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tags/tag5.xml" ContentType="application/vnd.openxmlformats-officedocument.presentationml.tags+xml"/>
  <Override PartName="/ppt/slideLayouts/slideLayout2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charts/chart3.xml" ContentType="application/vnd.openxmlformats-officedocument.drawingml.chart+xml"/>
  <Override PartName="/ppt/theme/themeOverride4.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51" r:id="rId2"/>
    <p:sldMasterId id="2147483653" r:id="rId3"/>
    <p:sldMasterId id="2147483655" r:id="rId4"/>
    <p:sldMasterId id="2147483660" r:id="rId5"/>
    <p:sldMasterId id="2147483678" r:id="rId6"/>
    <p:sldMasterId id="2147483682" r:id="rId7"/>
    <p:sldMasterId id="2147483685" r:id="rId8"/>
    <p:sldMasterId id="2147483713" r:id="rId9"/>
  </p:sldMasterIdLst>
  <p:notesMasterIdLst>
    <p:notesMasterId r:id="rId212"/>
  </p:notesMasterIdLst>
  <p:sldIdLst>
    <p:sldId id="257" r:id="rId10"/>
    <p:sldId id="659" r:id="rId11"/>
    <p:sldId id="756" r:id="rId12"/>
    <p:sldId id="743" r:id="rId13"/>
    <p:sldId id="744" r:id="rId14"/>
    <p:sldId id="745" r:id="rId15"/>
    <p:sldId id="746" r:id="rId16"/>
    <p:sldId id="747" r:id="rId17"/>
    <p:sldId id="748" r:id="rId18"/>
    <p:sldId id="749" r:id="rId19"/>
    <p:sldId id="750" r:id="rId20"/>
    <p:sldId id="755" r:id="rId21"/>
    <p:sldId id="661" r:id="rId22"/>
    <p:sldId id="662" r:id="rId23"/>
    <p:sldId id="663" r:id="rId24"/>
    <p:sldId id="725" r:id="rId25"/>
    <p:sldId id="714" r:id="rId26"/>
    <p:sldId id="757" r:id="rId27"/>
    <p:sldId id="758" r:id="rId28"/>
    <p:sldId id="759" r:id="rId29"/>
    <p:sldId id="923" r:id="rId30"/>
    <p:sldId id="761" r:id="rId31"/>
    <p:sldId id="924" r:id="rId32"/>
    <p:sldId id="762" r:id="rId33"/>
    <p:sldId id="764" r:id="rId34"/>
    <p:sldId id="765" r:id="rId35"/>
    <p:sldId id="766" r:id="rId36"/>
    <p:sldId id="767" r:id="rId37"/>
    <p:sldId id="768" r:id="rId38"/>
    <p:sldId id="769" r:id="rId39"/>
    <p:sldId id="770" r:id="rId40"/>
    <p:sldId id="771" r:id="rId41"/>
    <p:sldId id="772" r:id="rId42"/>
    <p:sldId id="773" r:id="rId43"/>
    <p:sldId id="774" r:id="rId44"/>
    <p:sldId id="775" r:id="rId45"/>
    <p:sldId id="776" r:id="rId46"/>
    <p:sldId id="777" r:id="rId47"/>
    <p:sldId id="778" r:id="rId48"/>
    <p:sldId id="779" r:id="rId49"/>
    <p:sldId id="780" r:id="rId50"/>
    <p:sldId id="781" r:id="rId51"/>
    <p:sldId id="782" r:id="rId52"/>
    <p:sldId id="783" r:id="rId53"/>
    <p:sldId id="784" r:id="rId54"/>
    <p:sldId id="785" r:id="rId55"/>
    <p:sldId id="787" r:id="rId56"/>
    <p:sldId id="788" r:id="rId57"/>
    <p:sldId id="789" r:id="rId58"/>
    <p:sldId id="790" r:id="rId59"/>
    <p:sldId id="791" r:id="rId60"/>
    <p:sldId id="792" r:id="rId61"/>
    <p:sldId id="793" r:id="rId62"/>
    <p:sldId id="794" r:id="rId63"/>
    <p:sldId id="795" r:id="rId64"/>
    <p:sldId id="796" r:id="rId65"/>
    <p:sldId id="797" r:id="rId66"/>
    <p:sldId id="798" r:id="rId67"/>
    <p:sldId id="799" r:id="rId68"/>
    <p:sldId id="800" r:id="rId69"/>
    <p:sldId id="801" r:id="rId70"/>
    <p:sldId id="802" r:id="rId71"/>
    <p:sldId id="803" r:id="rId72"/>
    <p:sldId id="806" r:id="rId73"/>
    <p:sldId id="807" r:id="rId74"/>
    <p:sldId id="808" r:id="rId75"/>
    <p:sldId id="809" r:id="rId76"/>
    <p:sldId id="810" r:id="rId77"/>
    <p:sldId id="811" r:id="rId78"/>
    <p:sldId id="812" r:id="rId79"/>
    <p:sldId id="813" r:id="rId80"/>
    <p:sldId id="814" r:id="rId81"/>
    <p:sldId id="815" r:id="rId82"/>
    <p:sldId id="816" r:id="rId83"/>
    <p:sldId id="817" r:id="rId84"/>
    <p:sldId id="818" r:id="rId85"/>
    <p:sldId id="819" r:id="rId86"/>
    <p:sldId id="820" r:id="rId87"/>
    <p:sldId id="821" r:id="rId88"/>
    <p:sldId id="822" r:id="rId89"/>
    <p:sldId id="823" r:id="rId90"/>
    <p:sldId id="824" r:id="rId91"/>
    <p:sldId id="825" r:id="rId92"/>
    <p:sldId id="826" r:id="rId93"/>
    <p:sldId id="827" r:id="rId94"/>
    <p:sldId id="828" r:id="rId95"/>
    <p:sldId id="829" r:id="rId96"/>
    <p:sldId id="830" r:id="rId97"/>
    <p:sldId id="831" r:id="rId98"/>
    <p:sldId id="832" r:id="rId99"/>
    <p:sldId id="833" r:id="rId100"/>
    <p:sldId id="834" r:id="rId101"/>
    <p:sldId id="835" r:id="rId102"/>
    <p:sldId id="836" r:id="rId103"/>
    <p:sldId id="837" r:id="rId104"/>
    <p:sldId id="838" r:id="rId105"/>
    <p:sldId id="839" r:id="rId106"/>
    <p:sldId id="840" r:id="rId107"/>
    <p:sldId id="841" r:id="rId108"/>
    <p:sldId id="842" r:id="rId109"/>
    <p:sldId id="843" r:id="rId110"/>
    <p:sldId id="844" r:id="rId111"/>
    <p:sldId id="845" r:id="rId112"/>
    <p:sldId id="846" r:id="rId113"/>
    <p:sldId id="847" r:id="rId114"/>
    <p:sldId id="848" r:id="rId115"/>
    <p:sldId id="849" r:id="rId116"/>
    <p:sldId id="850" r:id="rId117"/>
    <p:sldId id="851" r:id="rId118"/>
    <p:sldId id="852" r:id="rId119"/>
    <p:sldId id="853" r:id="rId120"/>
    <p:sldId id="854" r:id="rId121"/>
    <p:sldId id="855" r:id="rId122"/>
    <p:sldId id="856" r:id="rId123"/>
    <p:sldId id="857" r:id="rId124"/>
    <p:sldId id="858" r:id="rId125"/>
    <p:sldId id="859" r:id="rId126"/>
    <p:sldId id="860" r:id="rId127"/>
    <p:sldId id="861" r:id="rId128"/>
    <p:sldId id="862" r:id="rId129"/>
    <p:sldId id="863" r:id="rId130"/>
    <p:sldId id="864" r:id="rId131"/>
    <p:sldId id="865" r:id="rId132"/>
    <p:sldId id="866" r:id="rId133"/>
    <p:sldId id="867" r:id="rId134"/>
    <p:sldId id="868" r:id="rId135"/>
    <p:sldId id="869" r:id="rId136"/>
    <p:sldId id="870" r:id="rId137"/>
    <p:sldId id="877" r:id="rId138"/>
    <p:sldId id="879" r:id="rId139"/>
    <p:sldId id="886" r:id="rId140"/>
    <p:sldId id="925" r:id="rId141"/>
    <p:sldId id="888" r:id="rId142"/>
    <p:sldId id="926" r:id="rId143"/>
    <p:sldId id="927" r:id="rId144"/>
    <p:sldId id="889" r:id="rId145"/>
    <p:sldId id="890" r:id="rId146"/>
    <p:sldId id="891" r:id="rId147"/>
    <p:sldId id="893" r:id="rId148"/>
    <p:sldId id="894" r:id="rId149"/>
    <p:sldId id="895" r:id="rId150"/>
    <p:sldId id="928" r:id="rId151"/>
    <p:sldId id="929" r:id="rId152"/>
    <p:sldId id="930" r:id="rId153"/>
    <p:sldId id="899" r:id="rId154"/>
    <p:sldId id="900" r:id="rId155"/>
    <p:sldId id="901" r:id="rId156"/>
    <p:sldId id="955" r:id="rId157"/>
    <p:sldId id="902" r:id="rId158"/>
    <p:sldId id="931" r:id="rId159"/>
    <p:sldId id="932" r:id="rId160"/>
    <p:sldId id="933" r:id="rId161"/>
    <p:sldId id="934" r:id="rId162"/>
    <p:sldId id="935" r:id="rId163"/>
    <p:sldId id="936" r:id="rId164"/>
    <p:sldId id="937" r:id="rId165"/>
    <p:sldId id="905" r:id="rId166"/>
    <p:sldId id="938" r:id="rId167"/>
    <p:sldId id="939" r:id="rId168"/>
    <p:sldId id="940" r:id="rId169"/>
    <p:sldId id="941" r:id="rId170"/>
    <p:sldId id="908" r:id="rId171"/>
    <p:sldId id="942" r:id="rId172"/>
    <p:sldId id="943" r:id="rId173"/>
    <p:sldId id="944" r:id="rId174"/>
    <p:sldId id="945" r:id="rId175"/>
    <p:sldId id="946" r:id="rId176"/>
    <p:sldId id="947" r:id="rId177"/>
    <p:sldId id="948" r:id="rId178"/>
    <p:sldId id="956" r:id="rId179"/>
    <p:sldId id="958" r:id="rId180"/>
    <p:sldId id="959" r:id="rId181"/>
    <p:sldId id="960" r:id="rId182"/>
    <p:sldId id="961" r:id="rId183"/>
    <p:sldId id="962" r:id="rId184"/>
    <p:sldId id="963" r:id="rId185"/>
    <p:sldId id="964" r:id="rId186"/>
    <p:sldId id="965" r:id="rId187"/>
    <p:sldId id="966" r:id="rId188"/>
    <p:sldId id="967" r:id="rId189"/>
    <p:sldId id="968" r:id="rId190"/>
    <p:sldId id="957" r:id="rId191"/>
    <p:sldId id="970" r:id="rId192"/>
    <p:sldId id="971" r:id="rId193"/>
    <p:sldId id="972" r:id="rId194"/>
    <p:sldId id="973" r:id="rId195"/>
    <p:sldId id="974" r:id="rId196"/>
    <p:sldId id="975" r:id="rId197"/>
    <p:sldId id="914" r:id="rId198"/>
    <p:sldId id="949" r:id="rId199"/>
    <p:sldId id="950" r:id="rId200"/>
    <p:sldId id="951" r:id="rId201"/>
    <p:sldId id="952" r:id="rId202"/>
    <p:sldId id="953" r:id="rId203"/>
    <p:sldId id="954" r:id="rId204"/>
    <p:sldId id="918" r:id="rId205"/>
    <p:sldId id="919" r:id="rId206"/>
    <p:sldId id="920" r:id="rId207"/>
    <p:sldId id="921" r:id="rId208"/>
    <p:sldId id="922" r:id="rId209"/>
    <p:sldId id="311" r:id="rId210"/>
    <p:sldId id="260" r:id="rId21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00" autoAdjust="0"/>
  </p:normalViewPr>
  <p:slideViewPr>
    <p:cSldViewPr>
      <p:cViewPr varScale="1">
        <p:scale>
          <a:sx n="65" d="100"/>
          <a:sy n="65" d="100"/>
        </p:scale>
        <p:origin x="-67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openxmlformats.org/officeDocument/2006/relationships/slide" Target="slides/slide135.xml"/><Relationship Id="rId149" Type="http://schemas.openxmlformats.org/officeDocument/2006/relationships/slide" Target="slides/slide14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160" Type="http://schemas.openxmlformats.org/officeDocument/2006/relationships/slide" Target="slides/slide151.xml"/><Relationship Id="rId165" Type="http://schemas.openxmlformats.org/officeDocument/2006/relationships/slide" Target="slides/slide156.xml"/><Relationship Id="rId181" Type="http://schemas.openxmlformats.org/officeDocument/2006/relationships/slide" Target="slides/slide172.xml"/><Relationship Id="rId186" Type="http://schemas.openxmlformats.org/officeDocument/2006/relationships/slide" Target="slides/slide177.xml"/><Relationship Id="rId216" Type="http://schemas.openxmlformats.org/officeDocument/2006/relationships/tableStyles" Target="tableStyles.xml"/><Relationship Id="rId211" Type="http://schemas.openxmlformats.org/officeDocument/2006/relationships/slide" Target="slides/slide202.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slide" Target="slides/slide130.xml"/><Relationship Id="rId80" Type="http://schemas.openxmlformats.org/officeDocument/2006/relationships/slide" Target="slides/slide71.xml"/><Relationship Id="rId85" Type="http://schemas.openxmlformats.org/officeDocument/2006/relationships/slide" Target="slides/slide76.xml"/><Relationship Id="rId150" Type="http://schemas.openxmlformats.org/officeDocument/2006/relationships/slide" Target="slides/slide141.xml"/><Relationship Id="rId155" Type="http://schemas.openxmlformats.org/officeDocument/2006/relationships/slide" Target="slides/slide146.xml"/><Relationship Id="rId171" Type="http://schemas.openxmlformats.org/officeDocument/2006/relationships/slide" Target="slides/slide162.xml"/><Relationship Id="rId176" Type="http://schemas.openxmlformats.org/officeDocument/2006/relationships/slide" Target="slides/slide167.xml"/><Relationship Id="rId192" Type="http://schemas.openxmlformats.org/officeDocument/2006/relationships/slide" Target="slides/slide183.xml"/><Relationship Id="rId197" Type="http://schemas.openxmlformats.org/officeDocument/2006/relationships/slide" Target="slides/slide188.xml"/><Relationship Id="rId206" Type="http://schemas.openxmlformats.org/officeDocument/2006/relationships/slide" Target="slides/slide197.xml"/><Relationship Id="rId201" Type="http://schemas.openxmlformats.org/officeDocument/2006/relationships/slide" Target="slides/slide192.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slide" Target="slides/slide131.xml"/><Relationship Id="rId145" Type="http://schemas.openxmlformats.org/officeDocument/2006/relationships/slide" Target="slides/slide136.xml"/><Relationship Id="rId161" Type="http://schemas.openxmlformats.org/officeDocument/2006/relationships/slide" Target="slides/slide152.xml"/><Relationship Id="rId166" Type="http://schemas.openxmlformats.org/officeDocument/2006/relationships/slide" Target="slides/slide157.xml"/><Relationship Id="rId182" Type="http://schemas.openxmlformats.org/officeDocument/2006/relationships/slide" Target="slides/slide173.xml"/><Relationship Id="rId187" Type="http://schemas.openxmlformats.org/officeDocument/2006/relationships/slide" Target="slides/slide178.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notesMaster" Target="notesMasters/notes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51" Type="http://schemas.openxmlformats.org/officeDocument/2006/relationships/slide" Target="slides/slide142.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172" Type="http://schemas.openxmlformats.org/officeDocument/2006/relationships/slide" Target="slides/slide163.xml"/><Relationship Id="rId193" Type="http://schemas.openxmlformats.org/officeDocument/2006/relationships/slide" Target="slides/slide184.xml"/><Relationship Id="rId202" Type="http://schemas.openxmlformats.org/officeDocument/2006/relationships/slide" Target="slides/slide193.xml"/><Relationship Id="rId207" Type="http://schemas.openxmlformats.org/officeDocument/2006/relationships/slide" Target="slides/slide198.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183" Type="http://schemas.openxmlformats.org/officeDocument/2006/relationships/slide" Target="slides/slide174.xml"/><Relationship Id="rId21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199" Type="http://schemas.openxmlformats.org/officeDocument/2006/relationships/slide" Target="slides/slide190.xml"/><Relationship Id="rId203" Type="http://schemas.openxmlformats.org/officeDocument/2006/relationships/slide" Target="slides/slide194.xml"/><Relationship Id="rId208" Type="http://schemas.openxmlformats.org/officeDocument/2006/relationships/slide" Target="slides/slide199.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189" Type="http://schemas.openxmlformats.org/officeDocument/2006/relationships/slide" Target="slides/slide180.xml"/><Relationship Id="rId3" Type="http://schemas.openxmlformats.org/officeDocument/2006/relationships/slideMaster" Target="slideMasters/slideMaster3.xml"/><Relationship Id="rId214" Type="http://schemas.openxmlformats.org/officeDocument/2006/relationships/viewProps" Target="viewProps.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theme" Target="theme/theme1.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oleObject" Target="file:///D:\2008ODSAF\14_&#29983;&#20135;&#36816;&#34892;\ODS&#21508;&#31995;&#32479;&#25509;&#20837;-&#36755;&#20986;&#25968;&#25454;&#37327;&#32479;&#35745;.xls" TargetMode="External"/><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2" Type="http://schemas.openxmlformats.org/officeDocument/2006/relationships/oleObject" Target="file:///D:\2008ODSAF\14_&#29983;&#20135;&#36816;&#34892;\ODS&#21508;&#31995;&#32479;&#25509;&#20837;-&#36755;&#20986;&#25968;&#25454;&#37327;&#32479;&#35745;.xls" TargetMode="External"/><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oleObject" Target="file:///D:\2008ODSAF\14_&#29983;&#20135;&#36816;&#34892;\ODS&#21508;&#31995;&#32479;&#25509;&#20837;-&#36755;&#20986;&#25968;&#25454;&#37327;&#32479;&#35745;.xls"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t>源日均增量</a:t>
            </a:r>
            <a:endParaRPr lang="en-US"/>
          </a:p>
          <a:p>
            <a:pPr>
              <a:defRPr/>
            </a:pPr>
            <a:r>
              <a:rPr lang="en-US"/>
              <a:t>(493.37G)</a:t>
            </a:r>
          </a:p>
        </c:rich>
      </c:tx>
      <c:layout/>
      <c:overlay val="0"/>
    </c:title>
    <c:autoTitleDeleted val="0"/>
    <c:plotArea>
      <c:layout/>
      <c:pieChart>
        <c:varyColors val="1"/>
        <c:ser>
          <c:idx val="0"/>
          <c:order val="0"/>
          <c:tx>
            <c:strRef>
              <c:f>Sheet1!$B$1</c:f>
              <c:strCache>
                <c:ptCount val="1"/>
                <c:pt idx="0">
                  <c:v>数据量(G)</c:v>
                </c:pt>
              </c:strCache>
            </c:strRef>
          </c:tx>
          <c:dPt>
            <c:idx val="8"/>
            <c:bubble3D val="0"/>
            <c:spPr>
              <a:solidFill>
                <a:srgbClr val="92D050"/>
              </a:solidFill>
            </c:spPr>
          </c:dPt>
          <c:dLbls>
            <c:dLbl>
              <c:idx val="7"/>
              <c:layout>
                <c:manualLayout>
                  <c:x val="-5.5387139107611998E-2"/>
                  <c:y val="-8.8189362359117687E-2"/>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Sheet1!$A$2:$A$10</c:f>
              <c:strCache>
                <c:ptCount val="9"/>
                <c:pt idx="0">
                  <c:v>CCBS</c:v>
                </c:pt>
                <c:pt idx="1">
                  <c:v>CMISII</c:v>
                </c:pt>
                <c:pt idx="2">
                  <c:v>ERPF</c:v>
                </c:pt>
                <c:pt idx="3">
                  <c:v>ICS</c:v>
                </c:pt>
                <c:pt idx="4">
                  <c:v>CCBFS</c:v>
                </c:pt>
                <c:pt idx="5">
                  <c:v>A+P</c:v>
                </c:pt>
                <c:pt idx="6">
                  <c:v>OCRM</c:v>
                </c:pt>
                <c:pt idx="7">
                  <c:v>CLPM</c:v>
                </c:pt>
                <c:pt idx="8">
                  <c:v>其他</c:v>
                </c:pt>
              </c:strCache>
            </c:strRef>
          </c:cat>
          <c:val>
            <c:numRef>
              <c:f>Sheet1!$B$2:$B$10</c:f>
              <c:numCache>
                <c:formatCode>0.00;[Red]0.00</c:formatCode>
                <c:ptCount val="9"/>
                <c:pt idx="0">
                  <c:v>150.05607816670118</c:v>
                </c:pt>
                <c:pt idx="1">
                  <c:v>145.5</c:v>
                </c:pt>
                <c:pt idx="2">
                  <c:v>16.410617209039629</c:v>
                </c:pt>
                <c:pt idx="3">
                  <c:v>15.13714401144532</c:v>
                </c:pt>
                <c:pt idx="4">
                  <c:v>14.681626720353998</c:v>
                </c:pt>
                <c:pt idx="5">
                  <c:v>23.1</c:v>
                </c:pt>
                <c:pt idx="6">
                  <c:v>13.674561490304781</c:v>
                </c:pt>
                <c:pt idx="7">
                  <c:v>12.829833728261329</c:v>
                </c:pt>
                <c:pt idx="8">
                  <c:v>65.3</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t>目标日均增量</a:t>
            </a:r>
            <a:endParaRPr lang="en-US"/>
          </a:p>
          <a:p>
            <a:pPr>
              <a:defRPr/>
            </a:pPr>
            <a:r>
              <a:rPr lang="en-US"/>
              <a:t>(928.60G)</a:t>
            </a:r>
          </a:p>
        </c:rich>
      </c:tx>
      <c:layout/>
      <c:overlay val="0"/>
    </c:title>
    <c:autoTitleDeleted val="0"/>
    <c:plotArea>
      <c:layout/>
      <c:pieChart>
        <c:varyColors val="1"/>
        <c:ser>
          <c:idx val="0"/>
          <c:order val="0"/>
          <c:tx>
            <c:strRef>
              <c:f>Sheet1!$E$1</c:f>
              <c:strCache>
                <c:ptCount val="1"/>
                <c:pt idx="0">
                  <c:v>数据量（G）</c:v>
                </c:pt>
              </c:strCache>
            </c:strRef>
          </c:tx>
          <c:dPt>
            <c:idx val="8"/>
            <c:bubble3D val="0"/>
            <c:spPr>
              <a:solidFill>
                <a:srgbClr val="92D050"/>
              </a:solidFill>
            </c:spPr>
          </c:dPt>
          <c:cat>
            <c:strRef>
              <c:f>Sheet1!$D$2:$D$10</c:f>
              <c:strCache>
                <c:ptCount val="9"/>
                <c:pt idx="0">
                  <c:v>DWMIS</c:v>
                </c:pt>
                <c:pt idx="1">
                  <c:v>CMISII</c:v>
                </c:pt>
                <c:pt idx="2">
                  <c:v>OAS</c:v>
                </c:pt>
                <c:pt idx="3">
                  <c:v>ODSB</c:v>
                </c:pt>
                <c:pt idx="4">
                  <c:v>CCDA</c:v>
                </c:pt>
                <c:pt idx="5">
                  <c:v>ORAS</c:v>
                </c:pt>
                <c:pt idx="6">
                  <c:v>LDM_LN</c:v>
                </c:pt>
                <c:pt idx="7">
                  <c:v>ERPFBB</c:v>
                </c:pt>
                <c:pt idx="8">
                  <c:v>其他</c:v>
                </c:pt>
              </c:strCache>
            </c:strRef>
          </c:cat>
          <c:val>
            <c:numRef>
              <c:f>Sheet1!$E$2:$E$10</c:f>
              <c:numCache>
                <c:formatCode>0.00_ </c:formatCode>
                <c:ptCount val="9"/>
                <c:pt idx="0">
                  <c:v>304.54270000000002</c:v>
                </c:pt>
                <c:pt idx="1">
                  <c:v>156.22763567324634</c:v>
                </c:pt>
                <c:pt idx="2">
                  <c:v>99.00693495571582</c:v>
                </c:pt>
                <c:pt idx="3">
                  <c:v>77.099163278937951</c:v>
                </c:pt>
                <c:pt idx="4">
                  <c:v>65.761200000000443</c:v>
                </c:pt>
                <c:pt idx="5">
                  <c:v>26.197430898435449</c:v>
                </c:pt>
                <c:pt idx="6">
                  <c:v>24.324737602844824</c:v>
                </c:pt>
                <c:pt idx="7">
                  <c:v>24.059297814033886</c:v>
                </c:pt>
                <c:pt idx="8">
                  <c:v>230.6</c:v>
                </c:pt>
              </c:numCache>
            </c:numRef>
          </c:val>
        </c:ser>
        <c:dLbls>
          <c:showLegendKey val="0"/>
          <c:showVal val="0"/>
          <c:showCatName val="1"/>
          <c:showSerName val="0"/>
          <c:showPercent val="1"/>
          <c:showBubbleSize val="0"/>
          <c:showLeaderLines val="0"/>
        </c:dLbls>
        <c:firstSliceAng val="0"/>
      </c:pieChart>
    </c:plotArea>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zh-CN"/>
              <a:t>源到目标的直传</a:t>
            </a:r>
          </a:p>
        </c:rich>
      </c:tx>
      <c:layout/>
      <c:overlay val="0"/>
    </c:title>
    <c:autoTitleDeleted val="0"/>
    <c:plotArea>
      <c:layout/>
      <c:pieChart>
        <c:varyColors val="1"/>
        <c:ser>
          <c:idx val="0"/>
          <c:order val="0"/>
          <c:dPt>
            <c:idx val="2"/>
            <c:bubble3D val="0"/>
            <c:spPr>
              <a:solidFill>
                <a:srgbClr val="92D050"/>
              </a:solidFill>
            </c:spPr>
          </c:dPt>
          <c:dPt>
            <c:idx val="3"/>
            <c:bubble3D val="0"/>
            <c:spPr>
              <a:solidFill>
                <a:srgbClr val="F1600F"/>
              </a:solidFill>
            </c:spPr>
          </c:dPt>
          <c:cat>
            <c:strRef>
              <c:f>Sheet1!$G$24:$G$27</c:f>
              <c:strCache>
                <c:ptCount val="4"/>
                <c:pt idx="0">
                  <c:v>复杂加工</c:v>
                </c:pt>
                <c:pt idx="1">
                  <c:v>一般加工</c:v>
                </c:pt>
                <c:pt idx="2">
                  <c:v>简单加工</c:v>
                </c:pt>
                <c:pt idx="3">
                  <c:v>直传</c:v>
                </c:pt>
              </c:strCache>
            </c:strRef>
          </c:cat>
          <c:val>
            <c:numRef>
              <c:f>Sheet1!$H$24:$H$27</c:f>
              <c:numCache>
                <c:formatCode>General</c:formatCode>
                <c:ptCount val="4"/>
                <c:pt idx="0">
                  <c:v>2468</c:v>
                </c:pt>
                <c:pt idx="1">
                  <c:v>1825</c:v>
                </c:pt>
                <c:pt idx="2">
                  <c:v>981</c:v>
                </c:pt>
                <c:pt idx="3">
                  <c:v>1201</c:v>
                </c:pt>
              </c:numCache>
            </c:numRef>
          </c:val>
        </c:ser>
        <c:dLbls>
          <c:showLegendKey val="0"/>
          <c:showVal val="0"/>
          <c:showCatName val="1"/>
          <c:showSerName val="0"/>
          <c:showPercent val="1"/>
          <c:showBubbleSize val="0"/>
          <c:showLeaderLines val="0"/>
        </c:dLbls>
        <c:firstSliceAng val="0"/>
      </c:pieChart>
    </c:plotArea>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5.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5D4F3FE6-1D90-45C6-B5B2-BC94C953EFA1}" type="datetimeFigureOut">
              <a:rPr lang="zh-CN" altLang="en-US"/>
              <a:pPr>
                <a:defRPr/>
              </a:pPr>
              <a:t>2011/7/19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CE56A70-8544-45E0-84BF-6A88361D1A2B}" type="slidenum">
              <a:rPr lang="zh-CN" altLang="en-US"/>
              <a:pPr>
                <a:defRPr/>
              </a:pPr>
              <a:t>‹#›</a:t>
            </a:fld>
            <a:endParaRPr lang="zh-CN" altLang="en-US"/>
          </a:p>
        </p:txBody>
      </p:sp>
    </p:spTree>
    <p:extLst>
      <p:ext uri="{BB962C8B-B14F-4D97-AF65-F5344CB8AC3E}">
        <p14:creationId xmlns:p14="http://schemas.microsoft.com/office/powerpoint/2010/main" val="15270483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1F1E27-0737-4481-9B51-56F525AEC858}" type="slidenum">
              <a:rPr lang="en-US" altLang="zh-CN" smtClean="0"/>
              <a:pPr fontAlgn="base">
                <a:spcBef>
                  <a:spcPct val="0"/>
                </a:spcBef>
                <a:spcAft>
                  <a:spcPct val="0"/>
                </a:spcAft>
                <a:defRPr/>
              </a:pPr>
              <a:t>1</a:t>
            </a:fld>
            <a:endParaRPr lang="en-US" altLang="zh-CN" smtClean="0"/>
          </a:p>
        </p:txBody>
      </p:sp>
      <p:sp>
        <p:nvSpPr>
          <p:cNvPr id="2365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65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p:spPr>
      </p:sp>
      <p:sp>
        <p:nvSpPr>
          <p:cNvPr id="181251"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建行是我们最大的项目群，从总行到分行；从数据平台到应用平台；从数据仓库到</a:t>
            </a:r>
            <a:r>
              <a:rPr lang="en-US" altLang="zh-CN" smtClean="0"/>
              <a:t>ODS</a:t>
            </a:r>
            <a:r>
              <a:rPr lang="zh-CN" altLang="en-US" smtClean="0"/>
              <a:t>；从数据交换到数据治理；从客户关系管理到风险管理；从绩效考核到产品管理</a:t>
            </a:r>
          </a:p>
        </p:txBody>
      </p:sp>
      <p:sp>
        <p:nvSpPr>
          <p:cNvPr id="4" name="灯片编号占位符 3"/>
          <p:cNvSpPr>
            <a:spLocks noGrp="1"/>
          </p:cNvSpPr>
          <p:nvPr>
            <p:ph type="sldNum" sz="quarter" idx="5"/>
          </p:nvPr>
        </p:nvSpPr>
        <p:spPr/>
        <p:txBody>
          <a:bodyPr/>
          <a:lstStyle/>
          <a:p>
            <a:pPr>
              <a:defRPr/>
            </a:pPr>
            <a:fld id="{DAA0A788-CEB5-4CEC-989B-D7703EAF0727}" type="slidenum">
              <a:rPr lang="zh-CN" altLang="en-US" smtClean="0"/>
              <a:pPr>
                <a:defRPr/>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p:spPr>
      </p:sp>
      <p:sp>
        <p:nvSpPr>
          <p:cNvPr id="18227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光大是我们仅次于建行的第二大项目群，</a:t>
            </a:r>
            <a:r>
              <a:rPr lang="en-US" altLang="zh-CN" smtClean="0"/>
              <a:t>2</a:t>
            </a:r>
            <a:r>
              <a:rPr lang="zh-CN" altLang="en-US" smtClean="0"/>
              <a:t>大国有银行和广大的股份制商业银行是我们的坚实的客户群，这里面不乏高端项目，如：农行基础数据平台咨询，招行操作风险等</a:t>
            </a:r>
          </a:p>
        </p:txBody>
      </p:sp>
      <p:sp>
        <p:nvSpPr>
          <p:cNvPr id="4" name="灯片编号占位符 3"/>
          <p:cNvSpPr>
            <a:spLocks noGrp="1"/>
          </p:cNvSpPr>
          <p:nvPr>
            <p:ph type="sldNum" sz="quarter" idx="5"/>
          </p:nvPr>
        </p:nvSpPr>
        <p:spPr/>
        <p:txBody>
          <a:bodyPr/>
          <a:lstStyle/>
          <a:p>
            <a:pPr>
              <a:defRPr/>
            </a:pPr>
            <a:fld id="{E1476844-4BF4-48BA-8EA9-04840A4E425F}" type="slidenum">
              <a:rPr lang="zh-CN" altLang="en-US" smtClean="0"/>
              <a:pPr>
                <a:defRPr/>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p:spPr>
      </p:sp>
      <p:sp>
        <p:nvSpPr>
          <p:cNvPr id="18329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城市商业银行，区域性商业银行近几年也有广泛的合作，如：北京银行、大连银行等。在数据线领域有着全面和深度的合作</a:t>
            </a:r>
          </a:p>
        </p:txBody>
      </p:sp>
      <p:sp>
        <p:nvSpPr>
          <p:cNvPr id="4" name="灯片编号占位符 3"/>
          <p:cNvSpPr>
            <a:spLocks noGrp="1"/>
          </p:cNvSpPr>
          <p:nvPr>
            <p:ph type="sldNum" sz="quarter" idx="5"/>
          </p:nvPr>
        </p:nvSpPr>
        <p:spPr/>
        <p:txBody>
          <a:bodyPr/>
          <a:lstStyle/>
          <a:p>
            <a:pPr>
              <a:defRPr/>
            </a:pPr>
            <a:fld id="{3D595FF0-C7AA-4973-BC13-B1842138D606}" type="slidenum">
              <a:rPr lang="zh-CN" altLang="en-US" smtClean="0"/>
              <a:pPr>
                <a:defRPr/>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p>
            <a:pPr>
              <a:defRPr/>
            </a:pPr>
            <a:fld id="{4F1DEF90-6BF7-4408-B9BB-8C64C87D0D36}" type="slidenum">
              <a:rPr lang="zh-TW" altLang="en-GB" smtClean="0"/>
              <a:pPr>
                <a:defRPr/>
              </a:pPr>
              <a:t>17</a:t>
            </a:fld>
            <a:endParaRPr lang="en-GB" altLang="zh-TW" smtClean="0"/>
          </a:p>
        </p:txBody>
      </p:sp>
      <p:sp>
        <p:nvSpPr>
          <p:cNvPr id="2457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24576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zh-CN" altLang="en-US" dirty="0" smtClean="0"/>
              <a:t>１，在行业内基础数据平台的建设上，我们的案例比较多，这边列举了建总，中信，兴业，大连，南京，南昌的案例。</a:t>
            </a:r>
            <a:endParaRPr lang="en-US" altLang="zh-CN" dirty="0" smtClean="0"/>
          </a:p>
          <a:p>
            <a:pPr eaLnBrk="1" hangingPunct="1"/>
            <a:r>
              <a:rPr lang="zh-CN" altLang="en-US" dirty="0" smtClean="0"/>
              <a:t>２，大连一期的情况；南京一期的情况；南昌一期的情况</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smtClean="0"/>
              <a:t>３，在实施过程中，我们公司也逐步沉淀积累了一套适合中国城商行的数据线整体规划的方案，产品，工具，方法论，并且在不断成熟，并且在大连，南京，南昌等银行进行了很好的验证，近期北京，河北，锦州也正在按照这套体系实施基础数据平台项目。基于前期的经验，在此套体系下，我们也为汉口银行进行了整体规划，吸收了各行的建设经验，站在前人的肩膀上。</a:t>
            </a:r>
            <a:endParaRPr lang="en-US" altLang="zh-CN" dirty="0" smtClean="0"/>
          </a:p>
          <a:p>
            <a:pPr eaLnBrk="1" hangingPunct="1"/>
            <a:endParaRPr lang="zh-CN"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CE56A70-8544-45E0-84BF-6A88361D1A2B}" type="slidenum">
              <a:rPr lang="zh-CN" altLang="en-US" smtClean="0"/>
              <a:pPr>
                <a:defRPr/>
              </a:pPr>
              <a:t>19</a:t>
            </a:fld>
            <a:endParaRPr lang="zh-CN" altLang="en-US"/>
          </a:p>
        </p:txBody>
      </p:sp>
    </p:spTree>
    <p:extLst>
      <p:ext uri="{BB962C8B-B14F-4D97-AF65-F5344CB8AC3E}">
        <p14:creationId xmlns:p14="http://schemas.microsoft.com/office/powerpoint/2010/main" val="151463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84A3AEBE-A220-4D13-B17A-8C7FB59B2F8B}" type="slidenum">
              <a:rPr lang="zh-TW" altLang="en-GB" sz="1100" b="0" smtClean="0">
                <a:latin typeface="Frutiger 45 Light"/>
              </a:rPr>
              <a:pPr/>
              <a:t>21</a:t>
            </a:fld>
            <a:endParaRPr lang="en-GB" altLang="zh-TW" sz="1100" b="0" smtClean="0">
              <a:latin typeface="Frutiger 45 Light"/>
            </a:endParaRPr>
          </a:p>
        </p:txBody>
      </p:sp>
      <p:sp>
        <p:nvSpPr>
          <p:cNvPr id="275459" name="幻灯片图像占位符 1"/>
          <p:cNvSpPr>
            <a:spLocks noGrp="1" noRot="1" noChangeAspect="1" noTextEdit="1"/>
          </p:cNvSpPr>
          <p:nvPr>
            <p:ph type="sldImg"/>
          </p:nvPr>
        </p:nvSpPr>
        <p:spPr>
          <a:ln/>
        </p:spPr>
      </p:sp>
      <p:sp>
        <p:nvSpPr>
          <p:cNvPr id="2754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纠错周期：</a:t>
            </a:r>
            <a:r>
              <a:rPr lang="en-US" altLang="zh-CN" dirty="0" smtClean="0"/>
              <a:t>7</a:t>
            </a:r>
            <a:r>
              <a:rPr lang="zh-CN" altLang="en-US" dirty="0" smtClean="0"/>
              <a:t>天压缩，</a:t>
            </a:r>
            <a:r>
              <a:rPr lang="en-US" altLang="zh-CN" dirty="0" smtClean="0"/>
              <a:t>30</a:t>
            </a:r>
            <a:r>
              <a:rPr lang="zh-CN" altLang="en-US" dirty="0" smtClean="0"/>
              <a:t>天到备份库</a:t>
            </a:r>
          </a:p>
        </p:txBody>
      </p:sp>
      <p:sp>
        <p:nvSpPr>
          <p:cNvPr id="27546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9C565ED-CFA8-4FA9-96C8-536BFE0A46A4}" type="slidenum">
              <a:rPr lang="zh-TW" altLang="en-GB" sz="1100" b="0">
                <a:latin typeface="Frutiger 45 Light"/>
              </a:rPr>
              <a:pPr algn="r"/>
              <a:t>21</a:t>
            </a:fld>
            <a:endParaRPr lang="en-GB" altLang="zh-TW" sz="1100" b="0">
              <a:latin typeface="Frutiger 45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84A3AEBE-A220-4D13-B17A-8C7FB59B2F8B}" type="slidenum">
              <a:rPr lang="zh-TW" altLang="en-GB" sz="1100" b="0" smtClean="0">
                <a:latin typeface="Frutiger 45 Light"/>
              </a:rPr>
              <a:pPr/>
              <a:t>23</a:t>
            </a:fld>
            <a:endParaRPr lang="en-GB" altLang="zh-TW" sz="1100" b="0" smtClean="0">
              <a:latin typeface="Frutiger 45 Light"/>
            </a:endParaRPr>
          </a:p>
        </p:txBody>
      </p:sp>
      <p:sp>
        <p:nvSpPr>
          <p:cNvPr id="275459" name="幻灯片图像占位符 1"/>
          <p:cNvSpPr>
            <a:spLocks noGrp="1" noRot="1" noChangeAspect="1" noTextEdit="1"/>
          </p:cNvSpPr>
          <p:nvPr>
            <p:ph type="sldImg"/>
          </p:nvPr>
        </p:nvSpPr>
        <p:spPr>
          <a:ln/>
        </p:spPr>
      </p:sp>
      <p:sp>
        <p:nvSpPr>
          <p:cNvPr id="2754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纠错周期：</a:t>
            </a:r>
            <a:r>
              <a:rPr lang="en-US" altLang="zh-CN" smtClean="0"/>
              <a:t>7</a:t>
            </a:r>
            <a:r>
              <a:rPr lang="zh-CN" altLang="en-US" smtClean="0"/>
              <a:t>天压缩，</a:t>
            </a:r>
            <a:r>
              <a:rPr lang="en-US" altLang="zh-CN" smtClean="0"/>
              <a:t>30</a:t>
            </a:r>
            <a:r>
              <a:rPr lang="zh-CN" altLang="en-US" smtClean="0"/>
              <a:t>天到备份库</a:t>
            </a:r>
          </a:p>
        </p:txBody>
      </p:sp>
      <p:sp>
        <p:nvSpPr>
          <p:cNvPr id="27546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9C565ED-CFA8-4FA9-96C8-536BFE0A46A4}" type="slidenum">
              <a:rPr lang="zh-TW" altLang="en-GB" sz="1100" b="0">
                <a:latin typeface="Frutiger 45 Light"/>
              </a:rPr>
              <a:pPr algn="r"/>
              <a:t>23</a:t>
            </a:fld>
            <a:endParaRPr lang="en-GB" altLang="zh-TW" sz="1100" b="0">
              <a:latin typeface="Frutiger 45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A7197DFC-919F-4C5B-A43F-A02979D81288}" type="slidenum">
              <a:rPr lang="zh-TW" altLang="en-GB" sz="1100" b="0" smtClean="0">
                <a:latin typeface="Frutiger 45 Light"/>
              </a:rPr>
              <a:pPr/>
              <a:t>24</a:t>
            </a:fld>
            <a:endParaRPr lang="en-GB" altLang="zh-TW" sz="1100" b="0" smtClean="0">
              <a:latin typeface="Frutiger 45 Light"/>
            </a:endParaRPr>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建立统一的基础数据平台，满足操作性数据服务，支持业务快报，为全行的管理、营销提供全面、一致、及时的数据支持</a:t>
            </a:r>
          </a:p>
          <a:p>
            <a:r>
              <a:rPr lang="zh-CN" altLang="en-US" smtClean="0"/>
              <a:t>成为全行批量数据的交换中心，提供全行数据流动的动力（总行系统之间；总分行之间）</a:t>
            </a:r>
          </a:p>
          <a:p>
            <a:r>
              <a:rPr lang="zh-CN" altLang="en-US" smtClean="0"/>
              <a:t>后端基础技术平台搭建，将衍生到整个数据线，形成数据管控平台，数据治理平台</a:t>
            </a:r>
          </a:p>
          <a:p>
            <a:r>
              <a:rPr lang="zh-CN" altLang="en-US" smtClean="0"/>
              <a:t>形成统一的报表平台，后续逐步扩展成为数据服务平台</a:t>
            </a:r>
          </a:p>
          <a:p>
            <a:endParaRPr lang="zh-CN" altLang="en-US" smtClean="0"/>
          </a:p>
          <a:p>
            <a:r>
              <a:rPr lang="zh-CN" altLang="en-US" smtClean="0"/>
              <a:t>南京银行数据体系建设的最终目标是建立企业级统一数据平台，为全行的管理、营销提供全面、一致、及时的数据支持，作为企业级统一数据平台，它必须包括如下内容：</a:t>
            </a:r>
          </a:p>
          <a:p>
            <a:r>
              <a:rPr lang="zh-CN" altLang="en-US" smtClean="0"/>
              <a:t>首先必须有企业级单一数据视图，以保证数据的一致，从数据、技术平台和制度三个方面，分期实现数据体系建设各个阶段的落地，最终实现高时效的、高质量的、高可管理的企业级统一数据。</a:t>
            </a:r>
          </a:p>
          <a:p>
            <a:r>
              <a:rPr lang="zh-CN" altLang="en-US" smtClean="0"/>
              <a:t>为实现单一数据视图，必须有一个成熟完善的数据加工平台。</a:t>
            </a:r>
          </a:p>
          <a:p>
            <a:r>
              <a:rPr lang="zh-CN" altLang="en-US" smtClean="0"/>
              <a:t>为保证数据加工的及时准确，必须建立数据控管平台，对数据加工过程进行全面的控管。</a:t>
            </a:r>
          </a:p>
          <a:p>
            <a:r>
              <a:rPr lang="zh-CN" altLang="en-US" smtClean="0"/>
              <a:t>由于数据线涉及银行各个相关系统，必须有独立的和统一的数据传输渠道，最终需要建设数据交换平台。</a:t>
            </a:r>
          </a:p>
          <a:p>
            <a:r>
              <a:rPr lang="zh-CN" altLang="en-US" smtClean="0"/>
              <a:t>数据质量管理的过程，是贯穿于银行生命周期的过程，因此在数据平台的整个运行过程中，必须有数据治理平台进行支撑。</a:t>
            </a:r>
          </a:p>
          <a:p>
            <a:r>
              <a:rPr lang="zh-CN" altLang="en-US" smtClean="0"/>
              <a:t>最终，我们将在有长远规划的基础上，根据南京银行业务发展的实际情况平台。</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D92D2CE4-6265-4A08-86A6-52DCA8C55124}" type="slidenum">
              <a:rPr lang="zh-TW" altLang="en-GB" sz="1100" b="0" smtClean="0">
                <a:latin typeface="Frutiger 45 Light"/>
              </a:rPr>
              <a:pPr/>
              <a:t>25</a:t>
            </a:fld>
            <a:endParaRPr lang="en-GB" altLang="zh-TW" sz="1100" b="0" smtClean="0">
              <a:latin typeface="Frutiger 45 Light"/>
            </a:endParaRPr>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AF27E74A-BD5B-4602-B161-11B1AEFEE9FA}" type="slidenum">
              <a:rPr lang="zh-TW" altLang="en-GB" sz="1100" b="0" smtClean="0">
                <a:latin typeface="Frutiger 45 Light"/>
              </a:rPr>
              <a:pPr/>
              <a:t>27</a:t>
            </a:fld>
            <a:endParaRPr lang="en-GB" altLang="zh-TW" sz="1100" b="0" smtClean="0">
              <a:latin typeface="Frutiger 45 Light"/>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四个数据区和三个技术平台</a:t>
            </a:r>
            <a:endParaRPr lang="en-US" altLang="zh-CN" smtClean="0"/>
          </a:p>
          <a:p>
            <a:r>
              <a:rPr lang="zh-CN" altLang="en-US" b="1" smtClean="0"/>
              <a:t>数据区</a:t>
            </a:r>
            <a:endParaRPr lang="zh-CN" altLang="en-US" smtClean="0"/>
          </a:p>
          <a:p>
            <a:r>
              <a:rPr lang="en-US" altLang="zh-CN" b="1" smtClean="0"/>
              <a:t>ODS</a:t>
            </a:r>
            <a:r>
              <a:rPr lang="zh-CN" altLang="en-US" b="1" smtClean="0"/>
              <a:t>缓冲区</a:t>
            </a:r>
            <a:r>
              <a:rPr lang="zh-CN" altLang="en-US" smtClean="0"/>
              <a:t>：此数据区用于存储各个源系统的全部数据文件，以及外部发来的数据文件，包括主要数据和次要数据，此数据区文件为原始文件格式，没有做任何修改。此数据区仅保存当前时点数据。</a:t>
            </a:r>
          </a:p>
          <a:p>
            <a:r>
              <a:rPr lang="zh-CN" altLang="en-US" b="1" smtClean="0"/>
              <a:t>历史数据存储区</a:t>
            </a:r>
            <a:r>
              <a:rPr lang="zh-CN" altLang="en-US" smtClean="0"/>
              <a:t>：此数据区用于存储基础数据平台无需使用的次要数据，数据按源系统划分存储，并保留各源系统一定时段的历史数据。</a:t>
            </a:r>
          </a:p>
          <a:p>
            <a:r>
              <a:rPr lang="zh-CN" altLang="en-US" b="1" smtClean="0"/>
              <a:t>数据模型区</a:t>
            </a:r>
            <a:r>
              <a:rPr lang="zh-CN" altLang="en-US" smtClean="0"/>
              <a:t>：此数据区用于存储基础数据平台必须使用的主要数据，该数据区数据采用东南融通成功运用于某大型国有银行和众多股份制银行成熟的数据模型，形成南京银行的统一数据视图。数据模型区不仅用于对本系统的功能进行支持，同时在必要时为分行数据中心直接提供数据。</a:t>
            </a:r>
          </a:p>
          <a:p>
            <a:r>
              <a:rPr lang="zh-CN" altLang="en-US" b="1" smtClean="0"/>
              <a:t>数据集市区</a:t>
            </a:r>
            <a:r>
              <a:rPr lang="zh-CN" altLang="en-US" smtClean="0"/>
              <a:t>：此数据区建立报表集市以及用于决策分析、管理的不同主题的数据集市，直接支持南京银行的运营决策与管理，本期先建立本期报表需要的集市。</a:t>
            </a:r>
          </a:p>
          <a:p>
            <a:r>
              <a:rPr lang="zh-CN" altLang="en-US" b="1" smtClean="0"/>
              <a:t>技术平台</a:t>
            </a:r>
            <a:endParaRPr lang="zh-CN" altLang="en-US" smtClean="0"/>
          </a:p>
          <a:p>
            <a:r>
              <a:rPr lang="en-US" altLang="zh-CN" b="1" smtClean="0"/>
              <a:t>ETL</a:t>
            </a:r>
            <a:r>
              <a:rPr lang="zh-CN" altLang="en-US" b="1" smtClean="0"/>
              <a:t>平台</a:t>
            </a:r>
            <a:r>
              <a:rPr lang="zh-CN" altLang="en-US" smtClean="0"/>
              <a:t>：完成数据平台与数据源和目标的交换，同时也完成数据在数据模型各层次间的交换与加工</a:t>
            </a:r>
          </a:p>
          <a:p>
            <a:r>
              <a:rPr lang="en-US" altLang="zh-CN" b="1" smtClean="0"/>
              <a:t>ETL PLUS</a:t>
            </a:r>
            <a:r>
              <a:rPr lang="zh-CN" altLang="en-US" b="1" smtClean="0"/>
              <a:t>管控平台</a:t>
            </a:r>
            <a:r>
              <a:rPr lang="zh-CN" altLang="en-US" smtClean="0"/>
              <a:t>：采用东南融通成功运用于某大型国有银行和众多股份制银行的</a:t>
            </a:r>
            <a:r>
              <a:rPr lang="en-US" altLang="zh-CN" smtClean="0"/>
              <a:t>ETL PLUS</a:t>
            </a:r>
            <a:r>
              <a:rPr lang="zh-CN" altLang="en-US" smtClean="0"/>
              <a:t>管控平台，实现数据平台的调度、监控、自动化开发和其他相关管理功能</a:t>
            </a:r>
          </a:p>
          <a:p>
            <a:r>
              <a:rPr lang="en-US" altLang="zh-CN" b="1" smtClean="0"/>
              <a:t>BI</a:t>
            </a:r>
            <a:r>
              <a:rPr lang="zh-CN" altLang="en-US" b="1" smtClean="0"/>
              <a:t>。</a:t>
            </a:r>
            <a:r>
              <a:rPr lang="en-US" altLang="zh-CN" b="1" smtClean="0"/>
              <a:t>Offices</a:t>
            </a:r>
            <a:r>
              <a:rPr lang="zh-CN" altLang="en-US" b="1" smtClean="0"/>
              <a:t>展现平台</a:t>
            </a:r>
            <a:r>
              <a:rPr lang="zh-CN" altLang="en-US" smtClean="0"/>
              <a:t>：采用东南融通在众多银行运用的</a:t>
            </a:r>
            <a:r>
              <a:rPr lang="en-US" altLang="zh-CN" smtClean="0"/>
              <a:t>BI</a:t>
            </a:r>
            <a:r>
              <a:rPr lang="zh-CN" altLang="en-US" smtClean="0"/>
              <a:t>。</a:t>
            </a:r>
            <a:r>
              <a:rPr lang="en-US" altLang="zh-CN" smtClean="0"/>
              <a:t>Offices </a:t>
            </a:r>
            <a:r>
              <a:rPr lang="zh-CN" altLang="en-US" smtClean="0"/>
              <a:t>展现平台，实现</a:t>
            </a:r>
            <a:r>
              <a:rPr lang="en-US" altLang="zh-CN" smtClean="0"/>
              <a:t>150</a:t>
            </a:r>
            <a:r>
              <a:rPr lang="zh-CN" altLang="en-US" smtClean="0"/>
              <a:t>张交易系统的报表，以及基于数据平台完成</a:t>
            </a:r>
            <a:r>
              <a:rPr lang="en-US" altLang="zh-CN" smtClean="0"/>
              <a:t>100</a:t>
            </a:r>
            <a:r>
              <a:rPr lang="zh-CN" altLang="en-US" smtClean="0"/>
              <a:t>张左右的报表。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p:spPr>
      </p:sp>
      <p:sp>
        <p:nvSpPr>
          <p:cNvPr id="1781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latin typeface="Times" pitchFamily="18" charset="0"/>
            </a:endParaRPr>
          </a:p>
        </p:txBody>
      </p:sp>
      <p:sp>
        <p:nvSpPr>
          <p:cNvPr id="17818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A6F39BF-CA4B-438E-BD39-33E27D8BF192}" type="slidenum">
              <a:rPr lang="en-US" altLang="zh-CN" sz="1200">
                <a:latin typeface="Times" pitchFamily="18" charset="0"/>
              </a:rPr>
              <a:pPr algn="r"/>
              <a:t>2</a:t>
            </a:fld>
            <a:endParaRPr lang="en-US" altLang="zh-CN" sz="1200">
              <a:latin typeface="Times"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48706766-3110-49E4-B89D-1860F1036E4D}" type="slidenum">
              <a:rPr lang="zh-TW" altLang="en-GB" sz="1100" b="0" smtClean="0">
                <a:latin typeface="Frutiger 45 Light"/>
              </a:rPr>
              <a:pPr/>
              <a:t>28</a:t>
            </a:fld>
            <a:endParaRPr lang="en-GB" altLang="zh-TW" sz="1100" b="0" smtClean="0">
              <a:latin typeface="Frutiger 45 Light"/>
            </a:endParaRPr>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这个是各模块之间的关系图。</a:t>
            </a:r>
          </a:p>
          <a:p>
            <a:pPr>
              <a:buFont typeface="Symbol" pitchFamily="18" charset="2"/>
              <a:buNone/>
            </a:pPr>
            <a:r>
              <a:rPr lang="en-US" altLang="zh-CN" smtClean="0"/>
              <a:t>1</a:t>
            </a:r>
            <a:r>
              <a:rPr lang="zh-CN" altLang="en-US" smtClean="0"/>
              <a:t>，数据由不同的方式通过数据交换模块进入数据加工模块，加工好的数据又通过数据交换提供给目标系统。</a:t>
            </a:r>
          </a:p>
          <a:p>
            <a:pPr>
              <a:buFont typeface="Symbol" pitchFamily="18" charset="2"/>
              <a:buNone/>
            </a:pPr>
            <a:r>
              <a:rPr lang="en-US" altLang="zh-CN" smtClean="0"/>
              <a:t>2</a:t>
            </a:r>
            <a:r>
              <a:rPr lang="zh-CN" altLang="en-US" smtClean="0"/>
              <a:t>，系统管控通过监控流，对数据交换、加工进行统一的监控管理。</a:t>
            </a:r>
          </a:p>
          <a:p>
            <a:pPr>
              <a:buFont typeface="Symbol" pitchFamily="18" charset="2"/>
              <a:buNone/>
            </a:pPr>
            <a:r>
              <a:rPr lang="en-US" altLang="zh-CN" smtClean="0"/>
              <a:t>3</a:t>
            </a:r>
            <a:r>
              <a:rPr lang="zh-CN" altLang="en-US" smtClean="0"/>
              <a:t>，数据加工，数据交换基于统一的调度引擎，并通过事件流触发</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2D3F0C85-B7B4-4851-B87F-3D00AF9648F3}" type="slidenum">
              <a:rPr lang="zh-TW" altLang="en-GB" sz="1100" b="0" smtClean="0">
                <a:latin typeface="Frutiger 45 Light"/>
              </a:rPr>
              <a:pPr/>
              <a:t>29</a:t>
            </a:fld>
            <a:endParaRPr lang="en-GB" altLang="zh-TW" sz="1100" b="0" smtClean="0">
              <a:latin typeface="Frutiger 45 Light"/>
            </a:endParaRPr>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这个是各模块之间的关系图。</a:t>
            </a:r>
          </a:p>
          <a:p>
            <a:pPr>
              <a:buFont typeface="Symbol" pitchFamily="18" charset="2"/>
              <a:buNone/>
            </a:pPr>
            <a:r>
              <a:rPr lang="en-US" altLang="zh-CN" smtClean="0"/>
              <a:t>1</a:t>
            </a:r>
            <a:r>
              <a:rPr lang="zh-CN" altLang="en-US" smtClean="0"/>
              <a:t>，数据由不同的方式通过数据交换模块进入数据加工模块，加工好的数据又通过数据交换提供给目标系统。</a:t>
            </a:r>
          </a:p>
          <a:p>
            <a:pPr>
              <a:buFont typeface="Symbol" pitchFamily="18" charset="2"/>
              <a:buNone/>
            </a:pPr>
            <a:r>
              <a:rPr lang="en-US" altLang="zh-CN" smtClean="0"/>
              <a:t>2</a:t>
            </a:r>
            <a:r>
              <a:rPr lang="zh-CN" altLang="en-US" smtClean="0"/>
              <a:t>，系统管控通过监控流，对数据交换、加工进行统一的监控管理。</a:t>
            </a:r>
          </a:p>
          <a:p>
            <a:pPr>
              <a:buFont typeface="Symbol" pitchFamily="18" charset="2"/>
              <a:buNone/>
            </a:pPr>
            <a:r>
              <a:rPr lang="en-US" altLang="zh-CN" smtClean="0"/>
              <a:t>3</a:t>
            </a:r>
            <a:r>
              <a:rPr lang="zh-CN" altLang="en-US" smtClean="0"/>
              <a:t>，数据加工，数据交换基于统一的调度引擎，并通过事件流触发</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55294950-2373-4196-843B-EDC1B9DD425A}" type="slidenum">
              <a:rPr lang="zh-TW" altLang="en-GB" sz="1100" b="0" smtClean="0">
                <a:latin typeface="Frutiger 45 Light"/>
              </a:rPr>
              <a:pPr/>
              <a:t>31</a:t>
            </a:fld>
            <a:endParaRPr lang="en-GB" altLang="zh-TW" sz="1100" b="0" smtClean="0">
              <a:latin typeface="Frutiger 45 Light"/>
            </a:endParaRPr>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t>硬件：</a:t>
            </a:r>
            <a:r>
              <a:rPr lang="zh-CN" altLang="en-US" smtClean="0"/>
              <a:t>本系统所有硬件均采用</a:t>
            </a:r>
            <a:r>
              <a:rPr lang="en-US" altLang="zh-CN" smtClean="0"/>
              <a:t>PC Server</a:t>
            </a:r>
            <a:r>
              <a:rPr lang="zh-CN" altLang="en-US" smtClean="0"/>
              <a:t>，存储使用</a:t>
            </a:r>
            <a:r>
              <a:rPr lang="en-US" altLang="zh-CN" smtClean="0"/>
              <a:t>NAS</a:t>
            </a:r>
            <a:r>
              <a:rPr lang="zh-CN" altLang="en-US" smtClean="0"/>
              <a:t>，网络依赖南京现有局域网。</a:t>
            </a:r>
          </a:p>
          <a:p>
            <a:r>
              <a:rPr lang="zh-CN" altLang="en-US" b="1" smtClean="0"/>
              <a:t>基础平台：</a:t>
            </a:r>
            <a:r>
              <a:rPr lang="zh-CN" altLang="en-US" smtClean="0"/>
              <a:t>本系统的所有服务器视具体情况采用</a:t>
            </a:r>
            <a:r>
              <a:rPr lang="en-US" altLang="zh-CN" smtClean="0"/>
              <a:t>Linux</a:t>
            </a:r>
            <a:r>
              <a:rPr lang="zh-CN" altLang="en-US" smtClean="0"/>
              <a:t>或</a:t>
            </a:r>
            <a:r>
              <a:rPr lang="en-US" altLang="zh-CN" smtClean="0"/>
              <a:t>AIX</a:t>
            </a:r>
            <a:r>
              <a:rPr lang="zh-CN" altLang="en-US" smtClean="0"/>
              <a:t>系统；数据库采用</a:t>
            </a:r>
            <a:r>
              <a:rPr lang="en-US" altLang="zh-CN" smtClean="0"/>
              <a:t>Oracle 10g RAC</a:t>
            </a:r>
            <a:r>
              <a:rPr lang="zh-CN" altLang="en-US" smtClean="0"/>
              <a:t>集群。</a:t>
            </a:r>
          </a:p>
          <a:p>
            <a:r>
              <a:rPr lang="zh-CN" altLang="en-US" b="1" smtClean="0"/>
              <a:t>数据加工：</a:t>
            </a:r>
            <a:endParaRPr lang="zh-CN" altLang="en-US" smtClean="0"/>
          </a:p>
          <a:p>
            <a:r>
              <a:rPr lang="zh-CN" altLang="en-US" smtClean="0"/>
              <a:t>数据加工采用</a:t>
            </a:r>
            <a:r>
              <a:rPr lang="en-US" altLang="zh-CN" smtClean="0"/>
              <a:t>DataStage</a:t>
            </a:r>
            <a:r>
              <a:rPr lang="zh-CN" altLang="en-US" smtClean="0"/>
              <a:t>集群</a:t>
            </a:r>
          </a:p>
          <a:p>
            <a:r>
              <a:rPr lang="zh-CN" altLang="en-US" smtClean="0"/>
              <a:t>公共组件采用对</a:t>
            </a:r>
            <a:r>
              <a:rPr lang="en-US" altLang="zh-CN" smtClean="0"/>
              <a:t>DataStage</a:t>
            </a:r>
            <a:r>
              <a:rPr lang="zh-CN" altLang="en-US" smtClean="0"/>
              <a:t>原子功能的封装或用</a:t>
            </a:r>
            <a:r>
              <a:rPr lang="en-US" altLang="zh-CN" smtClean="0"/>
              <a:t>ProC</a:t>
            </a:r>
            <a:r>
              <a:rPr lang="zh-CN" altLang="en-US" smtClean="0"/>
              <a:t>、</a:t>
            </a:r>
            <a:r>
              <a:rPr lang="en-US" altLang="zh-CN" smtClean="0"/>
              <a:t>SQL/PL</a:t>
            </a:r>
            <a:r>
              <a:rPr lang="zh-CN" altLang="en-US" smtClean="0"/>
              <a:t>来实现；</a:t>
            </a:r>
          </a:p>
          <a:p>
            <a:r>
              <a:rPr lang="zh-CN" altLang="en-US" smtClean="0"/>
              <a:t>部分数据加工过程将使用东南融通</a:t>
            </a:r>
            <a:r>
              <a:rPr lang="en-US" altLang="zh-CN" smtClean="0"/>
              <a:t>ETL PLUS</a:t>
            </a:r>
            <a:r>
              <a:rPr lang="zh-CN" altLang="en-US" smtClean="0"/>
              <a:t>的自动化生成工具生成</a:t>
            </a:r>
            <a:r>
              <a:rPr lang="en-US" altLang="zh-CN" smtClean="0"/>
              <a:t>DataStage</a:t>
            </a:r>
            <a:r>
              <a:rPr lang="zh-CN" altLang="en-US" smtClean="0"/>
              <a:t>或</a:t>
            </a:r>
            <a:r>
              <a:rPr lang="en-US" altLang="zh-CN" smtClean="0"/>
              <a:t>ProC</a:t>
            </a:r>
            <a:r>
              <a:rPr lang="zh-CN" altLang="en-US" smtClean="0"/>
              <a:t>、</a:t>
            </a:r>
            <a:r>
              <a:rPr lang="en-US" altLang="zh-CN" smtClean="0"/>
              <a:t>SQL/PL</a:t>
            </a:r>
            <a:r>
              <a:rPr lang="zh-CN" altLang="en-US" smtClean="0"/>
              <a:t>源代码；</a:t>
            </a:r>
          </a:p>
          <a:p>
            <a:r>
              <a:rPr lang="zh-CN" altLang="en-US" smtClean="0"/>
              <a:t>无法用</a:t>
            </a:r>
            <a:r>
              <a:rPr lang="en-US" altLang="zh-CN" smtClean="0"/>
              <a:t>ETL PLUS</a:t>
            </a:r>
            <a:r>
              <a:rPr lang="zh-CN" altLang="en-US" smtClean="0"/>
              <a:t>生成的特殊数据加工过程，将在综合考虑稳定性和性能的前提下，根据实际情况，分别采用</a:t>
            </a:r>
            <a:r>
              <a:rPr lang="en-US" altLang="zh-CN" smtClean="0"/>
              <a:t>DataStage</a:t>
            </a:r>
            <a:r>
              <a:rPr lang="zh-CN" altLang="en-US" smtClean="0"/>
              <a:t>或</a:t>
            </a:r>
            <a:r>
              <a:rPr lang="en-US" altLang="zh-CN" smtClean="0"/>
              <a:t>ProC</a:t>
            </a:r>
            <a:r>
              <a:rPr lang="zh-CN" altLang="en-US" smtClean="0"/>
              <a:t>、</a:t>
            </a:r>
            <a:r>
              <a:rPr lang="en-US" altLang="zh-CN" smtClean="0"/>
              <a:t>SQL/PL</a:t>
            </a:r>
            <a:r>
              <a:rPr lang="zh-CN" altLang="en-US" smtClean="0"/>
              <a:t>进行编制。</a:t>
            </a:r>
          </a:p>
          <a:p>
            <a:r>
              <a:rPr lang="zh-CN" altLang="en-US" b="1" smtClean="0"/>
              <a:t>系统管控：</a:t>
            </a:r>
            <a:endParaRPr lang="zh-CN" altLang="en-US" smtClean="0"/>
          </a:p>
          <a:p>
            <a:r>
              <a:rPr lang="zh-CN" altLang="en-US" smtClean="0"/>
              <a:t>系统监控将使用东南融通</a:t>
            </a:r>
            <a:r>
              <a:rPr lang="en-US" altLang="zh-CN" smtClean="0"/>
              <a:t>ETL PLUS</a:t>
            </a:r>
            <a:r>
              <a:rPr lang="zh-CN" altLang="en-US" smtClean="0"/>
              <a:t>的监控模块实现</a:t>
            </a:r>
          </a:p>
          <a:p>
            <a:r>
              <a:rPr lang="zh-CN" altLang="en-US" smtClean="0"/>
              <a:t>系统调度将使用东南融通</a:t>
            </a:r>
            <a:r>
              <a:rPr lang="en-US" altLang="zh-CN" smtClean="0"/>
              <a:t>ETL PLUS</a:t>
            </a:r>
            <a:r>
              <a:rPr lang="zh-CN" altLang="en-US" smtClean="0"/>
              <a:t>的监控模块。</a:t>
            </a:r>
          </a:p>
          <a:p>
            <a:r>
              <a:rPr lang="zh-CN" altLang="en-US" smtClean="0"/>
              <a:t>系统控管中将通过南京银行现有的</a:t>
            </a:r>
            <a:r>
              <a:rPr lang="en-US" altLang="zh-CN" smtClean="0"/>
              <a:t>Web Server</a:t>
            </a:r>
            <a:r>
              <a:rPr lang="zh-CN" altLang="en-US" smtClean="0"/>
              <a:t>，采用</a:t>
            </a:r>
            <a:r>
              <a:rPr lang="en-US" altLang="zh-CN" smtClean="0"/>
              <a:t>Java</a:t>
            </a:r>
            <a:r>
              <a:rPr lang="zh-CN" altLang="en-US" smtClean="0"/>
              <a:t>进行展现。</a:t>
            </a:r>
          </a:p>
          <a:p>
            <a:r>
              <a:rPr lang="zh-CN" altLang="en-US" b="1" smtClean="0"/>
              <a:t>接口</a:t>
            </a:r>
            <a:endParaRPr lang="zh-CN" altLang="en-US" smtClean="0"/>
          </a:p>
          <a:p>
            <a:pPr>
              <a:buFont typeface="Symbol" pitchFamily="18" charset="2"/>
              <a:buNone/>
            </a:pPr>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5715E6A2-5FC1-4E94-A409-9993A9ACF898}" type="slidenum">
              <a:rPr lang="zh-TW" altLang="en-GB" sz="1100" b="0" smtClean="0">
                <a:latin typeface="Frutiger 45 Light"/>
              </a:rPr>
              <a:pPr/>
              <a:t>33</a:t>
            </a:fld>
            <a:endParaRPr lang="en-GB" altLang="zh-TW" sz="1100" b="0" smtClean="0">
              <a:latin typeface="Frutiger 45 Light"/>
            </a:endParaRPr>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数据架构图</a:t>
            </a:r>
          </a:p>
          <a:p>
            <a:pPr>
              <a:buFont typeface="Symbol" pitchFamily="18" charset="2"/>
              <a:buNone/>
            </a:pPr>
            <a:r>
              <a:rPr lang="en-US" altLang="zh-CN" smtClean="0"/>
              <a:t>1</a:t>
            </a:r>
            <a:r>
              <a:rPr lang="zh-CN" altLang="en-US" smtClean="0"/>
              <a:t>，之下而上，数据源，数据模型，数据应用</a:t>
            </a:r>
          </a:p>
          <a:p>
            <a:pPr>
              <a:buFont typeface="Symbol" pitchFamily="18" charset="2"/>
              <a:buNone/>
            </a:pPr>
            <a:r>
              <a:rPr lang="en-US" altLang="zh-CN" smtClean="0"/>
              <a:t>2</a:t>
            </a:r>
            <a:r>
              <a:rPr lang="zh-CN" altLang="en-US" smtClean="0"/>
              <a:t>，</a:t>
            </a:r>
            <a:r>
              <a:rPr lang="en-US" altLang="zh-CN" smtClean="0"/>
              <a:t>ODS</a:t>
            </a:r>
            <a:r>
              <a:rPr lang="zh-CN" altLang="en-US" smtClean="0"/>
              <a:t>数据模型分为</a:t>
            </a:r>
            <a:r>
              <a:rPr lang="en-US" altLang="zh-CN" smtClean="0"/>
              <a:t>6</a:t>
            </a:r>
            <a:r>
              <a:rPr lang="zh-CN" altLang="en-US" smtClean="0"/>
              <a:t>层，</a:t>
            </a:r>
            <a:r>
              <a:rPr lang="en-US" altLang="zh-CN" smtClean="0"/>
              <a:t>ODS</a:t>
            </a:r>
            <a:r>
              <a:rPr lang="zh-CN" altLang="en-US" smtClean="0"/>
              <a:t>缓冲区，源数据缓冲层，数据标准层，基础数据层，公共加工层，应用接口层</a:t>
            </a:r>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84A3AEBE-A220-4D13-B17A-8C7FB59B2F8B}" type="slidenum">
              <a:rPr lang="zh-TW" altLang="en-GB" sz="1100" b="0" smtClean="0">
                <a:latin typeface="Frutiger 45 Light"/>
              </a:rPr>
              <a:pPr/>
              <a:t>35</a:t>
            </a:fld>
            <a:endParaRPr lang="en-GB" altLang="zh-TW" sz="1100" b="0" smtClean="0">
              <a:latin typeface="Frutiger 45 Light"/>
            </a:endParaRPr>
          </a:p>
        </p:txBody>
      </p:sp>
      <p:sp>
        <p:nvSpPr>
          <p:cNvPr id="275459" name="幻灯片图像占位符 1"/>
          <p:cNvSpPr>
            <a:spLocks noGrp="1" noRot="1" noChangeAspect="1" noTextEdit="1"/>
          </p:cNvSpPr>
          <p:nvPr>
            <p:ph type="sldImg"/>
          </p:nvPr>
        </p:nvSpPr>
        <p:spPr>
          <a:ln/>
        </p:spPr>
      </p:sp>
      <p:sp>
        <p:nvSpPr>
          <p:cNvPr id="2754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纠错周期：</a:t>
            </a:r>
            <a:r>
              <a:rPr lang="en-US" altLang="zh-CN" smtClean="0"/>
              <a:t>7</a:t>
            </a:r>
            <a:r>
              <a:rPr lang="zh-CN" altLang="en-US" smtClean="0"/>
              <a:t>天压缩，</a:t>
            </a:r>
            <a:r>
              <a:rPr lang="en-US" altLang="zh-CN" smtClean="0"/>
              <a:t>30</a:t>
            </a:r>
            <a:r>
              <a:rPr lang="zh-CN" altLang="en-US" smtClean="0"/>
              <a:t>天到备份库</a:t>
            </a:r>
          </a:p>
        </p:txBody>
      </p:sp>
      <p:sp>
        <p:nvSpPr>
          <p:cNvPr id="27546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9C565ED-CFA8-4FA9-96C8-536BFE0A46A4}" type="slidenum">
              <a:rPr lang="zh-TW" altLang="en-GB" sz="1100" b="0">
                <a:latin typeface="Frutiger 45 Light"/>
              </a:rPr>
              <a:pPr algn="r"/>
              <a:t>35</a:t>
            </a:fld>
            <a:endParaRPr lang="en-GB" altLang="zh-TW" sz="1100" b="0">
              <a:latin typeface="Frutiger 45 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Rot="1" noChangeAspect="1" noChangeArrowheads="1" noTextEdit="1"/>
          </p:cNvSpPr>
          <p:nvPr>
            <p:ph type="sldImg"/>
          </p:nvPr>
        </p:nvSpPr>
        <p:spPr>
          <a:xfrm>
            <a:off x="929355" y="685800"/>
            <a:ext cx="4999290" cy="3429000"/>
          </a:xfrm>
          <a:ln/>
        </p:spPr>
      </p:sp>
      <p:sp>
        <p:nvSpPr>
          <p:cNvPr id="43929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建行模型主题，需客户化</a:t>
            </a:r>
          </a:p>
          <a:p>
            <a:r>
              <a:rPr lang="zh-CN" altLang="en-US" smtClean="0"/>
              <a:t>大致介绍每个主题包含的信息</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noTextEdit="1"/>
          </p:cNvSpPr>
          <p:nvPr>
            <p:ph type="sldImg"/>
          </p:nvPr>
        </p:nvSpPr>
        <p:spPr>
          <a:xfrm>
            <a:off x="929355" y="685800"/>
            <a:ext cx="4999290" cy="3429000"/>
          </a:xfrm>
          <a:ln/>
        </p:spPr>
      </p:sp>
      <p:sp>
        <p:nvSpPr>
          <p:cNvPr id="44134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客户整合，机构整合</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E39B88A-DCD4-45B3-AA83-D4C69ABEC516}" type="slidenum">
              <a:rPr lang="zh-TW" altLang="en-GB" sz="1100" b="0" smtClean="0">
                <a:latin typeface="Frutiger 45 Light"/>
              </a:rPr>
              <a:pPr/>
              <a:t>45</a:t>
            </a:fld>
            <a:endParaRPr lang="en-GB" altLang="zh-TW" sz="1100" b="0" smtClean="0">
              <a:latin typeface="Frutiger 45 Light"/>
            </a:endParaRPr>
          </a:p>
        </p:txBody>
      </p:sp>
      <p:sp>
        <p:nvSpPr>
          <p:cNvPr id="277507" name="Rectangle 2"/>
          <p:cNvSpPr>
            <a:spLocks noGrp="1" noRot="1" noChangeAspect="1" noChangeArrowheads="1" noTextEdit="1"/>
          </p:cNvSpPr>
          <p:nvPr>
            <p:ph type="sldImg"/>
          </p:nvPr>
        </p:nvSpPr>
        <p:spPr>
          <a:xfrm>
            <a:off x="1143000" y="685800"/>
            <a:ext cx="4572000" cy="3429000"/>
          </a:xfrm>
          <a:ln/>
        </p:spPr>
      </p:sp>
      <p:sp>
        <p:nvSpPr>
          <p:cNvPr id="277508"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D00D9D7-9A63-4DE7-A3DA-80F965241C50}" type="slidenum">
              <a:rPr lang="zh-TW" altLang="en-GB" sz="1100" b="0" smtClean="0">
                <a:latin typeface="Frutiger 45 Light"/>
              </a:rPr>
              <a:pPr/>
              <a:t>46</a:t>
            </a:fld>
            <a:endParaRPr lang="en-GB" altLang="zh-TW" sz="1100" b="0" smtClean="0">
              <a:latin typeface="Frutiger 45 Light"/>
            </a:endParaRPr>
          </a:p>
        </p:txBody>
      </p:sp>
      <p:sp>
        <p:nvSpPr>
          <p:cNvPr id="278531" name="幻灯片图像占位符 1"/>
          <p:cNvSpPr>
            <a:spLocks noGrp="1" noRot="1" noChangeAspect="1" noTextEdit="1"/>
          </p:cNvSpPr>
          <p:nvPr>
            <p:ph type="sldImg"/>
          </p:nvPr>
        </p:nvSpPr>
        <p:spPr>
          <a:ln/>
        </p:spPr>
      </p:sp>
      <p:sp>
        <p:nvSpPr>
          <p:cNvPr id="27853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本期该层次弱化</a:t>
            </a:r>
          </a:p>
        </p:txBody>
      </p:sp>
      <p:sp>
        <p:nvSpPr>
          <p:cNvPr id="278533"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573FDC5F-7AAD-45C1-BEEF-4CC2C2E47E02}" type="slidenum">
              <a:rPr lang="zh-TW" altLang="en-GB" sz="1100" b="0">
                <a:latin typeface="Frutiger 45 Light"/>
              </a:rPr>
              <a:pPr algn="r"/>
              <a:t>46</a:t>
            </a:fld>
            <a:endParaRPr lang="en-GB" altLang="zh-TW" sz="1100" b="0">
              <a:latin typeface="Frutiger 45 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CC5A8557-9094-49FD-A3DB-50CC74131AA7}" type="slidenum">
              <a:rPr lang="zh-TW" altLang="en-GB" sz="1100" b="0" smtClean="0">
                <a:latin typeface="Frutiger 45 Light"/>
              </a:rPr>
              <a:pPr/>
              <a:t>47</a:t>
            </a:fld>
            <a:endParaRPr lang="en-GB" altLang="zh-TW" sz="1100" b="0" smtClean="0">
              <a:latin typeface="Frutiger 45 Light"/>
            </a:endParaRPr>
          </a:p>
        </p:txBody>
      </p:sp>
      <p:sp>
        <p:nvSpPr>
          <p:cNvPr id="280579" name="幻灯片图像占位符 1"/>
          <p:cNvSpPr>
            <a:spLocks noGrp="1" noRot="1" noChangeAspect="1" noTextEdit="1"/>
          </p:cNvSpPr>
          <p:nvPr>
            <p:ph type="sldImg"/>
          </p:nvPr>
        </p:nvSpPr>
        <p:spPr>
          <a:ln/>
        </p:spPr>
      </p:sp>
      <p:sp>
        <p:nvSpPr>
          <p:cNvPr id="28058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8058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273520E-3068-4416-A7FA-411352273812}" type="slidenum">
              <a:rPr lang="zh-TW" altLang="en-GB" sz="1100" b="0">
                <a:latin typeface="Frutiger 45 Light"/>
              </a:rPr>
              <a:pPr algn="r"/>
              <a:t>47</a:t>
            </a:fld>
            <a:endParaRPr lang="en-GB" altLang="zh-TW" sz="1100" b="0">
              <a:latin typeface="Frutiger 45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最大的金融</a:t>
            </a:r>
            <a:r>
              <a:rPr lang="en-US" altLang="zh-CN" dirty="0" smtClean="0"/>
              <a:t>IT</a:t>
            </a:r>
            <a:r>
              <a:rPr lang="zh-CN" altLang="en-US" dirty="0" smtClean="0"/>
              <a:t>；市值第三；</a:t>
            </a:r>
            <a:r>
              <a:rPr lang="en-US" altLang="zh-CN" dirty="0" smtClean="0"/>
              <a:t>BI</a:t>
            </a:r>
            <a:r>
              <a:rPr lang="zh-CN" altLang="en-US" dirty="0" smtClean="0"/>
              <a:t> </a:t>
            </a:r>
            <a:r>
              <a:rPr lang="en-US" altLang="zh-CN" dirty="0" smtClean="0"/>
              <a:t>1000+</a:t>
            </a:r>
            <a:r>
              <a:rPr lang="zh-CN" altLang="en-US" dirty="0" smtClean="0"/>
              <a:t>人；</a:t>
            </a:r>
            <a:r>
              <a:rPr lang="en-US" altLang="zh-CN" dirty="0" smtClean="0"/>
              <a:t>6</a:t>
            </a:r>
            <a:r>
              <a:rPr lang="zh-CN" altLang="en-US" dirty="0" smtClean="0"/>
              <a:t>个交付中心</a:t>
            </a:r>
            <a:endParaRPr lang="zh-CN" altLang="en-US" dirty="0"/>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14CD469E-DC3C-435D-A36B-C6CCF3396BF4}" type="slidenum">
              <a:rPr lang="zh-TW" altLang="en-GB" sz="1100" b="0" smtClean="0">
                <a:latin typeface="Frutiger 45 Light"/>
              </a:rPr>
              <a:pPr/>
              <a:t>48</a:t>
            </a:fld>
            <a:endParaRPr lang="en-GB" altLang="zh-TW" sz="1100" b="0" smtClean="0">
              <a:latin typeface="Frutiger 45 Light"/>
            </a:endParaRPr>
          </a:p>
        </p:txBody>
      </p:sp>
      <p:sp>
        <p:nvSpPr>
          <p:cNvPr id="281603" name="幻灯片图像占位符 1"/>
          <p:cNvSpPr>
            <a:spLocks noGrp="1" noRot="1" noChangeAspect="1" noTextEdit="1"/>
          </p:cNvSpPr>
          <p:nvPr>
            <p:ph type="sldImg"/>
          </p:nvPr>
        </p:nvSpPr>
        <p:spPr>
          <a:ln/>
        </p:spPr>
      </p:sp>
      <p:sp>
        <p:nvSpPr>
          <p:cNvPr id="281604"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r>
              <a:rPr lang="zh-CN" altLang="en-US" smtClean="0"/>
              <a:t>自动生成差异模型以及脚本</a:t>
            </a:r>
          </a:p>
          <a:p>
            <a:r>
              <a:rPr lang="zh-CN" altLang="en-US" smtClean="0"/>
              <a:t>逻辑模型设计：进行模型拆分，调整，映射</a:t>
            </a:r>
          </a:p>
          <a:p>
            <a:r>
              <a:rPr lang="zh-CN" altLang="en-US" smtClean="0"/>
              <a:t>自动</a:t>
            </a:r>
            <a:r>
              <a:rPr lang="en-US" altLang="zh-CN" smtClean="0"/>
              <a:t>mapping</a:t>
            </a:r>
            <a:r>
              <a:rPr lang="zh-CN" altLang="en-US" smtClean="0"/>
              <a:t>工具</a:t>
            </a:r>
          </a:p>
        </p:txBody>
      </p:sp>
      <p:sp>
        <p:nvSpPr>
          <p:cNvPr id="281605"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30AB05D-7FE6-41CB-A948-51C587F13E24}" type="slidenum">
              <a:rPr lang="zh-TW" altLang="en-GB" sz="1100" b="0">
                <a:latin typeface="Frutiger 45 Light"/>
              </a:rPr>
              <a:pPr algn="r"/>
              <a:t>48</a:t>
            </a:fld>
            <a:endParaRPr lang="en-GB" altLang="zh-TW" sz="1100" b="0">
              <a:latin typeface="Frutiger 45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C690F483-E665-481D-B782-D13D539615C9}" type="slidenum">
              <a:rPr lang="zh-TW" altLang="en-GB" sz="1100" b="0" smtClean="0">
                <a:latin typeface="Frutiger 45 Light"/>
              </a:rPr>
              <a:pPr/>
              <a:t>49</a:t>
            </a:fld>
            <a:endParaRPr lang="en-GB" altLang="zh-TW" sz="1100" b="0" smtClean="0">
              <a:latin typeface="Frutiger 45 Light"/>
            </a:endParaRPr>
          </a:p>
        </p:txBody>
      </p:sp>
      <p:sp>
        <p:nvSpPr>
          <p:cNvPr id="282627" name="幻灯片图像占位符 1"/>
          <p:cNvSpPr>
            <a:spLocks noGrp="1" noRot="1" noChangeAspect="1" noTextEdit="1"/>
          </p:cNvSpPr>
          <p:nvPr>
            <p:ph type="sldImg"/>
          </p:nvPr>
        </p:nvSpPr>
        <p:spPr>
          <a:ln/>
        </p:spPr>
      </p:sp>
      <p:sp>
        <p:nvSpPr>
          <p:cNvPr id="282628"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a:p>
            <a:r>
              <a:rPr lang="zh-CN" altLang="en-US" smtClean="0"/>
              <a:t>自动生成差异模型以及脚本</a:t>
            </a:r>
          </a:p>
          <a:p>
            <a:r>
              <a:rPr lang="zh-CN" altLang="en-US" smtClean="0"/>
              <a:t>逻辑模型设计：进行模型拆分，调整，映射</a:t>
            </a:r>
          </a:p>
          <a:p>
            <a:r>
              <a:rPr lang="zh-CN" altLang="en-US" smtClean="0"/>
              <a:t>自动</a:t>
            </a:r>
            <a:r>
              <a:rPr lang="en-US" altLang="zh-CN" smtClean="0"/>
              <a:t>mapping</a:t>
            </a:r>
            <a:r>
              <a:rPr lang="zh-CN" altLang="en-US" smtClean="0"/>
              <a:t>工具</a:t>
            </a:r>
          </a:p>
        </p:txBody>
      </p:sp>
      <p:sp>
        <p:nvSpPr>
          <p:cNvPr id="282629"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1FA3D26-98E0-4FDC-9724-4449C8030340}" type="slidenum">
              <a:rPr lang="zh-TW" altLang="en-GB" sz="1100" b="0">
                <a:latin typeface="Frutiger 45 Light"/>
              </a:rPr>
              <a:pPr algn="r"/>
              <a:t>49</a:t>
            </a:fld>
            <a:endParaRPr lang="en-GB" altLang="zh-TW" sz="1100" b="0">
              <a:latin typeface="Frutiger 45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E4C53EB7-C7A6-4C69-9D5F-7C229F9DD22F}" type="slidenum">
              <a:rPr lang="zh-TW" altLang="en-GB" sz="1100" b="0" smtClean="0">
                <a:latin typeface="Frutiger 45 Light"/>
              </a:rPr>
              <a:pPr/>
              <a:t>51</a:t>
            </a:fld>
            <a:endParaRPr lang="en-GB" altLang="zh-TW" sz="1100" b="0" smtClean="0">
              <a:latin typeface="Frutiger 45 Light"/>
            </a:endParaRPr>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en-US"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A5073908-6C3D-42E9-8C99-CF34D22AD5F7}" type="slidenum">
              <a:rPr lang="zh-TW" altLang="en-GB" sz="1100" b="0" smtClean="0">
                <a:latin typeface="Frutiger 45 Light"/>
              </a:rPr>
              <a:pPr/>
              <a:t>52</a:t>
            </a:fld>
            <a:endParaRPr lang="en-GB" altLang="zh-TW" sz="1100" b="0" smtClean="0">
              <a:latin typeface="Frutiger 45 Light"/>
            </a:endParaRPr>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en-US"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470BEBBD-3467-422C-88CE-9E6819991407}" type="slidenum">
              <a:rPr lang="zh-TW" altLang="en-GB" sz="1100" b="0" smtClean="0">
                <a:latin typeface="Frutiger 45 Light"/>
              </a:rPr>
              <a:pPr/>
              <a:t>53</a:t>
            </a:fld>
            <a:endParaRPr lang="en-GB" altLang="zh-TW" sz="1100" b="0" smtClean="0">
              <a:latin typeface="Frutiger 45 Light"/>
            </a:endParaRPr>
          </a:p>
        </p:txBody>
      </p:sp>
      <p:sp>
        <p:nvSpPr>
          <p:cNvPr id="285699" name="Rectangle 2"/>
          <p:cNvSpPr>
            <a:spLocks noGrp="1" noRot="1" noChangeAspect="1" noChangeArrowheads="1" noTextEdit="1"/>
          </p:cNvSpPr>
          <p:nvPr>
            <p:ph type="sldImg"/>
          </p:nvPr>
        </p:nvSpPr>
        <p:spPr>
          <a:ln/>
        </p:spPr>
      </p:sp>
      <p:sp>
        <p:nvSpPr>
          <p:cNvPr id="285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单个作业数据流并发（</a:t>
            </a:r>
            <a:r>
              <a:rPr lang="en-US" altLang="zh-CN" smtClean="0"/>
              <a:t>DataStage </a:t>
            </a:r>
            <a:r>
              <a:rPr lang="zh-CN" altLang="en-US" smtClean="0"/>
              <a:t>并行处理）</a:t>
            </a:r>
          </a:p>
          <a:p>
            <a:pPr>
              <a:buFont typeface="Symbol" pitchFamily="18" charset="2"/>
              <a:buNone/>
            </a:pPr>
            <a:r>
              <a:rPr lang="zh-CN" altLang="en-US" smtClean="0"/>
              <a:t>作业并发</a:t>
            </a:r>
          </a:p>
          <a:p>
            <a:pPr>
              <a:buFont typeface="Symbol" pitchFamily="18" charset="2"/>
              <a:buNone/>
            </a:pPr>
            <a:r>
              <a:rPr lang="zh-CN" altLang="en-US" smtClean="0"/>
              <a:t>作业流并发</a:t>
            </a:r>
          </a:p>
          <a:p>
            <a:pPr>
              <a:buFont typeface="Symbol" pitchFamily="18" charset="2"/>
              <a:buNone/>
            </a:pPr>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50A70104-E68B-4A52-AB18-A9E23216D238}" type="slidenum">
              <a:rPr lang="zh-TW" altLang="en-GB" sz="1100" b="0" smtClean="0">
                <a:latin typeface="Frutiger 45 Light"/>
              </a:rPr>
              <a:pPr/>
              <a:t>54</a:t>
            </a:fld>
            <a:endParaRPr lang="en-GB" altLang="zh-TW" sz="1100" b="0" smtClean="0">
              <a:latin typeface="Frutiger 45 Light"/>
            </a:endParaRPr>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en-US"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27EEAA8-6D3B-4797-B0FC-3EF50547F3D4}" type="slidenum">
              <a:rPr lang="zh-TW" altLang="en-GB" sz="1100" b="0" smtClean="0">
                <a:latin typeface="Frutiger 45 Light"/>
              </a:rPr>
              <a:pPr/>
              <a:t>55</a:t>
            </a:fld>
            <a:endParaRPr lang="en-GB" altLang="zh-TW" sz="1100" b="0" smtClean="0">
              <a:latin typeface="Frutiger 45 Light"/>
            </a:endParaRPr>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en-US" altLang="zh-CN" smtClean="0"/>
              <a:t>ETL</a:t>
            </a:r>
            <a:r>
              <a:rPr lang="zh-CN" altLang="en-US" smtClean="0"/>
              <a:t>架构在各个银行数据整合项目中不断积累、提炼。</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2527C81-C28D-47C2-BF00-57652600195D}" type="slidenum">
              <a:rPr lang="zh-TW" altLang="en-GB" sz="1100" b="0" smtClean="0">
                <a:latin typeface="Frutiger 45 Light"/>
              </a:rPr>
              <a:pPr/>
              <a:t>57</a:t>
            </a:fld>
            <a:endParaRPr lang="en-GB" altLang="zh-TW" sz="1100" b="0" smtClean="0">
              <a:latin typeface="Frutiger 45 Light"/>
            </a:endParaRPr>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4EACEF64-259B-46D2-85D0-871DFACDB2EA}" type="slidenum">
              <a:rPr lang="zh-TW" altLang="en-GB" sz="1100" b="0" smtClean="0">
                <a:latin typeface="Frutiger 45 Light"/>
              </a:rPr>
              <a:pPr/>
              <a:t>65</a:t>
            </a:fld>
            <a:endParaRPr lang="en-GB" altLang="zh-TW" sz="1100" b="0" smtClean="0">
              <a:latin typeface="Frutiger 45 Light"/>
            </a:endParaRPr>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ClrTx/>
              <a:buSzTx/>
              <a:buFontTx/>
              <a:buNone/>
            </a:pPr>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7459DF72-3B10-46BD-9472-5A9B7178E11F}" type="slidenum">
              <a:rPr lang="zh-TW" altLang="en-GB" sz="1100" b="0" smtClean="0">
                <a:latin typeface="Frutiger 45 Light"/>
              </a:rPr>
              <a:pPr/>
              <a:t>66</a:t>
            </a:fld>
            <a:endParaRPr lang="en-GB" altLang="zh-TW" sz="1100" b="0" smtClean="0">
              <a:latin typeface="Frutiger 45 Light"/>
            </a:endParaRPr>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其次，需要规划系统的日常运行管理机制，建立数据服务基线，并且定期分析，推动数据服务持续优化。</a:t>
            </a:r>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从</a:t>
            </a:r>
            <a:r>
              <a:rPr lang="en-US" altLang="zh-CN" dirty="0" smtClean="0"/>
              <a:t>96</a:t>
            </a:r>
            <a:r>
              <a:rPr lang="zh-CN" altLang="en-US" dirty="0" smtClean="0"/>
              <a:t>年开始到现在，东南融通一直处于十分稳健的发展态势，</a:t>
            </a:r>
            <a:endParaRPr lang="en-US" altLang="zh-CN" dirty="0" smtClean="0"/>
          </a:p>
          <a:p>
            <a:r>
              <a:rPr lang="zh-CN" altLang="en-US" dirty="0" smtClean="0"/>
              <a:t>两条主线 </a:t>
            </a:r>
            <a:r>
              <a:rPr lang="en-US" altLang="zh-CN" dirty="0" smtClean="0"/>
              <a:t>–</a:t>
            </a:r>
            <a:r>
              <a:rPr lang="zh-CN" altLang="en-US" dirty="0" smtClean="0"/>
              <a:t> 并购、质量</a:t>
            </a:r>
            <a:endParaRPr lang="zh-CN" altLang="en-US" dirty="0"/>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0AD1C929-A44A-4BBE-BB74-A913B8550A6B}" type="slidenum">
              <a:rPr lang="zh-TW" altLang="en-GB" sz="1100" b="0" smtClean="0">
                <a:latin typeface="Frutiger 45 Light"/>
              </a:rPr>
              <a:pPr/>
              <a:t>67</a:t>
            </a:fld>
            <a:endParaRPr lang="en-GB" altLang="zh-TW" sz="1100" b="0" smtClean="0">
              <a:latin typeface="Frutiger 45 Light"/>
            </a:endParaRPr>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另外，安全管理方面，需要考虑系统安全，应用和数据安全</a:t>
            </a:r>
            <a:endParaRPr lang="en-US"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9DFC68A3-9ECF-4A93-A652-7CC67949F98B}" type="slidenum">
              <a:rPr lang="zh-TW" altLang="en-GB" sz="1100" b="0" smtClean="0">
                <a:latin typeface="Frutiger 45 Light"/>
              </a:rPr>
              <a:pPr/>
              <a:t>68</a:t>
            </a:fld>
            <a:endParaRPr lang="en-GB" altLang="zh-TW" sz="1100" b="0" smtClean="0">
              <a:latin typeface="Frutiger 45 Light"/>
            </a:endParaRPr>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最后，就是制定备份、恢复策略</a:t>
            </a:r>
            <a:endParaRPr lang="en-US"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57FE57C6-1591-4AC2-8063-57B8AAA74CD0}" type="slidenum">
              <a:rPr lang="zh-TW" altLang="en-GB" sz="1100" b="0" smtClean="0">
                <a:latin typeface="Frutiger 45 Light"/>
              </a:rPr>
              <a:pPr/>
              <a:t>71</a:t>
            </a:fld>
            <a:endParaRPr lang="en-GB" altLang="zh-TW" sz="1100" b="0" smtClean="0">
              <a:latin typeface="Frutiger 45 Light"/>
            </a:endParaRPr>
          </a:p>
        </p:txBody>
      </p:sp>
      <p:sp>
        <p:nvSpPr>
          <p:cNvPr id="293891" name="幻灯片图像占位符 1"/>
          <p:cNvSpPr>
            <a:spLocks noGrp="1" noRot="1" noChangeAspect="1" noTextEdit="1"/>
          </p:cNvSpPr>
          <p:nvPr>
            <p:ph type="sldImg"/>
          </p:nvPr>
        </p:nvSpPr>
        <p:spPr>
          <a:ln/>
        </p:spPr>
      </p:sp>
      <p:sp>
        <p:nvSpPr>
          <p:cNvPr id="29389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企业级批量数据交换中心，构建对应的数据交换通道的支持</a:t>
            </a:r>
            <a:endParaRPr lang="en-US" altLang="zh-CN" smtClean="0"/>
          </a:p>
          <a:p>
            <a:r>
              <a:rPr lang="zh-CN" altLang="en-US" smtClean="0"/>
              <a:t>满足源和目标系统间，总分行间的数据交换</a:t>
            </a:r>
            <a:endParaRPr lang="en-US" altLang="zh-CN" smtClean="0"/>
          </a:p>
          <a:p>
            <a:r>
              <a:rPr lang="zh-CN" altLang="en-US" smtClean="0"/>
              <a:t>功能上需要满足：</a:t>
            </a:r>
            <a:endParaRPr lang="en-US" altLang="zh-CN" smtClean="0"/>
          </a:p>
          <a:p>
            <a:pPr lvl="1"/>
            <a:r>
              <a:rPr lang="zh-CN" altLang="en-US" smtClean="0"/>
              <a:t>统一采集：模式上定向和抽取，支持多种数据源</a:t>
            </a:r>
            <a:endParaRPr lang="en-US" altLang="zh-CN" smtClean="0"/>
          </a:p>
          <a:p>
            <a:pPr lvl="1"/>
            <a:r>
              <a:rPr lang="zh-CN" altLang="en-US" smtClean="0"/>
              <a:t>数据传输</a:t>
            </a:r>
            <a:endParaRPr lang="en-US" altLang="zh-CN" smtClean="0"/>
          </a:p>
          <a:p>
            <a:pPr lvl="1"/>
            <a:r>
              <a:rPr lang="zh-CN" altLang="en-US" smtClean="0"/>
              <a:t>统一分发，接口，拆分和存储</a:t>
            </a:r>
            <a:endParaRPr lang="en-US" altLang="zh-CN" smtClean="0"/>
          </a:p>
          <a:p>
            <a:pPr lvl="1"/>
            <a:r>
              <a:rPr lang="zh-CN" altLang="en-US" smtClean="0"/>
              <a:t>统一调度下的任务管理，节点权限安全管理</a:t>
            </a:r>
            <a:endParaRPr lang="en-US" altLang="zh-CN" smtClean="0"/>
          </a:p>
          <a:p>
            <a:pPr lvl="1"/>
            <a:r>
              <a:rPr lang="zh-CN" altLang="en-US" smtClean="0"/>
              <a:t>分过过程的监控、干预，性能，状态等。</a:t>
            </a:r>
          </a:p>
        </p:txBody>
      </p:sp>
      <p:sp>
        <p:nvSpPr>
          <p:cNvPr id="293893"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CDF2F56-6C5D-43A1-9664-C0B03158DB17}" type="slidenum">
              <a:rPr lang="zh-TW" altLang="en-GB" sz="1100" b="0">
                <a:latin typeface="Frutiger 45 Light"/>
              </a:rPr>
              <a:pPr algn="r"/>
              <a:t>71</a:t>
            </a:fld>
            <a:endParaRPr lang="en-GB" altLang="zh-TW" sz="1100" b="0">
              <a:latin typeface="Frutiger 45 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txBox="1">
            <a:spLocks noGrp="1" noChangeArrowheads="1"/>
          </p:cNvSpPr>
          <p:nvPr/>
        </p:nvSpPr>
        <p:spPr bwMode="auto">
          <a:xfrm>
            <a:off x="3884064" y="8685335"/>
            <a:ext cx="297233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05CAEC7C-FA16-4066-A3C2-F42CA8180EE0}" type="slidenum">
              <a:rPr lang="zh-TW" altLang="en-GB" sz="1200" b="0">
                <a:latin typeface="Calibri" pitchFamily="34" charset="0"/>
                <a:ea typeface="PMingLiU" pitchFamily="18" charset="-120"/>
              </a:rPr>
              <a:pPr algn="r" eaLnBrk="1" hangingPunct="1"/>
              <a:t>72</a:t>
            </a:fld>
            <a:endParaRPr lang="en-GB" altLang="zh-TW" sz="1200" b="0">
              <a:latin typeface="Calibri" pitchFamily="34" charset="0"/>
              <a:ea typeface="PMingLiU" pitchFamily="18" charset="-120"/>
            </a:endParaRPr>
          </a:p>
        </p:txBody>
      </p:sp>
      <p:sp>
        <p:nvSpPr>
          <p:cNvPr id="470019" name="Rectangle 2"/>
          <p:cNvSpPr>
            <a:spLocks noGrp="1" noRot="1" noChangeAspect="1" noChangeArrowheads="1" noTextEdit="1"/>
          </p:cNvSpPr>
          <p:nvPr>
            <p:ph type="sldImg"/>
          </p:nvPr>
        </p:nvSpPr>
        <p:spPr>
          <a:xfrm>
            <a:off x="1143000" y="685800"/>
            <a:ext cx="4572000" cy="3429000"/>
          </a:xfrm>
          <a:ln/>
        </p:spPr>
      </p:sp>
      <p:sp>
        <p:nvSpPr>
          <p:cNvPr id="470020"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marL="0" indent="0">
              <a:spcBef>
                <a:spcPct val="0"/>
              </a:spcBef>
            </a:pPr>
            <a:r>
              <a:rPr lang="zh-CN" altLang="en-US" smtClean="0"/>
              <a:t>客户端，服务端的流向</a:t>
            </a:r>
          </a:p>
          <a:p>
            <a:pPr marL="0" indent="0">
              <a:spcBef>
                <a:spcPct val="0"/>
              </a:spcBef>
            </a:pPr>
            <a:r>
              <a:rPr lang="zh-CN" altLang="en-US" smtClean="0"/>
              <a:t>客户端的功能</a:t>
            </a:r>
          </a:p>
          <a:p>
            <a:pPr marL="0" indent="0">
              <a:spcBef>
                <a:spcPct val="0"/>
              </a:spcBef>
            </a:pPr>
            <a:r>
              <a:rPr lang="zh-CN" altLang="en-US" smtClean="0"/>
              <a:t>服务端的功能</a:t>
            </a:r>
          </a:p>
          <a:p>
            <a:pPr marL="0" indent="0">
              <a:spcBef>
                <a:spcPct val="0"/>
              </a:spcBef>
            </a:pPr>
            <a:r>
              <a:rPr lang="zh-CN" altLang="en-US" smtClean="0"/>
              <a:t>后续整体部署的考虑（客户端封装）</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CB7AEE91-C667-4BA6-B492-3E148293F71F}" type="slidenum">
              <a:rPr lang="zh-TW" altLang="en-GB" sz="1100" b="0" smtClean="0">
                <a:latin typeface="Frutiger 45 Light"/>
              </a:rPr>
              <a:pPr/>
              <a:t>75</a:t>
            </a:fld>
            <a:endParaRPr lang="en-GB" altLang="zh-TW" sz="1100" b="0" smtClean="0">
              <a:latin typeface="Frutiger 45 Light"/>
            </a:endParaRPr>
          </a:p>
        </p:txBody>
      </p:sp>
      <p:sp>
        <p:nvSpPr>
          <p:cNvPr id="295939" name="幻灯片图像占位符 1"/>
          <p:cNvSpPr>
            <a:spLocks noGrp="1" noRot="1" noChangeAspect="1" noTextEdit="1"/>
          </p:cNvSpPr>
          <p:nvPr>
            <p:ph type="sldImg"/>
          </p:nvPr>
        </p:nvSpPr>
        <p:spPr>
          <a:ln/>
        </p:spPr>
      </p:sp>
      <p:sp>
        <p:nvSpPr>
          <p:cNvPr id="29594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一级</a:t>
            </a:r>
            <a:r>
              <a:rPr lang="en-US" altLang="zh-CN" smtClean="0"/>
              <a:t>10</a:t>
            </a:r>
            <a:r>
              <a:rPr lang="zh-CN" altLang="en-US" smtClean="0"/>
              <a:t>天全行交换数据，二级</a:t>
            </a:r>
            <a:r>
              <a:rPr lang="en-US" altLang="zh-CN" smtClean="0"/>
              <a:t>90</a:t>
            </a:r>
            <a:r>
              <a:rPr lang="zh-CN" altLang="en-US" smtClean="0"/>
              <a:t>天。</a:t>
            </a:r>
            <a:endParaRPr lang="en-US" altLang="zh-CN" smtClean="0"/>
          </a:p>
          <a:p>
            <a:r>
              <a:rPr lang="zh-CN" altLang="en-US" smtClean="0"/>
              <a:t>接入纠错（</a:t>
            </a:r>
            <a:r>
              <a:rPr lang="en-US" altLang="zh-CN" smtClean="0"/>
              <a:t>7</a:t>
            </a:r>
            <a:r>
              <a:rPr lang="zh-CN" altLang="en-US" smtClean="0"/>
              <a:t>天压缩，</a:t>
            </a:r>
            <a:r>
              <a:rPr lang="en-US" altLang="zh-CN" smtClean="0"/>
              <a:t>30</a:t>
            </a:r>
            <a:r>
              <a:rPr lang="zh-CN" altLang="en-US" smtClean="0"/>
              <a:t>天备份；）</a:t>
            </a:r>
            <a:endParaRPr lang="en-US" altLang="zh-CN" smtClean="0"/>
          </a:p>
          <a:p>
            <a:r>
              <a:rPr lang="zh-CN" altLang="en-US" smtClean="0"/>
              <a:t>接出纠错（</a:t>
            </a:r>
            <a:r>
              <a:rPr lang="en-US" altLang="zh-CN" smtClean="0"/>
              <a:t>3</a:t>
            </a:r>
            <a:r>
              <a:rPr lang="zh-CN" altLang="en-US" smtClean="0"/>
              <a:t>天压缩，</a:t>
            </a:r>
            <a:r>
              <a:rPr lang="en-US" altLang="zh-CN" smtClean="0"/>
              <a:t>7</a:t>
            </a:r>
            <a:r>
              <a:rPr lang="zh-CN" altLang="en-US" smtClean="0"/>
              <a:t>天备份）</a:t>
            </a:r>
          </a:p>
        </p:txBody>
      </p:sp>
      <p:sp>
        <p:nvSpPr>
          <p:cNvPr id="29594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CFC5F368-9981-4F4F-91C9-6798C120543C}" type="slidenum">
              <a:rPr lang="zh-TW" altLang="en-GB" sz="1100" b="0">
                <a:latin typeface="Frutiger 45 Light"/>
              </a:rPr>
              <a:pPr algn="r"/>
              <a:t>75</a:t>
            </a:fld>
            <a:endParaRPr lang="en-GB" altLang="zh-TW" sz="1100" b="0">
              <a:latin typeface="Frutiger 45 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40265A8-92F8-4C71-927E-C57DA20F4C63}" type="slidenum">
              <a:rPr lang="zh-TW" altLang="en-GB" sz="1100" b="0" smtClean="0">
                <a:latin typeface="Frutiger 45 Light"/>
              </a:rPr>
              <a:pPr/>
              <a:t>76</a:t>
            </a:fld>
            <a:endParaRPr lang="en-GB" altLang="zh-TW" sz="1100" b="0" smtClean="0">
              <a:latin typeface="Frutiger 45 Light"/>
            </a:endParaRPr>
          </a:p>
        </p:txBody>
      </p:sp>
      <p:sp>
        <p:nvSpPr>
          <p:cNvPr id="296963" name="Rectangle 7"/>
          <p:cNvSpPr txBox="1">
            <a:spLocks noGrp="1" noChangeArrowheads="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A618B94-241E-453E-A4E4-56A754B12493}" type="slidenum">
              <a:rPr lang="zh-TW" altLang="en-GB" sz="1100" b="0">
                <a:latin typeface="Frutiger 45 Light"/>
              </a:rPr>
              <a:pPr algn="r"/>
              <a:t>76</a:t>
            </a:fld>
            <a:endParaRPr lang="en-GB" altLang="zh-TW" sz="1100" b="0">
              <a:latin typeface="Frutiger 45 Light"/>
            </a:endParaRPr>
          </a:p>
        </p:txBody>
      </p:sp>
      <p:sp>
        <p:nvSpPr>
          <p:cNvPr id="296964" name="Rectangle 2"/>
          <p:cNvSpPr>
            <a:spLocks noGrp="1" noRot="1" noChangeAspect="1" noChangeArrowheads="1" noTextEdit="1"/>
          </p:cNvSpPr>
          <p:nvPr>
            <p:ph type="sldImg"/>
          </p:nvPr>
        </p:nvSpPr>
        <p:spPr>
          <a:xfrm>
            <a:off x="1143000" y="685800"/>
            <a:ext cx="4572000" cy="3429000"/>
          </a:xfrm>
          <a:ln/>
        </p:spPr>
      </p:sp>
      <p:sp>
        <p:nvSpPr>
          <p:cNvPr id="296965"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69B1D00-8D8C-4A78-8732-7E765AFFADE2}" type="slidenum">
              <a:rPr lang="zh-TW" altLang="en-GB" sz="1100" b="0" smtClean="0">
                <a:latin typeface="Frutiger 45 Light"/>
              </a:rPr>
              <a:pPr/>
              <a:t>77</a:t>
            </a:fld>
            <a:endParaRPr lang="en-GB" altLang="zh-TW" sz="1100" b="0" smtClean="0">
              <a:latin typeface="Frutiger 45 Light"/>
            </a:endParaRPr>
          </a:p>
        </p:txBody>
      </p:sp>
      <p:sp>
        <p:nvSpPr>
          <p:cNvPr id="297987" name="Rectangle 7"/>
          <p:cNvSpPr txBox="1">
            <a:spLocks noGrp="1" noChangeArrowheads="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4BAE3CF-C4B3-4886-865A-A8F188193E42}" type="slidenum">
              <a:rPr lang="zh-TW" altLang="en-GB" sz="1100" b="0">
                <a:latin typeface="Frutiger 45 Light"/>
              </a:rPr>
              <a:pPr algn="r"/>
              <a:t>77</a:t>
            </a:fld>
            <a:endParaRPr lang="en-GB" altLang="zh-TW" sz="1100" b="0">
              <a:latin typeface="Frutiger 45 Light"/>
            </a:endParaRPr>
          </a:p>
        </p:txBody>
      </p:sp>
      <p:sp>
        <p:nvSpPr>
          <p:cNvPr id="297988" name="Rectangle 2"/>
          <p:cNvSpPr>
            <a:spLocks noGrp="1" noRot="1" noChangeAspect="1" noChangeArrowheads="1" noTextEdit="1"/>
          </p:cNvSpPr>
          <p:nvPr>
            <p:ph type="sldImg"/>
          </p:nvPr>
        </p:nvSpPr>
        <p:spPr>
          <a:xfrm>
            <a:off x="1143000" y="685800"/>
            <a:ext cx="4572000" cy="3429000"/>
          </a:xfrm>
          <a:ln/>
        </p:spPr>
      </p:sp>
      <p:sp>
        <p:nvSpPr>
          <p:cNvPr id="29798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幻灯片图像占位符 1"/>
          <p:cNvSpPr>
            <a:spLocks noGrp="1" noRot="1" noChangeAspect="1" noTextEdit="1"/>
          </p:cNvSpPr>
          <p:nvPr>
            <p:ph type="sldImg"/>
          </p:nvPr>
        </p:nvSpPr>
        <p:spPr>
          <a:ln/>
        </p:spPr>
      </p:sp>
      <p:sp>
        <p:nvSpPr>
          <p:cNvPr id="453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基于源和目标两部分</a:t>
            </a:r>
            <a:endParaRPr lang="en-US" altLang="zh-CN" smtClean="0"/>
          </a:p>
          <a:p>
            <a:r>
              <a:rPr lang="zh-CN" altLang="en-US" smtClean="0"/>
              <a:t>绿色表示一个层次的落地</a:t>
            </a:r>
            <a:endParaRPr lang="en-US" altLang="zh-CN" smtClean="0"/>
          </a:p>
          <a:p>
            <a:r>
              <a:rPr lang="zh-CN" altLang="en-US" smtClean="0"/>
              <a:t>蓝色是加工过程</a:t>
            </a:r>
          </a:p>
        </p:txBody>
      </p:sp>
      <p:sp>
        <p:nvSpPr>
          <p:cNvPr id="453636"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8E09AA9-D82A-46ED-9C99-BC96E0D27A28}" type="slidenum">
              <a:rPr lang="zh-TW" altLang="en-GB" sz="1100" b="0">
                <a:latin typeface="Frutiger 45 Light"/>
              </a:rPr>
              <a:pPr algn="r"/>
              <a:t>79</a:t>
            </a:fld>
            <a:endParaRPr lang="en-GB" altLang="zh-TW" sz="1100" b="0">
              <a:latin typeface="Frutiger 45 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A34E7F9E-64BD-429B-9B6E-4C9E071F7B22}" type="slidenum">
              <a:rPr lang="zh-TW" altLang="en-GB" sz="1100" b="0" smtClean="0">
                <a:latin typeface="Frutiger 45 Light"/>
              </a:rPr>
              <a:pPr/>
              <a:t>80</a:t>
            </a:fld>
            <a:endParaRPr lang="en-GB" altLang="zh-TW" sz="1100" b="0" smtClean="0">
              <a:latin typeface="Frutiger 45 Light"/>
            </a:endParaRPr>
          </a:p>
        </p:txBody>
      </p:sp>
      <p:sp>
        <p:nvSpPr>
          <p:cNvPr id="299011" name="幻灯片图像占位符 1"/>
          <p:cNvSpPr>
            <a:spLocks noGrp="1" noRot="1" noChangeAspect="1" noTextEdit="1"/>
          </p:cNvSpPr>
          <p:nvPr>
            <p:ph type="sldImg"/>
          </p:nvPr>
        </p:nvSpPr>
        <p:spPr>
          <a:ln/>
        </p:spPr>
      </p:sp>
      <p:sp>
        <p:nvSpPr>
          <p:cNvPr id="299012"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基于源和目标两部分</a:t>
            </a:r>
            <a:endParaRPr lang="en-US" altLang="zh-CN" smtClean="0"/>
          </a:p>
          <a:p>
            <a:r>
              <a:rPr lang="zh-CN" altLang="en-US" smtClean="0"/>
              <a:t>绿色表示一个层次的落地</a:t>
            </a:r>
            <a:endParaRPr lang="en-US" altLang="zh-CN" smtClean="0"/>
          </a:p>
          <a:p>
            <a:r>
              <a:rPr lang="zh-CN" altLang="en-US" smtClean="0"/>
              <a:t>蓝色是加工过程</a:t>
            </a:r>
          </a:p>
        </p:txBody>
      </p:sp>
      <p:sp>
        <p:nvSpPr>
          <p:cNvPr id="299013"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8AF3C5B1-E6F1-4B02-9069-43059A7D54CC}" type="slidenum">
              <a:rPr lang="zh-TW" altLang="en-GB" sz="1100" b="0">
                <a:latin typeface="Frutiger 45 Light"/>
              </a:rPr>
              <a:pPr algn="r"/>
              <a:t>80</a:t>
            </a:fld>
            <a:endParaRPr lang="en-GB" altLang="zh-TW" sz="1100" b="0">
              <a:latin typeface="Frutiger 45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B04FB50E-08F9-4EF1-964F-6464EB35B21A}" type="slidenum">
              <a:rPr lang="zh-TW" altLang="en-GB" sz="1100" b="0" smtClean="0">
                <a:latin typeface="Frutiger 45 Light"/>
              </a:rPr>
              <a:pPr/>
              <a:t>81</a:t>
            </a:fld>
            <a:endParaRPr lang="en-GB" altLang="zh-TW" sz="1100" b="0" smtClean="0">
              <a:latin typeface="Frutiger 45 Light"/>
            </a:endParaRPr>
          </a:p>
        </p:txBody>
      </p:sp>
      <p:sp>
        <p:nvSpPr>
          <p:cNvPr id="301059" name="幻灯片图像占位符 1"/>
          <p:cNvSpPr>
            <a:spLocks noGrp="1" noRot="1" noChangeAspect="1" noTextEdit="1"/>
          </p:cNvSpPr>
          <p:nvPr>
            <p:ph type="sldImg"/>
          </p:nvPr>
        </p:nvSpPr>
        <p:spPr>
          <a:ln/>
        </p:spPr>
      </p:sp>
      <p:sp>
        <p:nvSpPr>
          <p:cNvPr id="301060"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基于源和目标两部分</a:t>
            </a:r>
            <a:endParaRPr lang="en-US" altLang="zh-CN" smtClean="0"/>
          </a:p>
          <a:p>
            <a:r>
              <a:rPr lang="zh-CN" altLang="en-US" smtClean="0"/>
              <a:t>绿色表示一个层次的落地</a:t>
            </a:r>
            <a:endParaRPr lang="en-US" altLang="zh-CN" smtClean="0"/>
          </a:p>
          <a:p>
            <a:r>
              <a:rPr lang="zh-CN" altLang="en-US" smtClean="0"/>
              <a:t>蓝色是加工过程</a:t>
            </a:r>
          </a:p>
        </p:txBody>
      </p:sp>
      <p:sp>
        <p:nvSpPr>
          <p:cNvPr id="301061" name="灯片编号占位符 3"/>
          <p:cNvSpPr txBox="1">
            <a:spLocks noGrp="1"/>
          </p:cNvSpPr>
          <p:nvPr/>
        </p:nvSpPr>
        <p:spPr bwMode="auto">
          <a:xfrm>
            <a:off x="3715819" y="8688266"/>
            <a:ext cx="2973936" cy="4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763" tIns="0" rIns="20763" bIns="0" anchor="b"/>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C536651-C0A2-4FD5-9CB8-F9804C8423E0}" type="slidenum">
              <a:rPr lang="zh-TW" altLang="en-GB" sz="1100" b="0">
                <a:latin typeface="Frutiger 45 Light"/>
              </a:rPr>
              <a:pPr algn="r"/>
              <a:t>81</a:t>
            </a:fld>
            <a:endParaRPr lang="en-GB" altLang="zh-TW" sz="1100" b="0">
              <a:latin typeface="Frutiger 45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从</a:t>
            </a:r>
            <a:r>
              <a:rPr lang="en-US" altLang="zh-CN" dirty="0" smtClean="0"/>
              <a:t>4</a:t>
            </a:r>
            <a:r>
              <a:rPr lang="zh-CN" altLang="en-US" dirty="0" smtClean="0"/>
              <a:t>大国有银行、政策性银行到股份制商业银行，到保险，到其他企业都有深厚和广泛的合作，比如：建行，光大，兴业</a:t>
            </a:r>
            <a:endParaRPr lang="zh-CN" altLang="en-US" dirty="0"/>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运维日报提供</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统一报表平台的设计，考虑后续数据服务的延续性，本期主要是分析报表（固定报表）</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a:ln/>
        </p:spPr>
      </p:sp>
      <p:sp>
        <p:nvSpPr>
          <p:cNvPr id="467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32500" lnSpcReduction="20000"/>
          </a:bodyPr>
          <a:lstStyle/>
          <a:p>
            <a:pPr>
              <a:defRPr/>
            </a:pPr>
            <a:r>
              <a:rPr lang="zh-CN" altLang="en-US" b="1" dirty="0" smtClean="0"/>
              <a:t>项目领导组</a:t>
            </a:r>
            <a:endParaRPr lang="zh-CN" altLang="en-US" dirty="0" smtClean="0"/>
          </a:p>
          <a:p>
            <a:pPr>
              <a:defRPr/>
            </a:pPr>
            <a:r>
              <a:rPr lang="zh-CN" altLang="en-US" dirty="0" smtClean="0"/>
              <a:t>南京银行相关业务部门和科技部门负责人、项目经理，以及东南融通的</a:t>
            </a:r>
            <a:r>
              <a:rPr lang="en-US" dirty="0" smtClean="0"/>
              <a:t>ODS</a:t>
            </a:r>
            <a:r>
              <a:rPr lang="zh-CN" altLang="en-US" dirty="0" smtClean="0"/>
              <a:t>业务负责人、项目经理组成，其具体职责：</a:t>
            </a:r>
          </a:p>
          <a:p>
            <a:pPr>
              <a:defRPr/>
            </a:pPr>
            <a:r>
              <a:rPr lang="zh-CN" altLang="en-US" dirty="0" smtClean="0"/>
              <a:t>制定详细的项目实施计划和项目实施标准</a:t>
            </a:r>
          </a:p>
          <a:p>
            <a:pPr>
              <a:defRPr/>
            </a:pPr>
            <a:r>
              <a:rPr lang="zh-CN" altLang="en-US" dirty="0" smtClean="0"/>
              <a:t>协调和监督项目组的工作，协调项目涉及的各部门关系</a:t>
            </a:r>
          </a:p>
          <a:p>
            <a:pPr>
              <a:defRPr/>
            </a:pPr>
            <a:r>
              <a:rPr lang="zh-CN" altLang="en-US" dirty="0" smtClean="0"/>
              <a:t>管理和合理配置开发资源，解决在项目开发中发现的问题</a:t>
            </a:r>
          </a:p>
          <a:p>
            <a:pPr>
              <a:defRPr/>
            </a:pPr>
            <a:r>
              <a:rPr lang="zh-CN" altLang="en-US" dirty="0" smtClean="0"/>
              <a:t>定期召开项目进度工作会议，监督项目进度</a:t>
            </a:r>
          </a:p>
          <a:p>
            <a:pPr>
              <a:defRPr/>
            </a:pPr>
            <a:r>
              <a:rPr lang="zh-CN" altLang="en-US" dirty="0" smtClean="0"/>
              <a:t>讨论和解决在项目开发中发现的问题</a:t>
            </a:r>
          </a:p>
          <a:p>
            <a:pPr>
              <a:defRPr/>
            </a:pPr>
            <a:r>
              <a:rPr lang="en-US" dirty="0" smtClean="0"/>
              <a:t> </a:t>
            </a:r>
            <a:endParaRPr lang="zh-CN" altLang="en-US" dirty="0" smtClean="0"/>
          </a:p>
          <a:p>
            <a:pPr>
              <a:defRPr/>
            </a:pPr>
            <a:r>
              <a:rPr lang="zh-CN" altLang="en-US" b="1" dirty="0" smtClean="0"/>
              <a:t>项目经理</a:t>
            </a:r>
            <a:endParaRPr lang="zh-CN" altLang="en-US" dirty="0" smtClean="0"/>
          </a:p>
          <a:p>
            <a:pPr>
              <a:defRPr/>
            </a:pPr>
            <a:r>
              <a:rPr lang="zh-CN" altLang="en-US" dirty="0" smtClean="0"/>
              <a:t>由南京银行任命项目经理一名，业务经理一名，东南融通任命项目经理一名，技术经理一名，其具体职责。</a:t>
            </a:r>
          </a:p>
          <a:p>
            <a:pPr>
              <a:defRPr/>
            </a:pPr>
            <a:r>
              <a:rPr lang="zh-CN" altLang="en-US" dirty="0" smtClean="0"/>
              <a:t>向项目领导组报告项目进展情况，提交项目周报</a:t>
            </a:r>
          </a:p>
          <a:p>
            <a:pPr>
              <a:defRPr/>
            </a:pPr>
            <a:r>
              <a:rPr lang="zh-CN" altLang="en-US" dirty="0" smtClean="0"/>
              <a:t>将工作任务细化并安排到各小组，指导各小组的工作开展</a:t>
            </a:r>
          </a:p>
          <a:p>
            <a:pPr>
              <a:defRPr/>
            </a:pPr>
            <a:r>
              <a:rPr lang="zh-CN" altLang="en-US" dirty="0" smtClean="0"/>
              <a:t>组织召开各种例会或临时会议</a:t>
            </a:r>
          </a:p>
          <a:p>
            <a:pPr>
              <a:defRPr/>
            </a:pPr>
            <a:r>
              <a:rPr lang="zh-CN" altLang="en-US" dirty="0" smtClean="0"/>
              <a:t>监督各小组的计划执行情况和执行进度</a:t>
            </a:r>
          </a:p>
          <a:p>
            <a:pPr>
              <a:defRPr/>
            </a:pPr>
            <a:r>
              <a:rPr lang="zh-CN" altLang="en-US" dirty="0" smtClean="0"/>
              <a:t>协调项目组各成员关系，保证各阶段任务的完成</a:t>
            </a:r>
          </a:p>
          <a:p>
            <a:pPr>
              <a:defRPr/>
            </a:pPr>
            <a:r>
              <a:rPr lang="en-US" dirty="0" smtClean="0"/>
              <a:t> </a:t>
            </a:r>
            <a:endParaRPr lang="zh-CN" altLang="en-US" dirty="0" smtClean="0"/>
          </a:p>
          <a:p>
            <a:pPr>
              <a:defRPr/>
            </a:pPr>
            <a:r>
              <a:rPr lang="zh-CN" altLang="en-US" b="1" dirty="0" smtClean="0"/>
              <a:t>专家顾问组</a:t>
            </a:r>
            <a:endParaRPr lang="zh-CN" altLang="en-US" dirty="0" smtClean="0"/>
          </a:p>
          <a:p>
            <a:pPr>
              <a:defRPr/>
            </a:pPr>
            <a:r>
              <a:rPr lang="zh-CN" altLang="en-US" dirty="0" smtClean="0"/>
              <a:t>主要由南京银行的业务人员和东南融通具有丰富的</a:t>
            </a:r>
            <a:r>
              <a:rPr lang="en-US" dirty="0" smtClean="0"/>
              <a:t>ODS</a:t>
            </a:r>
            <a:r>
              <a:rPr lang="zh-CN" altLang="en-US" dirty="0" smtClean="0"/>
              <a:t>、</a:t>
            </a:r>
            <a:r>
              <a:rPr lang="en-US" dirty="0" smtClean="0"/>
              <a:t>DW</a:t>
            </a:r>
            <a:r>
              <a:rPr lang="zh-CN" altLang="en-US" dirty="0" smtClean="0"/>
              <a:t>、数据管理、应用、银行业务等领域丰富经验的资深专家顾问人员组成，负责咨询解答项目实施过程中有关业务问题，主要负责：</a:t>
            </a:r>
          </a:p>
          <a:p>
            <a:pPr>
              <a:defRPr/>
            </a:pPr>
            <a:r>
              <a:rPr lang="zh-CN" altLang="en-US" dirty="0" smtClean="0"/>
              <a:t>参与项目组各阶段的评审工作，按项目实施标准评审工作质量</a:t>
            </a:r>
          </a:p>
          <a:p>
            <a:pPr>
              <a:defRPr/>
            </a:pPr>
            <a:r>
              <a:rPr lang="zh-CN" altLang="en-US" dirty="0" smtClean="0"/>
              <a:t>负责解答实施过程中的业务需求疑问，提供业务测试以及系统数据模型的设计指导等</a:t>
            </a:r>
          </a:p>
          <a:p>
            <a:pPr>
              <a:defRPr/>
            </a:pPr>
            <a:r>
              <a:rPr lang="en-US" dirty="0" smtClean="0"/>
              <a:t> </a:t>
            </a:r>
            <a:endParaRPr lang="zh-CN" altLang="en-US" dirty="0" smtClean="0"/>
          </a:p>
          <a:p>
            <a:pPr>
              <a:defRPr/>
            </a:pPr>
            <a:r>
              <a:rPr lang="zh-CN" altLang="en-US" b="1" dirty="0" smtClean="0"/>
              <a:t>质量管理组</a:t>
            </a:r>
            <a:endParaRPr lang="zh-CN" altLang="en-US" dirty="0" smtClean="0"/>
          </a:p>
          <a:p>
            <a:pPr>
              <a:defRPr/>
            </a:pPr>
            <a:r>
              <a:rPr lang="zh-CN" altLang="en-US" dirty="0" smtClean="0"/>
              <a:t>质量管理组由南京银行的质量管理员（</a:t>
            </a:r>
            <a:r>
              <a:rPr lang="en-US" dirty="0" smtClean="0"/>
              <a:t>QA</a:t>
            </a:r>
            <a:r>
              <a:rPr lang="zh-CN" altLang="en-US" dirty="0" smtClean="0"/>
              <a:t>），东南融通项目管理部专职质量管理人员（</a:t>
            </a:r>
            <a:r>
              <a:rPr lang="en-US" dirty="0" smtClean="0"/>
              <a:t>QA</a:t>
            </a:r>
            <a:r>
              <a:rPr lang="zh-CN" altLang="en-US" dirty="0" smtClean="0"/>
              <a:t>）组成。</a:t>
            </a:r>
            <a:r>
              <a:rPr lang="en-US" dirty="0" smtClean="0"/>
              <a:t>QA </a:t>
            </a:r>
            <a:r>
              <a:rPr lang="zh-CN" altLang="en-US" dirty="0" smtClean="0"/>
              <a:t>直接对项目领导组负责，但业务上需要向项目经理汇报，属于项目成员。</a:t>
            </a:r>
          </a:p>
          <a:p>
            <a:pPr>
              <a:defRPr/>
            </a:pPr>
            <a:r>
              <a:rPr lang="zh-CN" altLang="en-US" dirty="0" smtClean="0"/>
              <a:t>质量管理组的职责：</a:t>
            </a:r>
          </a:p>
          <a:p>
            <a:pPr>
              <a:defRPr/>
            </a:pPr>
            <a:r>
              <a:rPr lang="zh-CN" altLang="en-US" dirty="0" smtClean="0"/>
              <a:t>制定项目质量控制计划，确定质量控制点和控制标准</a:t>
            </a:r>
          </a:p>
          <a:p>
            <a:pPr>
              <a:defRPr/>
            </a:pPr>
            <a:r>
              <a:rPr lang="zh-CN" altLang="en-US" dirty="0" smtClean="0"/>
              <a:t>评估各质量控制计划的执行落实情况</a:t>
            </a:r>
          </a:p>
          <a:p>
            <a:pPr>
              <a:defRPr/>
            </a:pPr>
            <a:r>
              <a:rPr lang="zh-CN" altLang="en-US" dirty="0" smtClean="0"/>
              <a:t>参与项目组各阶段的评审工作，按项目实施标准评审工作质量</a:t>
            </a:r>
          </a:p>
          <a:p>
            <a:pPr>
              <a:defRPr/>
            </a:pPr>
            <a:r>
              <a:rPr lang="en-US" dirty="0" smtClean="0"/>
              <a:t> </a:t>
            </a:r>
            <a:endParaRPr lang="zh-CN" altLang="en-US" dirty="0" smtClean="0"/>
          </a:p>
          <a:p>
            <a:pPr>
              <a:defRPr/>
            </a:pPr>
            <a:r>
              <a:rPr lang="zh-CN" altLang="en-US" b="1" dirty="0" smtClean="0"/>
              <a:t>数据模型组</a:t>
            </a:r>
            <a:endParaRPr lang="zh-CN" altLang="en-US" dirty="0" smtClean="0"/>
          </a:p>
          <a:p>
            <a:pPr>
              <a:defRPr/>
            </a:pPr>
            <a:r>
              <a:rPr lang="zh-CN" altLang="en-US" dirty="0" smtClean="0"/>
              <a:t>数据开发组由东南融通的技术人员，以及南京银行的技术人员共同组成。负责在项目期间，参加和提出需求和需求分析。</a:t>
            </a:r>
          </a:p>
          <a:p>
            <a:pPr>
              <a:defRPr/>
            </a:pPr>
            <a:r>
              <a:rPr lang="zh-CN" altLang="en-US" dirty="0" smtClean="0"/>
              <a:t>数据模型组的职责：</a:t>
            </a:r>
          </a:p>
          <a:p>
            <a:pPr>
              <a:defRPr/>
            </a:pPr>
            <a:r>
              <a:rPr lang="zh-CN" altLang="en-US" dirty="0" smtClean="0"/>
              <a:t>负责系统业务需求访谈、业务需求分析等工作，并负责解答实施过程中的业务需求疑问，提供业务测试案例；系统数据模型的设计实施等</a:t>
            </a:r>
          </a:p>
          <a:p>
            <a:pPr>
              <a:defRPr/>
            </a:pPr>
            <a:r>
              <a:rPr lang="zh-CN" altLang="en-US" dirty="0" smtClean="0"/>
              <a:t>评估需求和模型设计的工作量</a:t>
            </a:r>
          </a:p>
          <a:p>
            <a:pPr>
              <a:defRPr/>
            </a:pPr>
            <a:r>
              <a:rPr lang="en-US" dirty="0" smtClean="0"/>
              <a:t> </a:t>
            </a:r>
            <a:endParaRPr lang="zh-CN" altLang="en-US" dirty="0" smtClean="0"/>
          </a:p>
          <a:p>
            <a:pPr>
              <a:defRPr/>
            </a:pPr>
            <a:r>
              <a:rPr lang="en-US" b="1" dirty="0" smtClean="0"/>
              <a:t>ETL</a:t>
            </a:r>
            <a:r>
              <a:rPr lang="zh-CN" altLang="en-US" b="1" dirty="0" smtClean="0"/>
              <a:t>组</a:t>
            </a:r>
            <a:endParaRPr lang="zh-CN" altLang="en-US" dirty="0" smtClean="0"/>
          </a:p>
          <a:p>
            <a:pPr>
              <a:defRPr/>
            </a:pPr>
            <a:r>
              <a:rPr lang="en-US" dirty="0" smtClean="0"/>
              <a:t>ETL</a:t>
            </a:r>
            <a:r>
              <a:rPr lang="zh-CN" altLang="en-US" dirty="0" smtClean="0"/>
              <a:t>组由东南融通的技术人员，以及南京银行的技术人员共同组成。包括</a:t>
            </a:r>
            <a:r>
              <a:rPr lang="en-US" dirty="0" smtClean="0"/>
              <a:t>ETL-</a:t>
            </a:r>
            <a:r>
              <a:rPr lang="zh-CN" altLang="en-US" dirty="0" smtClean="0"/>
              <a:t>平台、</a:t>
            </a:r>
            <a:r>
              <a:rPr lang="en-US" dirty="0" smtClean="0"/>
              <a:t>ETL-</a:t>
            </a:r>
            <a:r>
              <a:rPr lang="zh-CN" altLang="en-US" dirty="0" smtClean="0"/>
              <a:t>开发小组。</a:t>
            </a:r>
          </a:p>
          <a:p>
            <a:pPr>
              <a:defRPr/>
            </a:pPr>
            <a:r>
              <a:rPr lang="en-US" b="1" dirty="0" smtClean="0"/>
              <a:t>ETL</a:t>
            </a:r>
            <a:r>
              <a:rPr lang="zh-CN" altLang="en-US" dirty="0" smtClean="0"/>
              <a:t>组的职责：</a:t>
            </a:r>
          </a:p>
          <a:p>
            <a:pPr>
              <a:defRPr/>
            </a:pPr>
            <a:r>
              <a:rPr lang="zh-CN" altLang="en-US" dirty="0" smtClean="0"/>
              <a:t>解决实际</a:t>
            </a:r>
            <a:r>
              <a:rPr lang="en-US" dirty="0" smtClean="0"/>
              <a:t>ETL</a:t>
            </a:r>
            <a:r>
              <a:rPr lang="zh-CN" altLang="en-US" dirty="0" smtClean="0"/>
              <a:t>开发中的技术问题</a:t>
            </a:r>
          </a:p>
          <a:p>
            <a:pPr>
              <a:defRPr/>
            </a:pPr>
            <a:r>
              <a:rPr lang="zh-CN" altLang="en-US" dirty="0" smtClean="0"/>
              <a:t>负责文件接入、接出、传输统一交换平台的开发，维护和升级。以及</a:t>
            </a:r>
            <a:r>
              <a:rPr lang="en-US" dirty="0" smtClean="0"/>
              <a:t>ETL</a:t>
            </a:r>
            <a:r>
              <a:rPr lang="zh-CN" altLang="en-US" dirty="0" smtClean="0"/>
              <a:t>整体调度、监控、配置管理平台的开发和测试，为应用业务运行提供技术支持和平台支撑。</a:t>
            </a:r>
          </a:p>
          <a:p>
            <a:pPr>
              <a:defRPr/>
            </a:pPr>
            <a:r>
              <a:rPr lang="zh-CN" altLang="en-US" dirty="0" smtClean="0"/>
              <a:t>负责进行系统</a:t>
            </a:r>
            <a:r>
              <a:rPr lang="en-US" dirty="0" smtClean="0"/>
              <a:t>ETL</a:t>
            </a:r>
            <a:r>
              <a:rPr lang="zh-CN" altLang="en-US" dirty="0" smtClean="0"/>
              <a:t>作业的开发和单元测试，在作业上线后维护日常的</a:t>
            </a:r>
            <a:r>
              <a:rPr lang="en-US" dirty="0" smtClean="0"/>
              <a:t>ETL</a:t>
            </a:r>
            <a:r>
              <a:rPr lang="zh-CN" altLang="en-US" dirty="0" smtClean="0"/>
              <a:t>作业运行。</a:t>
            </a:r>
          </a:p>
          <a:p>
            <a:pPr>
              <a:defRPr/>
            </a:pPr>
            <a:r>
              <a:rPr lang="zh-CN" altLang="en-US" dirty="0" smtClean="0"/>
              <a:t>评估系统开发的工作量</a:t>
            </a:r>
          </a:p>
          <a:p>
            <a:pPr>
              <a:defRPr/>
            </a:pPr>
            <a:r>
              <a:rPr lang="en-US" dirty="0" smtClean="0"/>
              <a:t> </a:t>
            </a:r>
            <a:endParaRPr lang="zh-CN" altLang="en-US" dirty="0" smtClean="0"/>
          </a:p>
          <a:p>
            <a:pPr>
              <a:defRPr/>
            </a:pPr>
            <a:r>
              <a:rPr lang="zh-CN" altLang="en-US" b="1" dirty="0" smtClean="0"/>
              <a:t>前端应用组</a:t>
            </a:r>
            <a:endParaRPr lang="zh-CN" altLang="en-US" dirty="0" smtClean="0"/>
          </a:p>
          <a:p>
            <a:pPr>
              <a:defRPr/>
            </a:pPr>
            <a:r>
              <a:rPr lang="zh-CN" altLang="en-US" dirty="0" smtClean="0"/>
              <a:t>前端应用组由东南融通的技术人员，以及南京银行的技术人员共同组成。包括应用</a:t>
            </a:r>
            <a:r>
              <a:rPr lang="en-US" dirty="0" smtClean="0"/>
              <a:t>-</a:t>
            </a:r>
            <a:r>
              <a:rPr lang="zh-CN" altLang="en-US" dirty="0" smtClean="0"/>
              <a:t>平台、应用</a:t>
            </a:r>
            <a:r>
              <a:rPr lang="en-US" dirty="0" smtClean="0"/>
              <a:t>-</a:t>
            </a:r>
            <a:r>
              <a:rPr lang="zh-CN" altLang="en-US" dirty="0" smtClean="0"/>
              <a:t>开发小组。</a:t>
            </a:r>
          </a:p>
          <a:p>
            <a:pPr>
              <a:defRPr/>
            </a:pPr>
            <a:r>
              <a:rPr lang="zh-CN" altLang="en-US" dirty="0" smtClean="0"/>
              <a:t>前端应用组的职责：</a:t>
            </a:r>
          </a:p>
          <a:p>
            <a:pPr>
              <a:defRPr/>
            </a:pPr>
            <a:r>
              <a:rPr lang="zh-CN" altLang="en-US" dirty="0" smtClean="0"/>
              <a:t>解决实际前端应用开发中的技术问题</a:t>
            </a:r>
          </a:p>
          <a:p>
            <a:pPr>
              <a:defRPr/>
            </a:pPr>
            <a:r>
              <a:rPr lang="zh-CN" altLang="en-US" dirty="0" smtClean="0"/>
              <a:t>负责报表平台的建设。</a:t>
            </a:r>
          </a:p>
          <a:p>
            <a:pPr>
              <a:defRPr/>
            </a:pPr>
            <a:r>
              <a:rPr lang="zh-CN" altLang="en-US" dirty="0" smtClean="0"/>
              <a:t>负责迁移报表、业务报表、行长报表的实现。</a:t>
            </a:r>
          </a:p>
          <a:p>
            <a:pPr>
              <a:defRPr/>
            </a:pPr>
            <a:r>
              <a:rPr lang="zh-CN" altLang="en-US" dirty="0" smtClean="0"/>
              <a:t>评估前端应用开发中的工作量</a:t>
            </a:r>
          </a:p>
          <a:p>
            <a:pPr>
              <a:defRPr/>
            </a:pPr>
            <a:r>
              <a:rPr lang="en-US" dirty="0" smtClean="0"/>
              <a:t> </a:t>
            </a:r>
            <a:endParaRPr lang="zh-CN" altLang="en-US" dirty="0" smtClean="0"/>
          </a:p>
          <a:p>
            <a:pPr>
              <a:defRPr/>
            </a:pPr>
            <a:r>
              <a:rPr lang="zh-CN" altLang="en-US" b="1" dirty="0" smtClean="0"/>
              <a:t>文档管理组</a:t>
            </a:r>
            <a:endParaRPr lang="zh-CN" altLang="en-US" dirty="0" smtClean="0"/>
          </a:p>
          <a:p>
            <a:pPr>
              <a:defRPr/>
            </a:pPr>
            <a:r>
              <a:rPr lang="zh-CN" altLang="en-US" dirty="0" smtClean="0"/>
              <a:t>文档管理由项目经理指定人负责。</a:t>
            </a:r>
          </a:p>
          <a:p>
            <a:pPr>
              <a:defRPr/>
            </a:pPr>
            <a:r>
              <a:rPr lang="zh-CN" altLang="en-US" dirty="0" smtClean="0"/>
              <a:t>收集和整理项目各阶段生成的文档</a:t>
            </a:r>
          </a:p>
          <a:p>
            <a:pPr>
              <a:defRPr/>
            </a:pPr>
            <a:r>
              <a:rPr lang="zh-CN" altLang="en-US" dirty="0" smtClean="0"/>
              <a:t>管理项目各阶段生成的文档</a:t>
            </a:r>
          </a:p>
          <a:p>
            <a:pPr>
              <a:defRPr/>
            </a:pPr>
            <a:r>
              <a:rPr lang="zh-CN" altLang="en-US" dirty="0" smtClean="0"/>
              <a:t>参加项目组织的各种会议，进行会议记录并及时送达各相关人</a:t>
            </a:r>
          </a:p>
          <a:p>
            <a:pPr>
              <a:defRPr/>
            </a:pPr>
            <a:r>
              <a:rPr lang="zh-CN" altLang="en-US" dirty="0" smtClean="0"/>
              <a:t>协助编写各个阶段文档</a:t>
            </a:r>
          </a:p>
          <a:p>
            <a:pPr>
              <a:defRPr/>
            </a:pPr>
            <a:r>
              <a:rPr lang="en-US" dirty="0" smtClean="0"/>
              <a:t> </a:t>
            </a:r>
            <a:endParaRPr lang="zh-CN" altLang="en-US" dirty="0" smtClean="0"/>
          </a:p>
          <a:p>
            <a:pPr>
              <a:defRPr/>
            </a:pPr>
            <a:r>
              <a:rPr lang="zh-CN" altLang="en-US" b="1" dirty="0" smtClean="0"/>
              <a:t>测试组</a:t>
            </a:r>
            <a:endParaRPr lang="zh-CN" altLang="en-US" dirty="0" smtClean="0"/>
          </a:p>
          <a:p>
            <a:pPr>
              <a:defRPr/>
            </a:pPr>
            <a:r>
              <a:rPr lang="zh-CN" altLang="en-US" dirty="0" smtClean="0"/>
              <a:t>系统测试由东南融通测试工程师，南京银行技术和业务人员共同负责，角色分为测试设计和测试。</a:t>
            </a:r>
          </a:p>
          <a:p>
            <a:pPr>
              <a:defRPr/>
            </a:pPr>
            <a:r>
              <a:rPr lang="zh-CN" altLang="en-US" dirty="0" smtClean="0"/>
              <a:t>测试设计的主要职责：</a:t>
            </a:r>
          </a:p>
          <a:p>
            <a:pPr>
              <a:defRPr/>
            </a:pPr>
            <a:r>
              <a:rPr lang="zh-CN" altLang="en-US" dirty="0" smtClean="0"/>
              <a:t>参与建立项目的品质标准和评估体系</a:t>
            </a:r>
          </a:p>
          <a:p>
            <a:pPr>
              <a:defRPr/>
            </a:pPr>
            <a:r>
              <a:rPr lang="zh-CN" altLang="en-US" dirty="0" smtClean="0"/>
              <a:t>制定项目的测试策略，选择合适的测试方法</a:t>
            </a:r>
          </a:p>
          <a:p>
            <a:pPr>
              <a:defRPr/>
            </a:pPr>
            <a:r>
              <a:rPr lang="zh-CN" altLang="en-US" dirty="0" smtClean="0"/>
              <a:t>编制项目测试计划和测试案例</a:t>
            </a:r>
          </a:p>
          <a:p>
            <a:pPr>
              <a:defRPr/>
            </a:pPr>
            <a:r>
              <a:rPr lang="zh-CN" altLang="en-US" dirty="0" smtClean="0"/>
              <a:t>按项目配置管理要求，进行项目文档和代码的版本控制</a:t>
            </a:r>
          </a:p>
          <a:p>
            <a:pPr>
              <a:defRPr/>
            </a:pPr>
            <a:r>
              <a:rPr lang="zh-CN" altLang="en-US" dirty="0" smtClean="0"/>
              <a:t>测试的主要职责：</a:t>
            </a:r>
          </a:p>
          <a:p>
            <a:pPr>
              <a:defRPr/>
            </a:pPr>
            <a:r>
              <a:rPr lang="zh-CN" altLang="en-US" dirty="0" smtClean="0"/>
              <a:t>根据测试计划，编写必要的测试程序代码</a:t>
            </a:r>
          </a:p>
          <a:p>
            <a:pPr>
              <a:defRPr/>
            </a:pPr>
            <a:r>
              <a:rPr lang="zh-CN" altLang="en-US" dirty="0" smtClean="0"/>
              <a:t>根据测试计划，实施具体的测试工作</a:t>
            </a:r>
          </a:p>
          <a:p>
            <a:pPr>
              <a:defRPr/>
            </a:pPr>
            <a:r>
              <a:rPr lang="zh-CN" altLang="en-US" dirty="0" smtClean="0"/>
              <a:t>根据测试案例，记录测试结果，提交测试报告</a:t>
            </a:r>
          </a:p>
          <a:p>
            <a:pPr>
              <a:buFont typeface="Symbol" pitchFamily="18" charset="2"/>
              <a:buNone/>
              <a:defRPr/>
            </a:pPr>
            <a:endParaRPr lang="zh-CN" altLang="en-US" dirty="0" smtClean="0"/>
          </a:p>
        </p:txBody>
      </p:sp>
      <p:sp>
        <p:nvSpPr>
          <p:cNvPr id="303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69A7BE5D-574E-4263-AC47-7A7B8A231C1B}" type="slidenum">
              <a:rPr lang="zh-TW" altLang="en-GB" sz="1100" b="0" smtClean="0">
                <a:latin typeface="Frutiger 45 Light"/>
              </a:rPr>
              <a:pPr/>
              <a:t>127</a:t>
            </a:fld>
            <a:endParaRPr lang="en-GB" altLang="zh-TW" sz="1100" b="0" smtClean="0">
              <a:latin typeface="Frutiger 45 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建总</a:t>
            </a:r>
            <a:r>
              <a:rPr lang="en-US" altLang="zh-CN" smtClean="0"/>
              <a:t>ODS</a:t>
            </a:r>
            <a:r>
              <a:rPr lang="zh-CN" altLang="en-US" smtClean="0"/>
              <a:t>、建行分行</a:t>
            </a:r>
            <a:r>
              <a:rPr lang="en-US" altLang="zh-CN" smtClean="0"/>
              <a:t>ODSB</a:t>
            </a:r>
            <a:r>
              <a:rPr lang="zh-CN" altLang="en-US" smtClean="0"/>
              <a:t>骨干人员＋上海数据整合专业化人员</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9E05A9A3-E056-46A9-AAF2-A37AD890D419}" type="slidenum">
              <a:rPr lang="zh-TW" altLang="en-GB" sz="1100" b="0" smtClean="0">
                <a:latin typeface="Frutiger 45 Light"/>
              </a:rPr>
              <a:pPr/>
              <a:t>132</a:t>
            </a:fld>
            <a:endParaRPr lang="en-GB" altLang="zh-TW" sz="1100" b="0" smtClean="0">
              <a:latin typeface="Frutiger 45 Light"/>
            </a:endParaRPr>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测试的范围主要包括：数据在各个处理层次中的准确、及时性，以及整个流程的整体管控</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9E05A9A3-E056-46A9-AAF2-A37AD890D419}" type="slidenum">
              <a:rPr lang="zh-TW" altLang="en-GB" sz="1100" b="0" smtClean="0">
                <a:latin typeface="Frutiger 45 Light"/>
              </a:rPr>
              <a:pPr/>
              <a:t>138</a:t>
            </a:fld>
            <a:endParaRPr lang="en-GB" altLang="zh-TW" sz="1100" b="0" smtClean="0">
              <a:latin typeface="Frutiger 45 Light"/>
            </a:endParaRPr>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测试的范围主要包括：数据在各个处理层次中的准确、及时性，以及整个流程的整体管控</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BF9B1500-641C-4EE4-90A4-8151CE288229}" type="slidenum">
              <a:rPr lang="zh-TW" altLang="en-GB" sz="1100" b="0" smtClean="0">
                <a:latin typeface="Frutiger 45 Light"/>
              </a:rPr>
              <a:pPr/>
              <a:t>141</a:t>
            </a:fld>
            <a:endParaRPr lang="en-GB" altLang="zh-TW" sz="1100" b="0" smtClean="0">
              <a:latin typeface="Frutiger 45 Light"/>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我们有如下的服务承诺</a:t>
            </a:r>
            <a:endParaRPr lang="en-US"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BF9B1500-641C-4EE4-90A4-8151CE288229}" type="slidenum">
              <a:rPr lang="zh-TW" altLang="en-GB" sz="1100" b="0" smtClean="0">
                <a:latin typeface="Frutiger 45 Light"/>
              </a:rPr>
              <a:pPr/>
              <a:t>142</a:t>
            </a:fld>
            <a:endParaRPr lang="en-GB" altLang="zh-TW" sz="1100" b="0" smtClean="0">
              <a:latin typeface="Frutiger 45 Light"/>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我们有如下的服务承诺</a:t>
            </a:r>
            <a:endParaRPr lang="en-US"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BF9B1500-641C-4EE4-90A4-8151CE288229}" type="slidenum">
              <a:rPr lang="zh-TW" altLang="en-GB" sz="1100" b="0" smtClean="0">
                <a:latin typeface="Frutiger 45 Light"/>
              </a:rPr>
              <a:pPr/>
              <a:t>143</a:t>
            </a:fld>
            <a:endParaRPr lang="en-GB" altLang="zh-TW" sz="1100" b="0" smtClean="0">
              <a:latin typeface="Frutiger 45 Light"/>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我们有如下的服务承诺</a:t>
            </a:r>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latin typeface="Arial" pitchFamily="34" charset="0"/>
                <a:cs typeface="Arial" pitchFamily="34" charset="0"/>
              </a:rPr>
              <a:t>IDC</a:t>
            </a:r>
            <a:r>
              <a:rPr lang="zh-CN" altLang="en-US" dirty="0" smtClean="0">
                <a:latin typeface="Arial" pitchFamily="34" charset="0"/>
                <a:cs typeface="Arial" pitchFamily="34" charset="0"/>
              </a:rPr>
              <a:t>评选出的连续</a:t>
            </a:r>
            <a:r>
              <a:rPr lang="en-US" altLang="zh-CN" dirty="0" smtClean="0">
                <a:latin typeface="Arial" pitchFamily="34" charset="0"/>
                <a:cs typeface="Arial" pitchFamily="34" charset="0"/>
              </a:rPr>
              <a:t>3</a:t>
            </a:r>
            <a:r>
              <a:rPr lang="zh-CN" altLang="en-US" dirty="0" smtClean="0">
                <a:latin typeface="Arial" pitchFamily="34" charset="0"/>
                <a:cs typeface="Arial" pitchFamily="34" charset="0"/>
              </a:rPr>
              <a:t>年的中国银行业</a:t>
            </a:r>
            <a:r>
              <a:rPr lang="en-US" altLang="zh-CN" dirty="0" smtClean="0">
                <a:latin typeface="Arial" pitchFamily="34" charset="0"/>
                <a:cs typeface="Arial" pitchFamily="34" charset="0"/>
              </a:rPr>
              <a:t>IT</a:t>
            </a:r>
            <a:r>
              <a:rPr lang="zh-CN" altLang="en-US" dirty="0" smtClean="0">
                <a:latin typeface="Arial" pitchFamily="34" charset="0"/>
                <a:cs typeface="Arial" pitchFamily="34" charset="0"/>
              </a:rPr>
              <a:t>服务第一名，连续</a:t>
            </a:r>
            <a:r>
              <a:rPr lang="en-US" altLang="zh-CN" dirty="0" smtClean="0">
                <a:latin typeface="Arial" pitchFamily="34" charset="0"/>
                <a:cs typeface="Arial" pitchFamily="34" charset="0"/>
              </a:rPr>
              <a:t>2</a:t>
            </a:r>
            <a:r>
              <a:rPr lang="zh-CN" altLang="en-US" dirty="0" smtClean="0">
                <a:latin typeface="Arial" pitchFamily="34" charset="0"/>
                <a:cs typeface="Arial" pitchFamily="34" charset="0"/>
              </a:rPr>
              <a:t>年的中国保险业</a:t>
            </a:r>
            <a:r>
              <a:rPr lang="en-US" altLang="zh-CN" dirty="0" smtClean="0">
                <a:latin typeface="Arial" pitchFamily="34" charset="0"/>
                <a:cs typeface="Arial" pitchFamily="34" charset="0"/>
              </a:rPr>
              <a:t>IT</a:t>
            </a:r>
            <a:r>
              <a:rPr lang="zh-CN" altLang="en-US" dirty="0" smtClean="0">
                <a:latin typeface="Arial" pitchFamily="34" charset="0"/>
                <a:cs typeface="Arial" pitchFamily="34" charset="0"/>
              </a:rPr>
              <a:t>服务第二名</a:t>
            </a:r>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BF9B1500-641C-4EE4-90A4-8151CE288229}" type="slidenum">
              <a:rPr lang="zh-TW" altLang="en-GB" sz="1100" b="0" smtClean="0">
                <a:latin typeface="Frutiger 45 Light"/>
              </a:rPr>
              <a:pPr/>
              <a:t>144</a:t>
            </a:fld>
            <a:endParaRPr lang="en-GB" altLang="zh-TW" sz="1100" b="0" smtClean="0">
              <a:latin typeface="Frutiger 45 Light"/>
            </a:endParaRPr>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r>
              <a:rPr lang="zh-CN" altLang="en-US" smtClean="0"/>
              <a:t>我们有如下的服务承诺</a:t>
            </a:r>
            <a:endParaRPr lang="en-US"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仪表盘的用途广泛，从以下的选项里选出最重要的三个原因。 </a:t>
            </a:r>
            <a:endParaRPr lang="en-US" altLang="zh-CN" dirty="0" smtClean="0"/>
          </a:p>
          <a:p>
            <a:pPr lvl="1"/>
            <a:r>
              <a:rPr lang="zh-CN" altLang="en-US" dirty="0" smtClean="0"/>
              <a:t>帮助管理层定义企业的重点 </a:t>
            </a:r>
          </a:p>
          <a:p>
            <a:pPr lvl="1"/>
            <a:r>
              <a:rPr lang="zh-CN" altLang="en-US" dirty="0" smtClean="0"/>
              <a:t>让企业员工了解哪些是重点 </a:t>
            </a:r>
          </a:p>
          <a:p>
            <a:pPr lvl="1"/>
            <a:r>
              <a:rPr lang="zh-CN" altLang="en-US" dirty="0" smtClean="0"/>
              <a:t>为特定的个人或团队设定目标和期望值 </a:t>
            </a:r>
          </a:p>
          <a:p>
            <a:pPr lvl="1"/>
            <a:r>
              <a:rPr lang="zh-CN" altLang="en-US" dirty="0" smtClean="0"/>
              <a:t>让高管们晚上能够高枕无忧，一切尽在掌握 </a:t>
            </a:r>
          </a:p>
          <a:p>
            <a:pPr lvl="1"/>
            <a:r>
              <a:rPr lang="zh-CN" altLang="en-US" dirty="0" smtClean="0"/>
              <a:t>及时采取特定的行动 </a:t>
            </a:r>
          </a:p>
          <a:p>
            <a:pPr lvl="1"/>
            <a:r>
              <a:rPr lang="zh-CN" altLang="en-US" dirty="0" smtClean="0"/>
              <a:t>当出现问题时能够突出显示异常指标并且发出报警</a:t>
            </a:r>
            <a:endParaRPr lang="en-US" altLang="zh-CN" dirty="0" smtClean="0"/>
          </a:p>
          <a:p>
            <a:pPr lvl="1"/>
            <a:r>
              <a:rPr lang="zh-CN" altLang="en-US" dirty="0" smtClean="0"/>
              <a:t>沟通项目进度和成果 </a:t>
            </a:r>
          </a:p>
          <a:p>
            <a:pPr lvl="1"/>
            <a:r>
              <a:rPr lang="zh-CN" altLang="en-US" dirty="0" smtClean="0"/>
              <a:t>提供一个公共的接口用来与重要的商业数据交互并进行分析</a:t>
            </a:r>
          </a:p>
          <a:p>
            <a:endParaRPr lang="zh-CN" altLang="en-US" dirty="0"/>
          </a:p>
        </p:txBody>
      </p:sp>
      <p:sp>
        <p:nvSpPr>
          <p:cNvPr id="4" name="灯片编号占位符 3"/>
          <p:cNvSpPr>
            <a:spLocks noGrp="1"/>
          </p:cNvSpPr>
          <p:nvPr>
            <p:ph type="sldNum" sz="quarter" idx="10"/>
          </p:nvPr>
        </p:nvSpPr>
        <p:spPr/>
        <p:txBody>
          <a:bodyPr/>
          <a:lstStyle/>
          <a:p>
            <a:pPr>
              <a:defRPr/>
            </a:pPr>
            <a:fld id="{7DEAFD34-7303-4C9B-AED1-9B82DF761944}" type="slidenum">
              <a:rPr lang="zh-CN" altLang="en-US" smtClean="0"/>
              <a:pPr>
                <a:defRPr/>
              </a:pPr>
              <a:t>150</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关于“仪表盘”定义的讨论甚多。有些人认为只要能做到单页面布局、或者能展示实时信息，亦或是能提供全面的业务视图就算是仪表盘了。我们认为这些说法都太狭隘了。 </a:t>
            </a:r>
          </a:p>
          <a:p>
            <a:r>
              <a:rPr lang="zh-CN" altLang="en-US" dirty="0" smtClean="0"/>
              <a:t>仪表盘的展现可能样式繁多，但不变的是，真正优秀的仪表盘应该能够聚焦在最重要的信息，并且清晰准确地传达这些信息。信息发布的渠道、交互性、时效性以及分析能力都会根据具体情况有所不同。</a:t>
            </a:r>
          </a:p>
          <a:p>
            <a:endParaRPr lang="zh-CN" altLang="en-US" dirty="0"/>
          </a:p>
        </p:txBody>
      </p:sp>
      <p:sp>
        <p:nvSpPr>
          <p:cNvPr id="4" name="灯片编号占位符 3"/>
          <p:cNvSpPr>
            <a:spLocks noGrp="1"/>
          </p:cNvSpPr>
          <p:nvPr>
            <p:ph type="sldNum" sz="quarter" idx="10"/>
          </p:nvPr>
        </p:nvSpPr>
        <p:spPr/>
        <p:txBody>
          <a:bodyPr/>
          <a:lstStyle/>
          <a:p>
            <a:pPr>
              <a:defRPr/>
            </a:pPr>
            <a:fld id="{7DEAFD34-7303-4C9B-AED1-9B82DF761944}" type="slidenum">
              <a:rPr lang="zh-CN" altLang="en-US" smtClean="0"/>
              <a:pPr>
                <a:defRPr/>
              </a:pPr>
              <a:t>151</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9C2ABB3-56F1-461D-A8D6-06D85C56207E}" type="slidenum">
              <a:rPr lang="en-US" altLang="zh-CN" smtClean="0"/>
              <a:pPr>
                <a:defRPr/>
              </a:pPr>
              <a:t>153</a:t>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AF2A45A3-2741-4F10-84E3-755A8042871D}" type="slidenum">
              <a:rPr lang="zh-TW" altLang="en-GB"/>
              <a:pPr/>
              <a:t>155</a:t>
            </a:fld>
            <a:endParaRPr lang="en-GB" altLang="zh-TW"/>
          </a:p>
        </p:txBody>
      </p:sp>
      <p:sp>
        <p:nvSpPr>
          <p:cNvPr id="3250178" name="Rectangle 2"/>
          <p:cNvSpPr>
            <a:spLocks noGrp="1" noRot="1" noChangeAspect="1" noChangeArrowheads="1" noTextEdit="1"/>
          </p:cNvSpPr>
          <p:nvPr>
            <p:ph type="sldImg"/>
          </p:nvPr>
        </p:nvSpPr>
        <p:spPr>
          <a:xfrm>
            <a:off x="1144588" y="687388"/>
            <a:ext cx="4570412" cy="3427412"/>
          </a:xfrm>
          <a:ln/>
        </p:spPr>
      </p:sp>
      <p:sp>
        <p:nvSpPr>
          <p:cNvPr id="3250179" name="Rectangle 3"/>
          <p:cNvSpPr>
            <a:spLocks noGrp="1" noChangeArrowheads="1"/>
          </p:cNvSpPr>
          <p:nvPr>
            <p:ph type="body" idx="1"/>
          </p:nvPr>
        </p:nvSpPr>
        <p:spPr>
          <a:xfrm>
            <a:off x="914936" y="4343401"/>
            <a:ext cx="5028132" cy="4113335"/>
          </a:xfrm>
        </p:spPr>
        <p:txBody>
          <a:bodyPr/>
          <a:lstStyle/>
          <a:p>
            <a:r>
              <a:rPr lang="zh-CN" altLang="en-US"/>
              <a:t>注：新增</a:t>
            </a:r>
            <a:r>
              <a:rPr lang="zh-CN" altLang="en-US">
                <a:latin typeface="Times New Roman"/>
              </a:rPr>
              <a:t>“</a:t>
            </a:r>
            <a:r>
              <a:rPr lang="zh-CN" altLang="en-US"/>
              <a:t>前瞻性</a:t>
            </a:r>
            <a:r>
              <a:rPr lang="zh-CN" altLang="en-US">
                <a:latin typeface="Times New Roman"/>
              </a:rPr>
              <a:t>”</a:t>
            </a:r>
            <a:r>
              <a:rPr lang="zh-CN" altLang="en-US"/>
              <a:t>原则。 </a:t>
            </a:r>
            <a:r>
              <a:rPr lang="en-US" altLang="zh-CN"/>
              <a:t>KPI</a:t>
            </a:r>
            <a:r>
              <a:rPr lang="zh-CN" altLang="en-US"/>
              <a:t>与平衡积分卡的重要区别之一，就是</a:t>
            </a:r>
            <a:r>
              <a:rPr lang="en-US" altLang="zh-CN"/>
              <a:t>KPI</a:t>
            </a:r>
            <a:r>
              <a:rPr lang="zh-CN" altLang="en-US"/>
              <a:t>指标应该主要是先行指标，而不是滞后指标。</a:t>
            </a:r>
          </a:p>
          <a:p>
            <a:r>
              <a:rPr lang="zh-CN" altLang="en-US"/>
              <a:t>这样才可以为管理层制定行动计划提供信息支持，而不仅仅是对过去绩效的回顾。</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D6A881F-B80F-42B7-B2D4-D413BA7C3D7B}" type="slidenum">
              <a:rPr lang="en-US" altLang="zh-CN">
                <a:latin typeface="Arial" pitchFamily="34" charset="0"/>
              </a:rPr>
              <a:pPr/>
              <a:t>164</a:t>
            </a:fld>
            <a:endParaRPr lang="en-US" altLang="zh-CN">
              <a:latin typeface="Arial" pitchFamily="34" charset="0"/>
            </a:endParaRPr>
          </a:p>
        </p:txBody>
      </p:sp>
      <p:sp>
        <p:nvSpPr>
          <p:cNvPr id="31747" name="Rectangle 2"/>
          <p:cNvSpPr>
            <a:spLocks noGrp="1" noRot="1" noChangeAspect="1" noChangeArrowheads="1" noTextEdit="1"/>
          </p:cNvSpPr>
          <p:nvPr>
            <p:ph type="sldImg"/>
          </p:nvPr>
        </p:nvSpPr>
        <p:spPr>
          <a:xfrm>
            <a:off x="1143000" y="685800"/>
            <a:ext cx="4572000" cy="3429000"/>
          </a:xfrm>
          <a:ln/>
        </p:spPr>
      </p:sp>
      <p:sp>
        <p:nvSpPr>
          <p:cNvPr id="31748"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716338" y="8688388"/>
            <a:ext cx="2973387" cy="411162"/>
          </a:xfrm>
          <a:prstGeom prst="rect">
            <a:avLst/>
          </a:prstGeom>
          <a:noFill/>
          <a:ln w="9525">
            <a:noFill/>
            <a:miter lim="800000"/>
            <a:headEnd/>
            <a:tailEnd/>
          </a:ln>
        </p:spPr>
        <p:txBody>
          <a:bodyPr lIns="20763" tIns="0" rIns="20763" bIns="0" anchor="b"/>
          <a:lstStyle/>
          <a:p>
            <a:pPr algn="r" defTabSz="987425" eaLnBrk="0" hangingPunct="0"/>
            <a:fld id="{92FEF46F-549D-4235-9327-E33747E53062}" type="slidenum">
              <a:rPr lang="zh-TW" altLang="en-GB" sz="1100"/>
              <a:pPr algn="r" defTabSz="987425" eaLnBrk="0" hangingPunct="0"/>
              <a:t>165</a:t>
            </a:fld>
            <a:endParaRPr lang="en-GB" altLang="zh-TW" sz="1100"/>
          </a:p>
        </p:txBody>
      </p:sp>
      <p:sp>
        <p:nvSpPr>
          <p:cNvPr id="1443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4388"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zh-CN" altLang="en-US" smtClean="0">
                <a:latin typeface="Frutiger 45 Light" pitchFamily="34" charset="0"/>
              </a:rPr>
              <a:t>这是目前</a:t>
            </a:r>
            <a:r>
              <a:rPr lang="en-US" altLang="zh-CN" smtClean="0">
                <a:latin typeface="Frutiger 45 Light" pitchFamily="34" charset="0"/>
              </a:rPr>
              <a:t>ODSH</a:t>
            </a:r>
            <a:r>
              <a:rPr lang="zh-CN" altLang="en-US" smtClean="0">
                <a:latin typeface="Frutiger 45 Light" pitchFamily="34" charset="0"/>
              </a:rPr>
              <a:t>数据服务运行的一些情况：</a:t>
            </a:r>
          </a:p>
          <a:p>
            <a:pPr>
              <a:buFont typeface="Symbol" pitchFamily="18" charset="2"/>
              <a:buNone/>
            </a:pPr>
            <a:r>
              <a:rPr lang="zh-CN" altLang="en-US" smtClean="0">
                <a:latin typeface="Frutiger 45 Light" pitchFamily="34" charset="0"/>
              </a:rPr>
              <a:t>源接入：</a:t>
            </a:r>
            <a:r>
              <a:rPr lang="en-US" altLang="zh-CN" smtClean="0">
                <a:latin typeface="Frutiger 45 Light" pitchFamily="34" charset="0"/>
              </a:rPr>
              <a:t>60</a:t>
            </a:r>
          </a:p>
          <a:p>
            <a:pPr>
              <a:buFont typeface="Symbol" pitchFamily="18" charset="2"/>
              <a:buNone/>
            </a:pPr>
            <a:r>
              <a:rPr lang="zh-CN" altLang="en-US" smtClean="0">
                <a:latin typeface="Frutiger 45 Light" pitchFamily="34" charset="0"/>
              </a:rPr>
              <a:t>目标提供：</a:t>
            </a:r>
            <a:r>
              <a:rPr lang="en-US" altLang="zh-CN" smtClean="0">
                <a:latin typeface="Frutiger 45 Light" pitchFamily="34" charset="0"/>
              </a:rPr>
              <a:t>69</a:t>
            </a:r>
          </a:p>
          <a:p>
            <a:pPr>
              <a:buFont typeface="Symbol" pitchFamily="18" charset="2"/>
              <a:buNone/>
            </a:pPr>
            <a:r>
              <a:rPr lang="zh-CN" altLang="en-US" smtClean="0">
                <a:latin typeface="Frutiger 45 Light" pitchFamily="34" charset="0"/>
              </a:rPr>
              <a:t>数据服务数据线：</a:t>
            </a:r>
            <a:r>
              <a:rPr lang="en-US" altLang="zh-CN" smtClean="0">
                <a:latin typeface="Frutiger 45 Light" pitchFamily="34" charset="0"/>
              </a:rPr>
              <a:t>211</a:t>
            </a:r>
            <a:r>
              <a:rPr lang="zh-CN" altLang="en-US" smtClean="0">
                <a:latin typeface="Frutiger 45 Light" pitchFamily="34" charset="0"/>
              </a:rPr>
              <a:t>条</a:t>
            </a:r>
          </a:p>
          <a:p>
            <a:pPr>
              <a:buFont typeface="Symbol" pitchFamily="18" charset="2"/>
              <a:buNone/>
            </a:pPr>
            <a:endParaRPr lang="en-US" altLang="zh-CN" smtClean="0">
              <a:latin typeface="Frutiger 45 Light"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73F22C4-03B0-4C38-8F8E-B10689CCCD22}" type="slidenum">
              <a:rPr lang="zh-TW" altLang="en-GB" sz="1200"/>
              <a:pPr algn="r" eaLnBrk="1" hangingPunct="1"/>
              <a:t>171</a:t>
            </a:fld>
            <a:endParaRPr lang="en-GB" altLang="zh-TW" sz="120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endParaRPr lang="zh-CN" altLang="en-US" sz="800" smtClean="0"/>
          </a:p>
          <a:p>
            <a:pPr eaLnBrk="1" hangingPunct="1">
              <a:lnSpc>
                <a:spcPct val="80000"/>
              </a:lnSpc>
            </a:pPr>
            <a:endParaRPr lang="zh-CN" altLang="en-US" sz="80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835175AF-2CB0-4E5A-8229-0AD6966D965F}" type="slidenum">
              <a:rPr lang="zh-TW" altLang="en-GB" sz="1200"/>
              <a:pPr algn="r" eaLnBrk="1" hangingPunct="1"/>
              <a:t>172</a:t>
            </a:fld>
            <a:endParaRPr lang="en-GB" altLang="zh-TW" sz="1200"/>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银行统一报表管理平台</a:t>
            </a:r>
          </a:p>
          <a:p>
            <a:r>
              <a:rPr lang="zh-CN" altLang="en-US" smtClean="0"/>
              <a:t>银行运营管理</a:t>
            </a:r>
            <a:r>
              <a:rPr lang="en-US" altLang="zh-CN" smtClean="0"/>
              <a:t>KPI</a:t>
            </a:r>
            <a:r>
              <a:rPr lang="zh-CN" altLang="en-US" smtClean="0"/>
              <a:t>（企业级</a:t>
            </a:r>
            <a:r>
              <a:rPr lang="en-US" altLang="zh-CN" smtClean="0"/>
              <a:t>|</a:t>
            </a:r>
            <a:r>
              <a:rPr lang="zh-CN" altLang="en-US" smtClean="0"/>
              <a:t>部门级）</a:t>
            </a:r>
          </a:p>
          <a:p>
            <a:r>
              <a:rPr lang="zh-CN" altLang="en-US" smtClean="0"/>
              <a:t>基础应用平台</a:t>
            </a:r>
          </a:p>
          <a:p>
            <a:r>
              <a:rPr lang="zh-CN" altLang="en-US" smtClean="0"/>
              <a:t>个人业务</a:t>
            </a:r>
          </a:p>
          <a:p>
            <a:r>
              <a:rPr lang="zh-CN" altLang="en-US" smtClean="0"/>
              <a:t>公司业务</a:t>
            </a:r>
          </a:p>
          <a:p>
            <a:r>
              <a:rPr lang="zh-CN" altLang="en-US" smtClean="0"/>
              <a:t>信用卡业务</a:t>
            </a:r>
          </a:p>
          <a:p>
            <a:r>
              <a:rPr lang="en-US" altLang="zh-CN" smtClean="0"/>
              <a:t>CDI</a:t>
            </a:r>
            <a:r>
              <a:rPr lang="zh-CN" altLang="en-US" smtClean="0"/>
              <a:t>（</a:t>
            </a:r>
            <a:r>
              <a:rPr lang="en-US" altLang="zh-CN" smtClean="0"/>
              <a:t>ECIF</a:t>
            </a:r>
            <a:r>
              <a:rPr lang="zh-CN" altLang="en-US" smtClean="0"/>
              <a:t>）</a:t>
            </a:r>
          </a:p>
          <a:p>
            <a:r>
              <a:rPr lang="zh-CN" altLang="en-US" smtClean="0"/>
              <a:t>产品管理</a:t>
            </a:r>
          </a:p>
          <a:p>
            <a:r>
              <a:rPr lang="zh-CN" altLang="en-US" smtClean="0"/>
              <a:t>风险管理</a:t>
            </a:r>
          </a:p>
          <a:p>
            <a:r>
              <a:rPr lang="zh-CN" altLang="en-US" smtClean="0"/>
              <a:t>财务分析</a:t>
            </a:r>
          </a:p>
          <a:p>
            <a:r>
              <a:rPr lang="zh-CN" altLang="en-US" smtClean="0"/>
              <a:t>绩效管理</a:t>
            </a:r>
          </a:p>
          <a:p>
            <a:r>
              <a:rPr lang="zh-CN" altLang="en-US" smtClean="0"/>
              <a:t>合规管理</a:t>
            </a:r>
          </a:p>
          <a:p>
            <a:r>
              <a:rPr lang="zh-CN" altLang="en-US" smtClean="0"/>
              <a:t>战略管理</a:t>
            </a:r>
          </a:p>
          <a:p>
            <a:endParaRPr lang="zh-CN"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C45762C1-42A3-4FE7-91B1-26662EC4229B}" type="slidenum">
              <a:rPr lang="zh-TW" altLang="en-GB" sz="1200"/>
              <a:pPr algn="r" eaLnBrk="1" hangingPunct="1"/>
              <a:t>174</a:t>
            </a:fld>
            <a:endParaRPr lang="en-GB" altLang="zh-TW" sz="120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endParaRPr lang="zh-CN" altLang="en-US" sz="800" smtClean="0"/>
          </a:p>
          <a:p>
            <a:pPr eaLnBrk="1" hangingPunct="1">
              <a:lnSpc>
                <a:spcPct val="80000"/>
              </a:lnSpc>
            </a:pPr>
            <a:endParaRPr lang="zh-CN" altLang="en-US" sz="8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中国的金融业</a:t>
            </a:r>
            <a:r>
              <a:rPr lang="en-US" altLang="zh-CN" dirty="0" smtClean="0"/>
              <a:t>IT</a:t>
            </a:r>
            <a:r>
              <a:rPr lang="zh-CN" altLang="en-US" dirty="0" smtClean="0"/>
              <a:t>解决方案市场份额我们居第一位</a:t>
            </a:r>
            <a:endParaRPr lang="zh-CN" altLang="en-US" dirty="0"/>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9</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83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A38E6E4C-644E-4A1F-9119-D9782907EE9F}" type="slidenum">
              <a:rPr lang="en-US" altLang="zh-CN" sz="1200"/>
              <a:pPr algn="r" eaLnBrk="1" hangingPunct="1"/>
              <a:t>176</a:t>
            </a:fld>
            <a:endParaRPr lang="en-US" altLang="zh-CN"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Ro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我们觉得，这个项目的成功有以下关键因素：</a:t>
            </a:r>
          </a:p>
          <a:p>
            <a:r>
              <a:rPr lang="en-US" altLang="zh-CN" smtClean="0"/>
              <a:t>1</a:t>
            </a:r>
            <a:r>
              <a:rPr lang="zh-CN" altLang="en-US" smtClean="0"/>
              <a:t>，长远规划，定位清晰，本期项目只是开始，关键是未来，未来是否能够支撑数据线的持续发展</a:t>
            </a:r>
          </a:p>
          <a:p>
            <a:r>
              <a:rPr lang="en-US" altLang="zh-CN" smtClean="0"/>
              <a:t>2</a:t>
            </a:r>
            <a:r>
              <a:rPr lang="zh-CN" altLang="en-US" smtClean="0"/>
              <a:t>，经验丰富的实施团队，蓝图和规划需要靠一支有经验的团队来建设</a:t>
            </a:r>
          </a:p>
          <a:p>
            <a:r>
              <a:rPr lang="en-US" altLang="zh-CN" smtClean="0"/>
              <a:t>3</a:t>
            </a:r>
            <a:r>
              <a:rPr lang="zh-CN" altLang="en-US" smtClean="0"/>
              <a:t>，本期的关键在于基础技术平台的建设，它是后续规划是否成功的基石</a:t>
            </a:r>
          </a:p>
          <a:p>
            <a:r>
              <a:rPr lang="en-US" altLang="zh-CN" smtClean="0"/>
              <a:t>4</a:t>
            </a:r>
            <a:r>
              <a:rPr lang="zh-CN" altLang="en-US" smtClean="0"/>
              <a:t>，系统运营管理建设，这个在前面也谈到，建设的目的是在运营中发挥价值</a:t>
            </a:r>
          </a:p>
          <a:p>
            <a:r>
              <a:rPr lang="en-US" altLang="zh-CN" smtClean="0"/>
              <a:t>5</a:t>
            </a:r>
            <a:r>
              <a:rPr lang="zh-CN" altLang="en-US" smtClean="0"/>
              <a:t>，数据治理建设，数据服务关键在于数据的质量，数据质量必须在一开始就要重视</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连续</a:t>
            </a:r>
            <a:r>
              <a:rPr lang="en-US" altLang="zh-CN" dirty="0" smtClean="0"/>
              <a:t>6</a:t>
            </a:r>
            <a:r>
              <a:rPr lang="zh-CN" altLang="en-US" dirty="0" smtClean="0"/>
              <a:t>年国家重点软件企业，</a:t>
            </a:r>
            <a:endParaRPr lang="en-US" altLang="zh-CN" dirty="0" smtClean="0"/>
          </a:p>
          <a:p>
            <a:r>
              <a:rPr lang="zh-CN" altLang="en-US" dirty="0" smtClean="0"/>
              <a:t>火炬计划的重点高新技术企业，通过</a:t>
            </a:r>
            <a:r>
              <a:rPr lang="en-US" altLang="zh-CN" dirty="0" smtClean="0"/>
              <a:t>CMMI5</a:t>
            </a:r>
            <a:r>
              <a:rPr lang="zh-CN" altLang="en-US" dirty="0" smtClean="0"/>
              <a:t>级认证和</a:t>
            </a:r>
            <a:r>
              <a:rPr lang="en-US" altLang="zh-CN" dirty="0" smtClean="0"/>
              <a:t>ISO9001</a:t>
            </a:r>
            <a:r>
              <a:rPr lang="zh-CN" altLang="en-US" dirty="0" smtClean="0"/>
              <a:t>质量体系认证</a:t>
            </a:r>
            <a:endParaRPr lang="en-US" altLang="zh-CN" dirty="0" smtClean="0"/>
          </a:p>
          <a:p>
            <a:r>
              <a:rPr lang="zh-CN" altLang="en-US" dirty="0" smtClean="0"/>
              <a:t>和大型国有银行如：建行和农行建立长期而稳定的合作关系</a:t>
            </a:r>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11</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742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98742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98742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98742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98742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98742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fld id="{F40D1CB5-5002-44DD-A876-237193D41E77}" type="slidenum">
              <a:rPr lang="zh-TW" altLang="en-GB" sz="1100" b="0" smtClean="0">
                <a:latin typeface="Frutiger 45 Light"/>
              </a:rPr>
              <a:pPr/>
              <a:t>200</a:t>
            </a:fld>
            <a:endParaRPr lang="en-GB" altLang="zh-TW" sz="1100" b="0" smtClean="0">
              <a:latin typeface="Frutiger 45 Light"/>
            </a:endParaRPr>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 typeface="Symbol" pitchFamily="18" charset="2"/>
              <a:buNone/>
            </a:pPr>
            <a:r>
              <a:rPr lang="zh-CN" altLang="en-US" smtClean="0"/>
              <a:t>从我们在同业经验来看以及前期和贵行的多次交流、</a:t>
            </a:r>
            <a:r>
              <a:rPr lang="en-US" altLang="zh-CN" smtClean="0"/>
              <a:t>POC</a:t>
            </a:r>
            <a:r>
              <a:rPr lang="zh-CN" altLang="en-US" smtClean="0"/>
              <a:t>合作来看，本期项目的规划将能够很好地保障本期项目的成功，并且能够很好支撑我们南京银行数据线的持续发展！</a:t>
            </a:r>
          </a:p>
          <a:p>
            <a:pPr>
              <a:buFont typeface="Symbol" pitchFamily="18" charset="2"/>
              <a:buNone/>
            </a:pPr>
            <a:r>
              <a:rPr lang="zh-CN" altLang="en-US" smtClean="0"/>
              <a:t>感谢大家，期待我们的合作！</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基于这样的团队实力和解决方案，东南融通</a:t>
            </a:r>
            <a:r>
              <a:rPr lang="en-US" altLang="zh-CN" dirty="0" smtClean="0"/>
              <a:t>BI</a:t>
            </a:r>
            <a:r>
              <a:rPr lang="zh-CN" altLang="en-US" dirty="0" smtClean="0"/>
              <a:t>有着广大的客户群</a:t>
            </a:r>
            <a:endParaRPr lang="en-US" altLang="zh-CN" dirty="0" smtClean="0"/>
          </a:p>
          <a:p>
            <a:r>
              <a:rPr lang="zh-CN" altLang="en-US" dirty="0" smtClean="0"/>
              <a:t>一类、二类、三类行的客户覆盖度，这里我没有全部列出，只有重要客户</a:t>
            </a:r>
            <a:endParaRPr lang="zh-CN" altLang="en-US" dirty="0"/>
          </a:p>
        </p:txBody>
      </p:sp>
      <p:sp>
        <p:nvSpPr>
          <p:cNvPr id="4" name="灯片编号占位符 3"/>
          <p:cNvSpPr>
            <a:spLocks noGrp="1"/>
          </p:cNvSpPr>
          <p:nvPr>
            <p:ph type="sldNum" sz="quarter" idx="10"/>
          </p:nvPr>
        </p:nvSpPr>
        <p:spPr/>
        <p:txBody>
          <a:bodyPr/>
          <a:lstStyle/>
          <a:p>
            <a:fld id="{F5616139-04E1-4AD6-A444-8ED7FAF6DECD}" type="slidenum">
              <a:rPr lang="zh-CN" altLang="en-US" smtClean="0"/>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71538" y="2130425"/>
            <a:ext cx="6929486" cy="2370145"/>
          </a:xfrm>
          <a:prstGeom prst="rect">
            <a:avLst/>
          </a:prstGeom>
        </p:spPr>
        <p:txBody>
          <a:bodyPr/>
          <a:lstStyle>
            <a:lvl1pPr>
              <a:defRPr b="1">
                <a:solidFill>
                  <a:schemeClr val="bg1"/>
                </a:solidFill>
                <a:latin typeface="微软雅黑" pitchFamily="34" charset="-122"/>
                <a:ea typeface="微软雅黑"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285750" y="71438"/>
            <a:ext cx="6590506" cy="714375"/>
          </a:xfrm>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xfrm>
            <a:off x="7885113" y="6381750"/>
            <a:ext cx="806450" cy="287338"/>
          </a:xfrm>
          <a:prstGeom prst="rect">
            <a:avLst/>
          </a:prstGeom>
        </p:spPr>
        <p:txBody>
          <a:bodyPr/>
          <a:lstStyle>
            <a:lvl1pPr>
              <a:defRPr>
                <a:latin typeface="Arial" charset="0"/>
              </a:defRPr>
            </a:lvl1pPr>
          </a:lstStyle>
          <a:p>
            <a:pPr>
              <a:defRPr/>
            </a:pPr>
            <a:fld id="{2C85A995-676A-4F86-B544-6E462943B398}"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7885113" y="6381751"/>
            <a:ext cx="806450" cy="287262"/>
          </a:xfrm>
          <a:prstGeom prst="rect">
            <a:avLst/>
          </a:prstGeom>
          <a:ln/>
        </p:spPr>
        <p:txBody>
          <a:bodyPr/>
          <a:lstStyle>
            <a:lvl1pPr>
              <a:defRPr/>
            </a:lvl1pPr>
          </a:lstStyle>
          <a:p>
            <a:pPr>
              <a:defRPr/>
            </a:pPr>
            <a:fld id="{56A657FF-B0C3-4D90-A6E9-26A42402C4FA}" type="slidenum">
              <a:rPr lang="en-US" altLang="zh-CN"/>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95614" y="939512"/>
            <a:ext cx="8047182" cy="5683250"/>
          </a:xfrm>
          <a:prstGeom prst="rect">
            <a:avLst/>
          </a:prstGeom>
        </p:spPr>
        <p:txBody>
          <a:bodyPr lIns="83119" tIns="41559" rIns="83119" bIns="4155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PAGE NUMBER"/>
          <p:cNvSpPr>
            <a:spLocks noGrp="1" noChangeArrowheads="1"/>
          </p:cNvSpPr>
          <p:nvPr>
            <p:ph type="sldNum" sz="quarter" idx="10"/>
            <p:custDataLst>
              <p:tags r:id="rId1"/>
            </p:custDataLst>
          </p:nvPr>
        </p:nvSpPr>
        <p:spPr>
          <a:xfrm>
            <a:off x="8618682" y="6501535"/>
            <a:ext cx="375227" cy="344920"/>
          </a:xfrm>
          <a:prstGeom prst="rect">
            <a:avLst/>
          </a:prstGeom>
        </p:spPr>
        <p:txBody>
          <a:bodyPr lIns="83119" tIns="41559" rIns="83119" bIns="41559"/>
          <a:lstStyle>
            <a:lvl1pPr>
              <a:defRPr/>
            </a:lvl1pPr>
          </a:lstStyle>
          <a:p>
            <a:pPr>
              <a:defRPr/>
            </a:pPr>
            <a:fld id="{38708F82-8B98-4278-AE21-8EEFF53BF57E}" type="slidenum">
              <a:rPr lang="zh-TW" altLang="en-GB"/>
              <a:pPr>
                <a:defRPr/>
              </a:pPr>
              <a:t>‹#›</a:t>
            </a:fld>
            <a:endParaRPr lang="en-GB" altLang="zh-TW"/>
          </a:p>
        </p:txBody>
      </p:sp>
    </p:spTree>
    <p:extLst>
      <p:ext uri="{BB962C8B-B14F-4D97-AF65-F5344CB8AC3E}">
        <p14:creationId xmlns:p14="http://schemas.microsoft.com/office/powerpoint/2010/main" val="3242644131"/>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vert="horz" lIns="91440" tIns="45720" rIns="91440" bIns="45720" rtlCol="0" anchor="ctr">
            <a:noAutofit/>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vert="horz" lIns="91440" tIns="45720" rIns="91440" bIns="45720" rtlCol="0" anchor="ctr">
            <a:noAutofit/>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902" y="274738"/>
            <a:ext cx="8230197" cy="1142254"/>
          </a:xfrm>
          <a:prstGeom prst="rect">
            <a:avLst/>
          </a:prstGeom>
        </p:spPr>
        <p:txBody>
          <a:bodyPr lIns="85999" tIns="43000" rIns="85999" bIns="43000"/>
          <a:lstStyle/>
          <a:p>
            <a:r>
              <a:rPr lang="zh-CN" altLang="en-US" smtClean="0"/>
              <a:t>单击此处编辑母版标题样式</a:t>
            </a:r>
            <a:endParaRPr lang="zh-CN" altLang="en-US"/>
          </a:p>
        </p:txBody>
      </p:sp>
      <p:sp>
        <p:nvSpPr>
          <p:cNvPr id="3" name="内容占位符 2"/>
          <p:cNvSpPr>
            <a:spLocks noGrp="1"/>
          </p:cNvSpPr>
          <p:nvPr>
            <p:ph idx="1"/>
          </p:nvPr>
        </p:nvSpPr>
        <p:spPr>
          <a:xfrm>
            <a:off x="456902" y="1600648"/>
            <a:ext cx="8230197" cy="4525713"/>
          </a:xfrm>
          <a:prstGeom prst="rect">
            <a:avLst/>
          </a:prstGeom>
        </p:spPr>
        <p:txBody>
          <a:bodyPr lIns="85999" tIns="43000" rIns="85999" bIns="4300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p:spPr>
        <p:txBody>
          <a:bodyPr lIns="85999" tIns="43000" rIns="85999" bIns="43000"/>
          <a:lstStyle>
            <a:lvl1pPr>
              <a:defRPr>
                <a:solidFill>
                  <a:prstClr val="black"/>
                </a:solidFill>
                <a:latin typeface="Arial" pitchFamily="34" charset="0"/>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lIns="85999" tIns="43000" rIns="85999" bIns="43000"/>
          <a:lstStyle>
            <a:lvl1pPr>
              <a:defRPr>
                <a:solidFill>
                  <a:prstClr val="black"/>
                </a:solidFill>
                <a:latin typeface="Arial" pitchFamily="34" charset="0"/>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lIns="85999" tIns="43000" rIns="85999" bIns="43000"/>
          <a:lstStyle>
            <a:lvl1pPr>
              <a:defRPr>
                <a:solidFill>
                  <a:prstClr val="black"/>
                </a:solidFill>
                <a:latin typeface="Arial" pitchFamily="34" charset="0"/>
              </a:defRPr>
            </a:lvl1pPr>
          </a:lstStyle>
          <a:p>
            <a:pPr>
              <a:defRPr/>
            </a:pPr>
            <a:fld id="{37FC86BE-41AD-48CE-95F1-7C7D11D9F22E}"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7067128" cy="571504"/>
          </a:xfrm>
          <a:prstGeom prst="rect">
            <a:avLst/>
          </a:prstGeom>
        </p:spPr>
        <p:txBody>
          <a:bodyPr vert="horz" lIns="91440" tIns="45720" rIns="91440" bIns="45720" rtlCol="0" anchor="ctr">
            <a:noAutofit/>
          </a:bodyPr>
          <a:lstStyle/>
          <a:p>
            <a:r>
              <a:rPr lang="zh-CN" altLang="en-US" smtClean="0"/>
              <a:t>单击此处编辑母版标题样式</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8080" y="0"/>
            <a:ext cx="7601585" cy="821228"/>
          </a:xfrm>
          <a:prstGeom prst="rect">
            <a:avLst/>
          </a:prstGeom>
        </p:spPr>
        <p:txBody>
          <a:bodyPr lIns="85999" tIns="43000" rIns="85999" bIns="43000"/>
          <a:lstStyle/>
          <a:p>
            <a:r>
              <a:rPr lang="zh-CN" altLang="en-US" smtClean="0"/>
              <a:t>单击此处编辑母版标题样式</a:t>
            </a:r>
            <a:endParaRPr lang="zh-CN" altLang="en-US"/>
          </a:p>
        </p:txBody>
      </p:sp>
      <p:sp>
        <p:nvSpPr>
          <p:cNvPr id="3" name="PAGE NUMBER"/>
          <p:cNvSpPr>
            <a:spLocks noGrp="1" noChangeArrowheads="1"/>
          </p:cNvSpPr>
          <p:nvPr>
            <p:ph type="sldNum" sz="quarter" idx="10"/>
            <p:custDataLst>
              <p:tags r:id="rId1"/>
            </p:custDataLst>
          </p:nvPr>
        </p:nvSpPr>
        <p:spPr>
          <a:xfrm>
            <a:off x="8618538" y="6500813"/>
            <a:ext cx="374650" cy="344487"/>
          </a:xfrm>
          <a:prstGeom prst="rect">
            <a:avLst/>
          </a:prstGeom>
        </p:spPr>
        <p:txBody>
          <a:bodyPr lIns="85999" tIns="43000" rIns="85999" bIns="43000"/>
          <a:lstStyle>
            <a:lvl1pPr>
              <a:defRPr>
                <a:solidFill>
                  <a:prstClr val="black"/>
                </a:solidFill>
                <a:latin typeface="Arial" pitchFamily="34" charset="0"/>
              </a:defRPr>
            </a:lvl1pPr>
          </a:lstStyle>
          <a:p>
            <a:pPr>
              <a:defRPr/>
            </a:pPr>
            <a:fld id="{9A789E2F-508E-42B8-8950-84359888941D}" type="slidenum">
              <a:rPr lang="zh-TW" altLang="en-GB"/>
              <a:pPr>
                <a:defRPr/>
              </a:pPr>
              <a:t>‹#›</a:t>
            </a:fld>
            <a:endParaRPr lang="en-GB" altLang="zh-TW"/>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noChangeAspect="1"/>
          </p:cNvSpPr>
          <p:nvPr>
            <p:ph type="ctrTitle"/>
          </p:nvPr>
        </p:nvSpPr>
        <p:spPr>
          <a:xfrm>
            <a:off x="285720" y="214290"/>
            <a:ext cx="8643998" cy="642942"/>
          </a:xfrm>
          <a:prstGeom prst="rect">
            <a:avLst/>
          </a:prstGeom>
        </p:spPr>
        <p:txBody>
          <a:bodyPr>
            <a:normAutofit/>
          </a:bodyPr>
          <a:lstStyle>
            <a:lvl1pPr algn="l">
              <a:defRPr sz="2400"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42910" y="1285860"/>
            <a:ext cx="7129490" cy="4352940"/>
          </a:xfrm>
          <a:prstGeom prst="rect">
            <a:avLst/>
          </a:prstGeom>
        </p:spPr>
        <p:txBody>
          <a:bodyPr/>
          <a:lstStyle>
            <a:lvl1pPr marL="360252" indent="-314229" algn="l" defTabSz="971250" rtl="0" eaLnBrk="0" latinLnBrk="0" hangingPunct="0">
              <a:lnSpc>
                <a:spcPct val="150000"/>
              </a:lnSpc>
              <a:spcBef>
                <a:spcPct val="20000"/>
              </a:spcBef>
              <a:buFont typeface="Wingdings" pitchFamily="2" charset="2"/>
              <a:buChar char="n"/>
              <a:defRPr lang="zh-CN" altLang="en-US" sz="1800" u="sng" kern="1200" dirty="0" smtClean="0">
                <a:solidFill>
                  <a:schemeClr val="tx1">
                    <a:tint val="75000"/>
                  </a:schemeClr>
                </a:solidFill>
                <a:latin typeface="微软雅黑" pitchFamily="34"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vert="horz" lIns="91440" tIns="45720" rIns="91440" bIns="45720" rtlCol="0" anchor="ctr">
            <a:noAutofit/>
          </a:bodyPr>
          <a:lstStyle/>
          <a:p>
            <a:r>
              <a:rPr lang="zh-CN" altLang="en-US" smtClean="0"/>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6902" y="274738"/>
            <a:ext cx="8230197" cy="1142254"/>
          </a:xfrm>
          <a:prstGeom prst="rect">
            <a:avLst/>
          </a:prstGeom>
        </p:spPr>
        <p:txBody>
          <a:bodyPr lIns="85999" tIns="43000" rIns="85999" bIns="43000"/>
          <a:lstStyle/>
          <a:p>
            <a:r>
              <a:rPr lang="zh-CN" altLang="en-US" smtClean="0"/>
              <a:t>单击此处编辑母版标题样式</a:t>
            </a:r>
            <a:endParaRPr lang="zh-CN" altLang="en-US"/>
          </a:p>
        </p:txBody>
      </p:sp>
      <p:sp>
        <p:nvSpPr>
          <p:cNvPr id="3" name="内容占位符 2"/>
          <p:cNvSpPr>
            <a:spLocks noGrp="1"/>
          </p:cNvSpPr>
          <p:nvPr>
            <p:ph idx="1"/>
          </p:nvPr>
        </p:nvSpPr>
        <p:spPr>
          <a:xfrm>
            <a:off x="456902" y="1600648"/>
            <a:ext cx="8230197" cy="4525713"/>
          </a:xfrm>
          <a:prstGeom prst="rect">
            <a:avLst/>
          </a:prstGeom>
        </p:spPr>
        <p:txBody>
          <a:bodyPr lIns="85999" tIns="43000" rIns="85999" bIns="4300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p:spPr>
        <p:txBody>
          <a:bodyPr lIns="85999" tIns="43000" rIns="85999" bIns="43000"/>
          <a:lstStyle>
            <a:lvl1pPr>
              <a:defRPr>
                <a:solidFill>
                  <a:prstClr val="black"/>
                </a:solidFill>
                <a:latin typeface="Arial" pitchFamily="34" charset="0"/>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lIns="85999" tIns="43000" rIns="85999" bIns="43000"/>
          <a:lstStyle>
            <a:lvl1pPr>
              <a:defRPr>
                <a:solidFill>
                  <a:prstClr val="black"/>
                </a:solidFill>
                <a:latin typeface="Arial" pitchFamily="34" charset="0"/>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lIns="85999" tIns="43000" rIns="85999" bIns="43000"/>
          <a:lstStyle>
            <a:lvl1pPr>
              <a:defRPr>
                <a:solidFill>
                  <a:prstClr val="black"/>
                </a:solidFill>
                <a:latin typeface="Arial" pitchFamily="34" charset="0"/>
              </a:defRPr>
            </a:lvl1pPr>
          </a:lstStyle>
          <a:p>
            <a:pPr>
              <a:defRPr/>
            </a:pPr>
            <a:fld id="{1356E96A-41DD-476E-BC22-B68F8B28ED29}"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8080" y="0"/>
            <a:ext cx="7601585" cy="821228"/>
          </a:xfrm>
          <a:prstGeom prst="rect">
            <a:avLst/>
          </a:prstGeom>
        </p:spPr>
        <p:txBody>
          <a:bodyPr lIns="85999" tIns="43000" rIns="85999" bIns="43000"/>
          <a:lstStyle/>
          <a:p>
            <a:r>
              <a:rPr lang="zh-CN" altLang="en-US" smtClean="0"/>
              <a:t>单击此处编辑母版标题样式</a:t>
            </a:r>
            <a:endParaRPr lang="zh-CN" altLang="en-US"/>
          </a:p>
        </p:txBody>
      </p:sp>
      <p:sp>
        <p:nvSpPr>
          <p:cNvPr id="3" name="PAGE NUMBER"/>
          <p:cNvSpPr>
            <a:spLocks noGrp="1" noChangeArrowheads="1"/>
          </p:cNvSpPr>
          <p:nvPr>
            <p:ph type="sldNum" sz="quarter" idx="10"/>
            <p:custDataLst>
              <p:tags r:id="rId1"/>
            </p:custDataLst>
          </p:nvPr>
        </p:nvSpPr>
        <p:spPr>
          <a:xfrm>
            <a:off x="8618538" y="6500813"/>
            <a:ext cx="374650" cy="344487"/>
          </a:xfrm>
          <a:prstGeom prst="rect">
            <a:avLst/>
          </a:prstGeom>
        </p:spPr>
        <p:txBody>
          <a:bodyPr lIns="85999" tIns="43000" rIns="85999" bIns="43000"/>
          <a:lstStyle>
            <a:lvl1pPr>
              <a:defRPr>
                <a:solidFill>
                  <a:prstClr val="black"/>
                </a:solidFill>
                <a:latin typeface="Arial" pitchFamily="34" charset="0"/>
              </a:defRPr>
            </a:lvl1pPr>
          </a:lstStyle>
          <a:p>
            <a:pPr>
              <a:defRPr/>
            </a:pPr>
            <a:fld id="{0E126AAF-0053-4AA9-B25B-6B0835EEAC88}" type="slidenum">
              <a:rPr lang="zh-TW" altLang="en-GB"/>
              <a:pPr>
                <a:defRPr/>
              </a:pPr>
              <a:t>‹#›</a:t>
            </a:fld>
            <a:endParaRPr lang="en-GB" altLang="zh-TW"/>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noChangeAspect="1"/>
          </p:cNvSpPr>
          <p:nvPr>
            <p:ph type="ctrTitle"/>
          </p:nvPr>
        </p:nvSpPr>
        <p:spPr>
          <a:xfrm>
            <a:off x="285720" y="214290"/>
            <a:ext cx="8643998" cy="642942"/>
          </a:xfrm>
          <a:prstGeom prst="rect">
            <a:avLst/>
          </a:prstGeom>
        </p:spPr>
        <p:txBody>
          <a:bodyPr>
            <a:normAutofit/>
          </a:bodyPr>
          <a:lstStyle>
            <a:lvl1pPr algn="l">
              <a:defRPr sz="2400"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42910" y="1285860"/>
            <a:ext cx="7129490" cy="4352940"/>
          </a:xfrm>
          <a:prstGeom prst="rect">
            <a:avLst/>
          </a:prstGeom>
        </p:spPr>
        <p:txBody>
          <a:bodyPr/>
          <a:lstStyle>
            <a:lvl1pPr marL="360252" indent="-314229" algn="l" defTabSz="971250" rtl="0" eaLnBrk="0" latinLnBrk="0" hangingPunct="0">
              <a:lnSpc>
                <a:spcPct val="150000"/>
              </a:lnSpc>
              <a:spcBef>
                <a:spcPct val="20000"/>
              </a:spcBef>
              <a:buFont typeface="Wingdings" pitchFamily="2" charset="2"/>
              <a:buChar char="n"/>
              <a:defRPr lang="zh-CN" altLang="en-US" sz="1800" u="sng" kern="1200" dirty="0" smtClean="0">
                <a:solidFill>
                  <a:schemeClr val="tx1">
                    <a:tint val="75000"/>
                  </a:schemeClr>
                </a:solidFill>
                <a:latin typeface="微软雅黑" pitchFamily="34"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18080" y="0"/>
            <a:ext cx="7601585" cy="821228"/>
          </a:xfrm>
          <a:prstGeom prst="rect">
            <a:avLst/>
          </a:prstGeom>
        </p:spPr>
        <p:txBody>
          <a:bodyPr lIns="85999" tIns="43000" rIns="85999" bIns="43000"/>
          <a:lstStyle/>
          <a:p>
            <a:r>
              <a:rPr lang="zh-CN" altLang="en-US" smtClean="0"/>
              <a:t>单击此处编辑母版标题样式</a:t>
            </a:r>
            <a:endParaRPr lang="zh-CN" altLang="en-US"/>
          </a:p>
        </p:txBody>
      </p:sp>
      <p:sp>
        <p:nvSpPr>
          <p:cNvPr id="3" name="PAGE NUMBER"/>
          <p:cNvSpPr>
            <a:spLocks noGrp="1" noChangeArrowheads="1"/>
          </p:cNvSpPr>
          <p:nvPr>
            <p:ph type="sldNum" sz="quarter" idx="10"/>
            <p:custDataLst>
              <p:tags r:id="rId1"/>
            </p:custDataLst>
          </p:nvPr>
        </p:nvSpPr>
        <p:spPr>
          <a:xfrm>
            <a:off x="8618538" y="6500813"/>
            <a:ext cx="374650" cy="344487"/>
          </a:xfrm>
          <a:prstGeom prst="rect">
            <a:avLst/>
          </a:prstGeom>
        </p:spPr>
        <p:txBody>
          <a:bodyPr lIns="85999" tIns="43000" rIns="85999" bIns="43000"/>
          <a:lstStyle>
            <a:lvl1pPr>
              <a:defRPr>
                <a:latin typeface="Arial" pitchFamily="34" charset="0"/>
              </a:defRPr>
            </a:lvl1pPr>
          </a:lstStyle>
          <a:p>
            <a:pPr>
              <a:defRPr/>
            </a:pPr>
            <a:fld id="{94603222-EBFA-48C9-8925-06085AB0C93E}" type="slidenum">
              <a:rPr lang="zh-TW" altLang="en-GB"/>
              <a:pPr>
                <a:defRPr/>
              </a:pPr>
              <a:t>‹#›</a:t>
            </a:fld>
            <a:endParaRPr lang="en-GB" altLang="zh-TW"/>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18523" y="0"/>
            <a:ext cx="7601239" cy="821171"/>
          </a:xfrm>
          <a:prstGeom prst="rect">
            <a:avLst/>
          </a:prstGeom>
        </p:spPr>
        <p:txBody>
          <a:bodyPr lIns="83119" tIns="41559" rIns="83119" bIns="41559"/>
          <a:lstStyle/>
          <a:p>
            <a:r>
              <a:rPr lang="zh-CN" altLang="en-US" smtClean="0"/>
              <a:t>单击此处编辑母版标题样式</a:t>
            </a:r>
            <a:endParaRPr lang="zh-CN" altLang="en-US"/>
          </a:p>
        </p:txBody>
      </p:sp>
      <p:sp>
        <p:nvSpPr>
          <p:cNvPr id="3" name="内容占位符 2"/>
          <p:cNvSpPr>
            <a:spLocks noGrp="1"/>
          </p:cNvSpPr>
          <p:nvPr>
            <p:ph idx="1"/>
          </p:nvPr>
        </p:nvSpPr>
        <p:spPr>
          <a:xfrm>
            <a:off x="695614" y="939512"/>
            <a:ext cx="8047182" cy="5683250"/>
          </a:xfrm>
          <a:prstGeom prst="rect">
            <a:avLst/>
          </a:prstGeom>
        </p:spPr>
        <p:txBody>
          <a:bodyPr lIns="83119" tIns="41559" rIns="83119" bIns="4155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PAGE NUMBER"/>
          <p:cNvSpPr>
            <a:spLocks noGrp="1" noChangeArrowheads="1"/>
          </p:cNvSpPr>
          <p:nvPr>
            <p:ph type="sldNum" sz="quarter" idx="10"/>
            <p:custDataLst>
              <p:tags r:id="rId1"/>
            </p:custDataLst>
          </p:nvPr>
        </p:nvSpPr>
        <p:spPr>
          <a:xfrm>
            <a:off x="8618538" y="6500813"/>
            <a:ext cx="374650" cy="346075"/>
          </a:xfrm>
          <a:prstGeom prst="rect">
            <a:avLst/>
          </a:prstGeom>
        </p:spPr>
        <p:txBody>
          <a:bodyPr lIns="83119" tIns="41559" rIns="83119" bIns="41559"/>
          <a:lstStyle>
            <a:lvl1pPr>
              <a:defRPr>
                <a:latin typeface="Arial" charset="0"/>
              </a:defRPr>
            </a:lvl1pPr>
          </a:lstStyle>
          <a:p>
            <a:pPr>
              <a:defRPr/>
            </a:pPr>
            <a:fld id="{E7D1741A-9055-4E55-9D65-2C60928EDC8D}" type="slidenum">
              <a:rPr lang="zh-TW" altLang="en-GB"/>
              <a:pPr>
                <a:defRPr/>
              </a:pPr>
              <a:t>‹#›</a:t>
            </a:fld>
            <a:endParaRPr lang="en-GB" altLang="zh-TW"/>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80964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xfrm>
            <a:off x="7885113" y="6381750"/>
            <a:ext cx="806450" cy="287338"/>
          </a:xfrm>
          <a:prstGeom prst="rect">
            <a:avLst/>
          </a:prstGeom>
        </p:spPr>
        <p:txBody>
          <a:bodyPr/>
          <a:lstStyle>
            <a:lvl1pPr>
              <a:defRPr>
                <a:latin typeface="Arial" charset="0"/>
              </a:defRPr>
            </a:lvl1pPr>
          </a:lstStyle>
          <a:p>
            <a:pPr>
              <a:defRPr/>
            </a:pPr>
            <a:fld id="{261CDBAD-5EAC-4A53-A60E-35E16459662B}" type="slidenum">
              <a:rPr lang="en-US" altLang="zh-CN"/>
              <a:pPr>
                <a:defRPr/>
              </a:pPr>
              <a:t>‹#›</a:t>
            </a:fld>
            <a:endParaRPr lang="en-US" altLang="zh-CN"/>
          </a:p>
        </p:txBody>
      </p:sp>
    </p:spTree>
    <p:extLst>
      <p:ext uri="{BB962C8B-B14F-4D97-AF65-F5344CB8AC3E}">
        <p14:creationId xmlns:p14="http://schemas.microsoft.com/office/powerpoint/2010/main" val="3472311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noChangeAspect="1"/>
          </p:cNvSpPr>
          <p:nvPr>
            <p:ph type="ctrTitle"/>
          </p:nvPr>
        </p:nvSpPr>
        <p:spPr>
          <a:xfrm>
            <a:off x="285720" y="214290"/>
            <a:ext cx="8643998" cy="642942"/>
          </a:xfrm>
          <a:prstGeom prst="rect">
            <a:avLst/>
          </a:prstGeom>
        </p:spPr>
        <p:txBody>
          <a:bodyPr>
            <a:normAutofit/>
          </a:bodyPr>
          <a:lstStyle>
            <a:lvl1pPr algn="l">
              <a:defRPr sz="2400"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42910" y="1285860"/>
            <a:ext cx="7129490" cy="4352940"/>
          </a:xfrm>
          <a:prstGeom prst="rect">
            <a:avLst/>
          </a:prstGeom>
        </p:spPr>
        <p:txBody>
          <a:bodyPr/>
          <a:lstStyle>
            <a:lvl1pPr marL="360252" indent="-314229" algn="l" defTabSz="971250" rtl="0" eaLnBrk="0" latinLnBrk="0" hangingPunct="0">
              <a:lnSpc>
                <a:spcPct val="150000"/>
              </a:lnSpc>
              <a:spcBef>
                <a:spcPct val="20000"/>
              </a:spcBef>
              <a:buFont typeface="Wingdings" pitchFamily="2" charset="2"/>
              <a:buChar char="n"/>
              <a:defRPr lang="zh-CN" altLang="en-US" sz="1800" u="sng" kern="1200" dirty="0" smtClean="0">
                <a:solidFill>
                  <a:schemeClr val="tx1">
                    <a:tint val="75000"/>
                  </a:schemeClr>
                </a:solidFill>
                <a:latin typeface="微软雅黑" pitchFamily="34" charset="-122"/>
                <a:ea typeface="微软雅黑" pitchFamily="34" charset="-122"/>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31" name="标题占位符 87"/>
          <p:cNvSpPr>
            <a:spLocks noGrp="1"/>
          </p:cNvSpPr>
          <p:nvPr>
            <p:ph type="title"/>
          </p:nvPr>
        </p:nvSpPr>
        <p:spPr>
          <a:xfrm>
            <a:off x="457200" y="142852"/>
            <a:ext cx="8229600" cy="571504"/>
          </a:xfrm>
          <a:prstGeom prst="rect">
            <a:avLst/>
          </a:prstGeom>
        </p:spPr>
        <p:txBody>
          <a:bodyPr rtlCol="0">
            <a:noAutofit/>
          </a:bodyPr>
          <a:lstStyle/>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xml"/><Relationship Id="rId7" Type="http://schemas.openxmlformats.org/officeDocument/2006/relationships/vmlDrawing" Target="../drawings/vmlDrawing1.v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11" Type="http://schemas.openxmlformats.org/officeDocument/2006/relationships/image" Target="../media/image14.png"/><Relationship Id="rId5" Type="http://schemas.openxmlformats.org/officeDocument/2006/relationships/slideLayout" Target="../slideLayouts/slideLayout6.xml"/><Relationship Id="rId10" Type="http://schemas.openxmlformats.org/officeDocument/2006/relationships/image" Target="../media/image13.png"/><Relationship Id="rId4" Type="http://schemas.openxmlformats.org/officeDocument/2006/relationships/slideLayout" Target="../slideLayouts/slideLayout5.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4.png"/><Relationship Id="rId5" Type="http://schemas.openxmlformats.org/officeDocument/2006/relationships/slideLayout" Target="../slideLayouts/slideLayout11.xml"/><Relationship Id="rId10" Type="http://schemas.openxmlformats.org/officeDocument/2006/relationships/theme" Target="../theme/theme3.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theme" Target="../theme/theme4.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3" Type="http://schemas.openxmlformats.org/officeDocument/2006/relationships/vmlDrawing" Target="../drawings/vmlDrawing2.vml"/><Relationship Id="rId7" Type="http://schemas.openxmlformats.org/officeDocument/2006/relationships/image" Target="../media/image14.png"/><Relationship Id="rId2" Type="http://schemas.openxmlformats.org/officeDocument/2006/relationships/theme" Target="../theme/theme5.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oleObject" Target="../embeddings/oleObject3.bin"/><Relationship Id="rId5" Type="http://schemas.openxmlformats.org/officeDocument/2006/relationships/vmlDrawing" Target="../drawings/vmlDrawing3.vml"/><Relationship Id="rId4" Type="http://schemas.openxmlformats.org/officeDocument/2006/relationships/theme" Target="../theme/theme6.xml"/><Relationship Id="rId9"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image" Target="../media/image14.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5.xml"/><Relationship Id="rId7" Type="http://schemas.openxmlformats.org/officeDocument/2006/relationships/image" Target="../media/image1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oleObject" Target="../embeddings/oleObject4.bin"/><Relationship Id="rId5" Type="http://schemas.openxmlformats.org/officeDocument/2006/relationships/vmlDrawing" Target="../drawings/vmlDrawing4.vml"/><Relationship Id="rId4" Type="http://schemas.openxmlformats.org/officeDocument/2006/relationships/theme" Target="../theme/theme8.xml"/><Relationship Id="rId9" Type="http://schemas.openxmlformats.org/officeDocument/2006/relationships/image" Target="../media/image14.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9.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602" name="组合 88"/>
          <p:cNvGrpSpPr>
            <a:grpSpLocks/>
          </p:cNvGrpSpPr>
          <p:nvPr userDrawn="1"/>
        </p:nvGrpSpPr>
        <p:grpSpPr bwMode="auto">
          <a:xfrm>
            <a:off x="-149225" y="0"/>
            <a:ext cx="9293225" cy="6858000"/>
            <a:chOff x="-149225" y="0"/>
            <a:chExt cx="9871075" cy="7291388"/>
          </a:xfrm>
        </p:grpSpPr>
        <p:sp>
          <p:nvSpPr>
            <p:cNvPr id="7" name="Rectangle 2"/>
            <p:cNvSpPr>
              <a:spLocks noChangeArrowheads="1"/>
            </p:cNvSpPr>
            <p:nvPr userDrawn="1"/>
          </p:nvSpPr>
          <p:spPr bwMode="auto">
            <a:xfrm>
              <a:off x="-838" y="0"/>
              <a:ext cx="9722688" cy="6153796"/>
            </a:xfrm>
            <a:prstGeom prst="rect">
              <a:avLst/>
            </a:prstGeom>
            <a:gradFill rotWithShape="1">
              <a:gsLst>
                <a:gs pos="0">
                  <a:srgbClr val="CC3300"/>
                </a:gs>
                <a:gs pos="50000">
                  <a:srgbClr val="FF9900"/>
                </a:gs>
                <a:gs pos="100000">
                  <a:srgbClr val="CC3300"/>
                </a:gs>
              </a:gsLst>
              <a:lin ang="5400000" scaled="1"/>
            </a:gradFill>
            <a:ln w="31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grpSp>
          <p:nvGrpSpPr>
            <p:cNvPr id="25604" name="Group 3"/>
            <p:cNvGrpSpPr>
              <a:grpSpLocks/>
            </p:cNvGrpSpPr>
            <p:nvPr userDrawn="1"/>
          </p:nvGrpSpPr>
          <p:grpSpPr bwMode="auto">
            <a:xfrm>
              <a:off x="434975" y="6489700"/>
              <a:ext cx="1628775" cy="547688"/>
              <a:chOff x="482" y="2549"/>
              <a:chExt cx="4866" cy="1632"/>
            </a:xfrm>
          </p:grpSpPr>
          <p:sp>
            <p:nvSpPr>
              <p:cNvPr id="9" name="Freeform 4"/>
              <p:cNvSpPr>
                <a:spLocks/>
              </p:cNvSpPr>
              <p:nvPr/>
            </p:nvSpPr>
            <p:spPr bwMode="auto">
              <a:xfrm>
                <a:off x="480" y="2549"/>
                <a:ext cx="1204" cy="1690"/>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gradFill rotWithShape="1">
                <a:gsLst>
                  <a:gs pos="0">
                    <a:srgbClr val="C8151C"/>
                  </a:gs>
                  <a:gs pos="100000">
                    <a:srgbClr val="F37E20"/>
                  </a:gs>
                </a:gsLst>
                <a:lin ang="18900000" scaled="1"/>
              </a:gradFill>
              <a:ln w="9525">
                <a:noFill/>
                <a:round/>
                <a:headEnd/>
                <a:tailEnd/>
              </a:ln>
            </p:spPr>
            <p:txBody>
              <a:bodyPr/>
              <a:lstStyle/>
              <a:p>
                <a:pPr fontAlgn="auto">
                  <a:spcBef>
                    <a:spcPts val="0"/>
                  </a:spcBef>
                  <a:spcAft>
                    <a:spcPts val="0"/>
                  </a:spcAft>
                  <a:defRPr/>
                </a:pPr>
                <a:endParaRPr lang="zh-CN" altLang="en-US">
                  <a:latin typeface="+mn-lt"/>
                  <a:ea typeface="+mn-ea"/>
                </a:endParaRPr>
              </a:p>
            </p:txBody>
          </p:sp>
          <p:sp>
            <p:nvSpPr>
              <p:cNvPr id="10" name="Freeform 5"/>
              <p:cNvSpPr>
                <a:spLocks noEditPoints="1"/>
              </p:cNvSpPr>
              <p:nvPr/>
            </p:nvSpPr>
            <p:spPr bwMode="auto">
              <a:xfrm>
                <a:off x="2112" y="2941"/>
                <a:ext cx="3234" cy="1172"/>
              </a:xfrm>
              <a:custGeom>
                <a:avLst/>
                <a:gdLst>
                  <a:gd name="T0" fmla="*/ 2147483647 w 539"/>
                  <a:gd name="T1" fmla="*/ 2147483647 h 195"/>
                  <a:gd name="T2" fmla="*/ 2147483647 w 539"/>
                  <a:gd name="T3" fmla="*/ 2147483647 h 195"/>
                  <a:gd name="T4" fmla="*/ 2147483647 w 539"/>
                  <a:gd name="T5" fmla="*/ 2147483647 h 195"/>
                  <a:gd name="T6" fmla="*/ 2147483647 w 539"/>
                  <a:gd name="T7" fmla="*/ 2147483647 h 195"/>
                  <a:gd name="T8" fmla="*/ 2147483647 w 539"/>
                  <a:gd name="T9" fmla="*/ 2147483647 h 195"/>
                  <a:gd name="T10" fmla="*/ 2147483647 w 539"/>
                  <a:gd name="T11" fmla="*/ 2147483647 h 195"/>
                  <a:gd name="T12" fmla="*/ 2147483647 w 539"/>
                  <a:gd name="T13" fmla="*/ 2147483647 h 195"/>
                  <a:gd name="T14" fmla="*/ 2147483647 w 539"/>
                  <a:gd name="T15" fmla="*/ 2147483647 h 195"/>
                  <a:gd name="T16" fmla="*/ 2147483647 w 539"/>
                  <a:gd name="T17" fmla="*/ 2147483647 h 195"/>
                  <a:gd name="T18" fmla="*/ 2147483647 w 539"/>
                  <a:gd name="T19" fmla="*/ 2147483647 h 195"/>
                  <a:gd name="T20" fmla="*/ 2147483647 w 539"/>
                  <a:gd name="T21" fmla="*/ 2147483647 h 195"/>
                  <a:gd name="T22" fmla="*/ 2147483647 w 539"/>
                  <a:gd name="T23" fmla="*/ 2147483647 h 195"/>
                  <a:gd name="T24" fmla="*/ 2147483647 w 539"/>
                  <a:gd name="T25" fmla="*/ 2147483647 h 195"/>
                  <a:gd name="T26" fmla="*/ 2147483647 w 539"/>
                  <a:gd name="T27" fmla="*/ 2147483647 h 195"/>
                  <a:gd name="T28" fmla="*/ 2147483647 w 539"/>
                  <a:gd name="T29" fmla="*/ 2147483647 h 195"/>
                  <a:gd name="T30" fmla="*/ 2147483647 w 539"/>
                  <a:gd name="T31" fmla="*/ 0 h 195"/>
                  <a:gd name="T32" fmla="*/ 2147483647 w 539"/>
                  <a:gd name="T33" fmla="*/ 2147483647 h 195"/>
                  <a:gd name="T34" fmla="*/ 2147483647 w 539"/>
                  <a:gd name="T35" fmla="*/ 2147483647 h 195"/>
                  <a:gd name="T36" fmla="*/ 2147483647 w 539"/>
                  <a:gd name="T37" fmla="*/ 2147483647 h 195"/>
                  <a:gd name="T38" fmla="*/ 2147483647 w 539"/>
                  <a:gd name="T39" fmla="*/ 2147483647 h 195"/>
                  <a:gd name="T40" fmla="*/ 2147483647 w 539"/>
                  <a:gd name="T41" fmla="*/ 2147483647 h 195"/>
                  <a:gd name="T42" fmla="*/ 2147483647 w 539"/>
                  <a:gd name="T43" fmla="*/ 2147483647 h 195"/>
                  <a:gd name="T44" fmla="*/ 2147483647 w 539"/>
                  <a:gd name="T45" fmla="*/ 2147483647 h 195"/>
                  <a:gd name="T46" fmla="*/ 2147483647 w 539"/>
                  <a:gd name="T47" fmla="*/ 2147483647 h 195"/>
                  <a:gd name="T48" fmla="*/ 2147483647 w 539"/>
                  <a:gd name="T49" fmla="*/ 2147483647 h 195"/>
                  <a:gd name="T50" fmla="*/ 2147483647 w 539"/>
                  <a:gd name="T51" fmla="*/ 2147483647 h 195"/>
                  <a:gd name="T52" fmla="*/ 2147483647 w 539"/>
                  <a:gd name="T53" fmla="*/ 2147483647 h 195"/>
                  <a:gd name="T54" fmla="*/ 2147483647 w 539"/>
                  <a:gd name="T55" fmla="*/ 2147483647 h 195"/>
                  <a:gd name="T56" fmla="*/ 2147483647 w 539"/>
                  <a:gd name="T57" fmla="*/ 2147483647 h 195"/>
                  <a:gd name="T58" fmla="*/ 2147483647 w 539"/>
                  <a:gd name="T59" fmla="*/ 2147483647 h 195"/>
                  <a:gd name="T60" fmla="*/ 2147483647 w 539"/>
                  <a:gd name="T61" fmla="*/ 2147483647 h 195"/>
                  <a:gd name="T62" fmla="*/ 2147483647 w 539"/>
                  <a:gd name="T63" fmla="*/ 2147483647 h 195"/>
                  <a:gd name="T64" fmla="*/ 2147483647 w 539"/>
                  <a:gd name="T65" fmla="*/ 2147483647 h 195"/>
                  <a:gd name="T66" fmla="*/ 2147483647 w 539"/>
                  <a:gd name="T67" fmla="*/ 2147483647 h 195"/>
                  <a:gd name="T68" fmla="*/ 2147483647 w 539"/>
                  <a:gd name="T69" fmla="*/ 2147483647 h 195"/>
                  <a:gd name="T70" fmla="*/ 2147483647 w 539"/>
                  <a:gd name="T71" fmla="*/ 2147483647 h 195"/>
                  <a:gd name="T72" fmla="*/ 2147483647 w 539"/>
                  <a:gd name="T73" fmla="*/ 2147483647 h 195"/>
                  <a:gd name="T74" fmla="*/ 2147483647 w 539"/>
                  <a:gd name="T75" fmla="*/ 2147483647 h 195"/>
                  <a:gd name="T76" fmla="*/ 2147483647 w 539"/>
                  <a:gd name="T77" fmla="*/ 2147483647 h 195"/>
                  <a:gd name="T78" fmla="*/ 2147483647 w 539"/>
                  <a:gd name="T79" fmla="*/ 2147483647 h 195"/>
                  <a:gd name="T80" fmla="*/ 2147483647 w 539"/>
                  <a:gd name="T81" fmla="*/ 2147483647 h 195"/>
                  <a:gd name="T82" fmla="*/ 2147483647 w 539"/>
                  <a:gd name="T83" fmla="*/ 2147483647 h 195"/>
                  <a:gd name="T84" fmla="*/ 2147483647 w 539"/>
                  <a:gd name="T85" fmla="*/ 2147483647 h 195"/>
                  <a:gd name="T86" fmla="*/ 2147483647 w 539"/>
                  <a:gd name="T87" fmla="*/ 2147483647 h 195"/>
                  <a:gd name="T88" fmla="*/ 2147483647 w 539"/>
                  <a:gd name="T89" fmla="*/ 2147483647 h 195"/>
                  <a:gd name="T90" fmla="*/ 2147483647 w 539"/>
                  <a:gd name="T91" fmla="*/ 2147483647 h 195"/>
                  <a:gd name="T92" fmla="*/ 2147483647 w 539"/>
                  <a:gd name="T93" fmla="*/ 2147483647 h 195"/>
                  <a:gd name="T94" fmla="*/ 2147483647 w 539"/>
                  <a:gd name="T95" fmla="*/ 2147483647 h 195"/>
                  <a:gd name="T96" fmla="*/ 2147483647 w 539"/>
                  <a:gd name="T97" fmla="*/ 2147483647 h 195"/>
                  <a:gd name="T98" fmla="*/ 2147483647 w 539"/>
                  <a:gd name="T99" fmla="*/ 2147483647 h 195"/>
                  <a:gd name="T100" fmla="*/ 2147483647 w 539"/>
                  <a:gd name="T101" fmla="*/ 2147483647 h 195"/>
                  <a:gd name="T102" fmla="*/ 2147483647 w 539"/>
                  <a:gd name="T103" fmla="*/ 2147483647 h 195"/>
                  <a:gd name="T104" fmla="*/ 2147483647 w 539"/>
                  <a:gd name="T105" fmla="*/ 2147483647 h 195"/>
                  <a:gd name="T106" fmla="*/ 2147483647 w 539"/>
                  <a:gd name="T107" fmla="*/ 2147483647 h 195"/>
                  <a:gd name="T108" fmla="*/ 2147483647 w 539"/>
                  <a:gd name="T109" fmla="*/ 2147483647 h 195"/>
                  <a:gd name="T110" fmla="*/ 2147483647 w 539"/>
                  <a:gd name="T111" fmla="*/ 2147483647 h 195"/>
                  <a:gd name="T112" fmla="*/ 2147483647 w 539"/>
                  <a:gd name="T113" fmla="*/ 2147483647 h 195"/>
                  <a:gd name="T114" fmla="*/ 2147483647 w 539"/>
                  <a:gd name="T115" fmla="*/ 2147483647 h 195"/>
                  <a:gd name="T116" fmla="*/ 2147483647 w 539"/>
                  <a:gd name="T117" fmla="*/ 2147483647 h 195"/>
                  <a:gd name="T118" fmla="*/ 2147483647 w 539"/>
                  <a:gd name="T119" fmla="*/ 0 h 195"/>
                  <a:gd name="T120" fmla="*/ 2147483647 w 539"/>
                  <a:gd name="T121" fmla="*/ 2147483647 h 195"/>
                  <a:gd name="T122" fmla="*/ 2147483647 w 539"/>
                  <a:gd name="T123" fmla="*/ 2147483647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grpSp>
        <p:sp>
          <p:nvSpPr>
            <p:cNvPr id="11" name="Text Box 6"/>
            <p:cNvSpPr txBox="1">
              <a:spLocks noChangeArrowheads="1"/>
            </p:cNvSpPr>
            <p:nvPr userDrawn="1"/>
          </p:nvSpPr>
          <p:spPr bwMode="auto">
            <a:xfrm>
              <a:off x="8288571" y="6651704"/>
              <a:ext cx="1094351" cy="359919"/>
            </a:xfrm>
            <a:prstGeom prst="rect">
              <a:avLst/>
            </a:prstGeom>
            <a:noFill/>
            <a:ln w="9525" algn="ctr">
              <a:noFill/>
              <a:miter lim="800000"/>
              <a:headEnd/>
              <a:tailEnd/>
            </a:ln>
          </p:spPr>
          <p:txBody>
            <a:bodyPr lIns="91412" tIns="45706" rIns="91412" bIns="45706">
              <a:spAutoFit/>
            </a:bodyPr>
            <a:lstStyle/>
            <a:p>
              <a:pPr algn="ctr" fontAlgn="auto">
                <a:spcBef>
                  <a:spcPct val="50000"/>
                </a:spcBef>
                <a:spcAft>
                  <a:spcPts val="0"/>
                </a:spcAft>
                <a:defRPr/>
              </a:pPr>
              <a:r>
                <a:rPr lang="en-US" altLang="zh-CN" sz="1600" b="1" i="1" dirty="0" smtClean="0">
                  <a:solidFill>
                    <a:srgbClr val="CC3300"/>
                  </a:solidFill>
                  <a:latin typeface="+mn-lt"/>
                  <a:ea typeface="黑体" pitchFamily="2" charset="-122"/>
                </a:rPr>
                <a:t>2011.07</a:t>
              </a:r>
              <a:endParaRPr lang="en-US" altLang="zh-CN" sz="1600" b="1" i="1" dirty="0">
                <a:solidFill>
                  <a:srgbClr val="CC3300"/>
                </a:solidFill>
                <a:latin typeface="+mn-lt"/>
                <a:ea typeface="黑体" pitchFamily="2" charset="-122"/>
              </a:endParaRPr>
            </a:p>
          </p:txBody>
        </p:sp>
        <p:grpSp>
          <p:nvGrpSpPr>
            <p:cNvPr id="25606" name="Group 8"/>
            <p:cNvGrpSpPr>
              <a:grpSpLocks/>
            </p:cNvGrpSpPr>
            <p:nvPr userDrawn="1"/>
          </p:nvGrpSpPr>
          <p:grpSpPr bwMode="auto">
            <a:xfrm>
              <a:off x="825500" y="1333500"/>
              <a:ext cx="8078788" cy="4013200"/>
              <a:chOff x="150" y="173"/>
              <a:chExt cx="5839" cy="3369"/>
            </a:xfrm>
          </p:grpSpPr>
          <p:sp>
            <p:nvSpPr>
              <p:cNvPr id="14" name="Rectangle 9"/>
              <p:cNvSpPr>
                <a:spLocks noChangeArrowheads="1"/>
              </p:cNvSpPr>
              <p:nvPr/>
            </p:nvSpPr>
            <p:spPr bwMode="auto">
              <a:xfrm>
                <a:off x="150" y="173"/>
                <a:ext cx="5839" cy="3369"/>
              </a:xfrm>
              <a:prstGeom prst="rect">
                <a:avLst/>
              </a:prstGeom>
              <a:solidFill>
                <a:schemeClr val="bg1"/>
              </a:solidFill>
              <a:ln w="9525">
                <a:solidFill>
                  <a:srgbClr val="DDDDDD"/>
                </a:solidFill>
                <a:miter lim="800000"/>
                <a:headEnd/>
                <a:tailEnd/>
              </a:ln>
              <a:effectLst>
                <a:outerShdw dist="53882" dir="2700000" algn="ctr" rotWithShape="0">
                  <a:srgbClr val="080808">
                    <a:alpha val="39000"/>
                  </a:srgbClr>
                </a:outerShdw>
              </a:effectLst>
            </p:spPr>
            <p:txBody>
              <a:bodyPr wrap="none" anchor="ctr"/>
              <a:lstStyle/>
              <a:p>
                <a:pPr fontAlgn="auto">
                  <a:spcBef>
                    <a:spcPts val="0"/>
                  </a:spcBef>
                  <a:spcAft>
                    <a:spcPts val="0"/>
                  </a:spcAft>
                  <a:defRPr/>
                </a:pPr>
                <a:endParaRPr lang="zh-CN" altLang="en-US">
                  <a:latin typeface="+mn-lt"/>
                  <a:ea typeface="+mn-ea"/>
                </a:endParaRPr>
              </a:p>
            </p:txBody>
          </p:sp>
          <p:sp>
            <p:nvSpPr>
              <p:cNvPr id="15" name="Rectangle 4"/>
              <p:cNvSpPr>
                <a:spLocks noChangeArrowheads="1"/>
              </p:cNvSpPr>
              <p:nvPr/>
            </p:nvSpPr>
            <p:spPr bwMode="auto">
              <a:xfrm>
                <a:off x="252" y="1799"/>
                <a:ext cx="5633" cy="1634"/>
              </a:xfrm>
              <a:prstGeom prst="rect">
                <a:avLst/>
              </a:prstGeom>
              <a:gradFill rotWithShape="1">
                <a:gsLst>
                  <a:gs pos="0">
                    <a:srgbClr val="0066FF"/>
                  </a:gs>
                  <a:gs pos="100000">
                    <a:srgbClr val="33CC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sz="1400">
                  <a:latin typeface="+mn-lt"/>
                  <a:ea typeface="黑体" pitchFamily="2" charset="-122"/>
                </a:endParaRPr>
              </a:p>
            </p:txBody>
          </p:sp>
          <p:sp>
            <p:nvSpPr>
              <p:cNvPr id="16" name="Rectangle 6"/>
              <p:cNvSpPr>
                <a:spLocks noChangeArrowheads="1"/>
              </p:cNvSpPr>
              <p:nvPr/>
            </p:nvSpPr>
            <p:spPr bwMode="auto">
              <a:xfrm>
                <a:off x="252" y="268"/>
                <a:ext cx="5633" cy="1537"/>
              </a:xfrm>
              <a:prstGeom prst="rect">
                <a:avLst/>
              </a:prstGeom>
              <a:gradFill rotWithShape="1">
                <a:gsLst>
                  <a:gs pos="0">
                    <a:srgbClr val="003077"/>
                  </a:gs>
                  <a:gs pos="100000">
                    <a:srgbClr val="0066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sz="1400">
                  <a:latin typeface="+mn-lt"/>
                  <a:ea typeface="黑体" pitchFamily="2" charset="-122"/>
                </a:endParaRPr>
              </a:p>
            </p:txBody>
          </p:sp>
          <p:sp>
            <p:nvSpPr>
              <p:cNvPr id="17" name="Line 12"/>
              <p:cNvSpPr>
                <a:spLocks noChangeShapeType="1"/>
              </p:cNvSpPr>
              <p:nvPr/>
            </p:nvSpPr>
            <p:spPr bwMode="auto">
              <a:xfrm>
                <a:off x="5322" y="2528"/>
                <a:ext cx="168" cy="911"/>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pic>
            <p:nvPicPr>
              <p:cNvPr id="25687" name="Picture 13" descr="新建 12"/>
              <p:cNvPicPr>
                <a:picLocks noChangeAspect="1" noChangeArrowheads="1"/>
              </p:cNvPicPr>
              <p:nvPr/>
            </p:nvPicPr>
            <p:blipFill>
              <a:blip r:embed="rId3" cstate="print"/>
              <a:srcRect/>
              <a:stretch>
                <a:fillRect/>
              </a:stretch>
            </p:blipFill>
            <p:spPr bwMode="auto">
              <a:xfrm>
                <a:off x="5112" y="268"/>
                <a:ext cx="774" cy="3054"/>
              </a:xfrm>
              <a:prstGeom prst="rect">
                <a:avLst/>
              </a:prstGeom>
              <a:noFill/>
              <a:ln w="9525">
                <a:noFill/>
                <a:miter lim="800000"/>
                <a:headEnd/>
                <a:tailEnd/>
              </a:ln>
            </p:spPr>
          </p:pic>
          <p:sp>
            <p:nvSpPr>
              <p:cNvPr id="19" name="Line 14"/>
              <p:cNvSpPr>
                <a:spLocks noChangeShapeType="1"/>
              </p:cNvSpPr>
              <p:nvPr/>
            </p:nvSpPr>
            <p:spPr bwMode="auto">
              <a:xfrm>
                <a:off x="5052" y="2671"/>
                <a:ext cx="105" cy="421"/>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pic>
            <p:nvPicPr>
              <p:cNvPr id="25689" name="Picture 15" descr="新建 9"/>
              <p:cNvPicPr>
                <a:picLocks noChangeAspect="1" noChangeArrowheads="1"/>
              </p:cNvPicPr>
              <p:nvPr/>
            </p:nvPicPr>
            <p:blipFill>
              <a:blip r:embed="rId4" cstate="print"/>
              <a:srcRect/>
              <a:stretch>
                <a:fillRect/>
              </a:stretch>
            </p:blipFill>
            <p:spPr bwMode="auto">
              <a:xfrm>
                <a:off x="5040" y="2507"/>
                <a:ext cx="155" cy="211"/>
              </a:xfrm>
              <a:prstGeom prst="rect">
                <a:avLst/>
              </a:prstGeom>
              <a:noFill/>
              <a:ln w="9525">
                <a:noFill/>
                <a:miter lim="800000"/>
                <a:headEnd/>
                <a:tailEnd/>
              </a:ln>
            </p:spPr>
          </p:pic>
          <p:sp>
            <p:nvSpPr>
              <p:cNvPr id="21" name="Line 16"/>
              <p:cNvSpPr>
                <a:spLocks noChangeShapeType="1"/>
              </p:cNvSpPr>
              <p:nvPr/>
            </p:nvSpPr>
            <p:spPr bwMode="auto">
              <a:xfrm flipH="1">
                <a:off x="5083" y="1798"/>
                <a:ext cx="106" cy="796"/>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sp>
            <p:nvSpPr>
              <p:cNvPr id="22" name="Rectangle 17"/>
              <p:cNvSpPr>
                <a:spLocks noChangeArrowheads="1"/>
              </p:cNvSpPr>
              <p:nvPr/>
            </p:nvSpPr>
            <p:spPr bwMode="auto">
              <a:xfrm>
                <a:off x="252" y="2555"/>
                <a:ext cx="5633" cy="894"/>
              </a:xfrm>
              <a:prstGeom prst="rect">
                <a:avLst/>
              </a:prstGeom>
              <a:gradFill rotWithShape="1">
                <a:gsLst>
                  <a:gs pos="0">
                    <a:srgbClr val="F0F9FF">
                      <a:alpha val="0"/>
                    </a:srgbClr>
                  </a:gs>
                  <a:gs pos="100000">
                    <a:srgbClr val="EFF9FF"/>
                  </a:gs>
                </a:gsLst>
                <a:lin ang="5400000" scaled="1"/>
              </a:gradFill>
              <a:ln w="9525">
                <a:noFill/>
                <a:miter lim="800000"/>
                <a:headEnd/>
                <a:tailEnd/>
              </a:ln>
            </p:spPr>
            <p:txBody>
              <a:bodyPr wrap="none" anchor="ctr"/>
              <a:lstStyle/>
              <a:p>
                <a:pPr fontAlgn="auto">
                  <a:spcBef>
                    <a:spcPts val="0"/>
                  </a:spcBef>
                  <a:spcAft>
                    <a:spcPts val="0"/>
                  </a:spcAft>
                  <a:defRPr/>
                </a:pPr>
                <a:endParaRPr lang="zh-CN" altLang="en-US">
                  <a:latin typeface="+mn-lt"/>
                  <a:ea typeface="+mn-ea"/>
                </a:endParaRPr>
              </a:p>
            </p:txBody>
          </p:sp>
          <p:grpSp>
            <p:nvGrpSpPr>
              <p:cNvPr id="25692" name="Group 18"/>
              <p:cNvGrpSpPr>
                <a:grpSpLocks/>
              </p:cNvGrpSpPr>
              <p:nvPr/>
            </p:nvGrpSpPr>
            <p:grpSpPr bwMode="auto">
              <a:xfrm>
                <a:off x="4669" y="1889"/>
                <a:ext cx="1049" cy="1017"/>
                <a:chOff x="4696" y="1833"/>
                <a:chExt cx="1139" cy="1116"/>
              </a:xfrm>
            </p:grpSpPr>
            <p:grpSp>
              <p:nvGrpSpPr>
                <p:cNvPr id="25694" name="Group 19"/>
                <p:cNvGrpSpPr>
                  <a:grpSpLocks/>
                </p:cNvGrpSpPr>
                <p:nvPr/>
              </p:nvGrpSpPr>
              <p:grpSpPr bwMode="auto">
                <a:xfrm>
                  <a:off x="4705" y="1833"/>
                  <a:ext cx="442" cy="1097"/>
                  <a:chOff x="4705" y="1833"/>
                  <a:chExt cx="442" cy="1097"/>
                </a:xfrm>
              </p:grpSpPr>
              <p:sp>
                <p:nvSpPr>
                  <p:cNvPr id="31" name="AutoShape 20"/>
                  <p:cNvSpPr>
                    <a:spLocks noChangeArrowheads="1"/>
                  </p:cNvSpPr>
                  <p:nvPr/>
                </p:nvSpPr>
                <p:spPr bwMode="auto">
                  <a:xfrm>
                    <a:off x="4705" y="2780"/>
                    <a:ext cx="180" cy="152"/>
                  </a:xfrm>
                  <a:prstGeom prst="parallelogram">
                    <a:avLst>
                      <a:gd name="adj" fmla="val 30000"/>
                    </a:avLst>
                  </a:prstGeom>
                  <a:gradFill rotWithShape="1">
                    <a:gsLst>
                      <a:gs pos="0">
                        <a:srgbClr val="99CCFF">
                          <a:alpha val="59000"/>
                        </a:srgbClr>
                      </a:gs>
                      <a:gs pos="100000">
                        <a:srgbClr val="FFFFFF">
                          <a:alpha val="24001"/>
                        </a:srgbClr>
                      </a:gs>
                    </a:gsLst>
                    <a:lin ang="5400000" scaled="1"/>
                  </a:gradFill>
                  <a:ln w="9525" algn="ctr">
                    <a:solidFill>
                      <a:srgbClr val="FFFFFF">
                        <a:alpha val="45882"/>
                      </a:srgbClr>
                    </a:solidFill>
                    <a:miter lim="800000"/>
                    <a:headEnd/>
                    <a:tailEnd/>
                  </a:ln>
                </p:spPr>
                <p:txBody>
                  <a:bodyPr wrap="none" anchor="ctr"/>
                  <a:lstStyle/>
                  <a:p>
                    <a:pPr algn="ctr" defTabSz="969963" fontAlgn="auto">
                      <a:spcBef>
                        <a:spcPts val="0"/>
                      </a:spcBef>
                      <a:spcAft>
                        <a:spcPts val="0"/>
                      </a:spcAft>
                      <a:defRPr/>
                    </a:pPr>
                    <a:r>
                      <a:rPr lang="en-US" altLang="zh-CN" sz="1400" b="1" i="1">
                        <a:solidFill>
                          <a:srgbClr val="CCECFF"/>
                        </a:solidFill>
                        <a:latin typeface="+mn-lt"/>
                        <a:ea typeface="+mn-ea"/>
                      </a:rPr>
                      <a:t>E</a:t>
                    </a:r>
                  </a:p>
                </p:txBody>
              </p:sp>
              <p:sp>
                <p:nvSpPr>
                  <p:cNvPr id="32" name="AutoShape 21"/>
                  <p:cNvSpPr>
                    <a:spLocks noChangeArrowheads="1"/>
                  </p:cNvSpPr>
                  <p:nvPr/>
                </p:nvSpPr>
                <p:spPr bwMode="auto">
                  <a:xfrm>
                    <a:off x="4777" y="2543"/>
                    <a:ext cx="180" cy="149"/>
                  </a:xfrm>
                  <a:prstGeom prst="parallelogram">
                    <a:avLst>
                      <a:gd name="adj" fmla="val 29833"/>
                    </a:avLst>
                  </a:prstGeom>
                  <a:gradFill rotWithShape="1">
                    <a:gsLst>
                      <a:gs pos="0">
                        <a:srgbClr val="99CCFF">
                          <a:alpha val="59000"/>
                        </a:srgbClr>
                      </a:gs>
                      <a:gs pos="100000">
                        <a:srgbClr val="FFFFFF">
                          <a:alpha val="24001"/>
                        </a:srgbClr>
                      </a:gs>
                    </a:gsLst>
                    <a:lin ang="5400000" scaled="1"/>
                  </a:gradFill>
                  <a:ln w="9525" algn="ctr">
                    <a:solidFill>
                      <a:srgbClr val="FFFFFF">
                        <a:alpha val="45882"/>
                      </a:srgbClr>
                    </a:solidFill>
                    <a:miter lim="800000"/>
                    <a:headEnd/>
                    <a:tailEnd/>
                  </a:ln>
                </p:spPr>
                <p:txBody>
                  <a:bodyPr wrap="none" anchor="ctr"/>
                  <a:lstStyle/>
                  <a:p>
                    <a:pPr algn="ctr" defTabSz="969963" fontAlgn="auto">
                      <a:spcBef>
                        <a:spcPts val="0"/>
                      </a:spcBef>
                      <a:spcAft>
                        <a:spcPts val="0"/>
                      </a:spcAft>
                      <a:defRPr/>
                    </a:pPr>
                    <a:r>
                      <a:rPr lang="en-US" altLang="zh-CN" sz="1400" b="1" i="1">
                        <a:solidFill>
                          <a:srgbClr val="CCECFF"/>
                        </a:solidFill>
                        <a:latin typeface="+mn-lt"/>
                        <a:ea typeface="+mn-ea"/>
                      </a:rPr>
                      <a:t>D</a:t>
                    </a:r>
                  </a:p>
                </p:txBody>
              </p:sp>
              <p:sp>
                <p:nvSpPr>
                  <p:cNvPr id="33" name="AutoShape 22"/>
                  <p:cNvSpPr>
                    <a:spLocks noChangeArrowheads="1"/>
                  </p:cNvSpPr>
                  <p:nvPr/>
                </p:nvSpPr>
                <p:spPr bwMode="auto">
                  <a:xfrm>
                    <a:off x="4847" y="2305"/>
                    <a:ext cx="180" cy="152"/>
                  </a:xfrm>
                  <a:prstGeom prst="parallelogram">
                    <a:avLst>
                      <a:gd name="adj" fmla="val 29801"/>
                    </a:avLst>
                  </a:prstGeom>
                  <a:gradFill rotWithShape="1">
                    <a:gsLst>
                      <a:gs pos="0">
                        <a:srgbClr val="99CCFF">
                          <a:alpha val="59000"/>
                        </a:srgbClr>
                      </a:gs>
                      <a:gs pos="100000">
                        <a:srgbClr val="FFFFFF">
                          <a:alpha val="24001"/>
                        </a:srgbClr>
                      </a:gs>
                    </a:gsLst>
                    <a:lin ang="5400000" scaled="1"/>
                  </a:gradFill>
                  <a:ln w="9525" algn="ctr">
                    <a:solidFill>
                      <a:srgbClr val="FFFFFF">
                        <a:alpha val="45882"/>
                      </a:srgbClr>
                    </a:solidFill>
                    <a:miter lim="800000"/>
                    <a:headEnd/>
                    <a:tailEnd/>
                  </a:ln>
                </p:spPr>
                <p:txBody>
                  <a:bodyPr wrap="none" anchor="ctr"/>
                  <a:lstStyle/>
                  <a:p>
                    <a:pPr algn="ctr" defTabSz="969963" fontAlgn="auto">
                      <a:spcBef>
                        <a:spcPts val="0"/>
                      </a:spcBef>
                      <a:spcAft>
                        <a:spcPts val="0"/>
                      </a:spcAft>
                      <a:defRPr/>
                    </a:pPr>
                    <a:r>
                      <a:rPr lang="en-US" altLang="zh-CN" sz="1400" b="1" i="1">
                        <a:solidFill>
                          <a:srgbClr val="CCECFF"/>
                        </a:solidFill>
                        <a:latin typeface="+mn-lt"/>
                        <a:ea typeface="+mn-ea"/>
                      </a:rPr>
                      <a:t>C</a:t>
                    </a:r>
                  </a:p>
                </p:txBody>
              </p:sp>
              <p:sp>
                <p:nvSpPr>
                  <p:cNvPr id="34" name="AutoShape 23"/>
                  <p:cNvSpPr>
                    <a:spLocks noChangeArrowheads="1"/>
                  </p:cNvSpPr>
                  <p:nvPr/>
                </p:nvSpPr>
                <p:spPr bwMode="auto">
                  <a:xfrm>
                    <a:off x="4905" y="2071"/>
                    <a:ext cx="180" cy="149"/>
                  </a:xfrm>
                  <a:prstGeom prst="parallelogram">
                    <a:avLst>
                      <a:gd name="adj" fmla="val 30000"/>
                    </a:avLst>
                  </a:prstGeom>
                  <a:gradFill rotWithShape="1">
                    <a:gsLst>
                      <a:gs pos="0">
                        <a:srgbClr val="99CCFF">
                          <a:alpha val="59000"/>
                        </a:srgbClr>
                      </a:gs>
                      <a:gs pos="100000">
                        <a:srgbClr val="FFFFFF">
                          <a:alpha val="24001"/>
                        </a:srgbClr>
                      </a:gs>
                    </a:gsLst>
                    <a:lin ang="5400000" scaled="1"/>
                  </a:gradFill>
                  <a:ln w="9525" algn="ctr">
                    <a:solidFill>
                      <a:srgbClr val="FFFFFF">
                        <a:alpha val="45882"/>
                      </a:srgbClr>
                    </a:solidFill>
                    <a:miter lim="800000"/>
                    <a:headEnd/>
                    <a:tailEnd/>
                  </a:ln>
                </p:spPr>
                <p:txBody>
                  <a:bodyPr wrap="none" anchor="ctr"/>
                  <a:lstStyle/>
                  <a:p>
                    <a:pPr algn="ctr" defTabSz="969963" fontAlgn="auto">
                      <a:spcBef>
                        <a:spcPts val="0"/>
                      </a:spcBef>
                      <a:spcAft>
                        <a:spcPts val="0"/>
                      </a:spcAft>
                      <a:defRPr/>
                    </a:pPr>
                    <a:r>
                      <a:rPr lang="en-US" altLang="zh-CN" sz="1400" b="1" i="1">
                        <a:solidFill>
                          <a:srgbClr val="CCECFF"/>
                        </a:solidFill>
                        <a:latin typeface="+mn-lt"/>
                        <a:ea typeface="+mn-ea"/>
                      </a:rPr>
                      <a:t>B</a:t>
                    </a:r>
                  </a:p>
                </p:txBody>
              </p:sp>
              <p:sp>
                <p:nvSpPr>
                  <p:cNvPr id="35" name="AutoShape 24"/>
                  <p:cNvSpPr>
                    <a:spLocks noChangeArrowheads="1"/>
                  </p:cNvSpPr>
                  <p:nvPr/>
                </p:nvSpPr>
                <p:spPr bwMode="auto">
                  <a:xfrm>
                    <a:off x="4967" y="1833"/>
                    <a:ext cx="180" cy="151"/>
                  </a:xfrm>
                  <a:prstGeom prst="parallelogram">
                    <a:avLst>
                      <a:gd name="adj" fmla="val 30000"/>
                    </a:avLst>
                  </a:prstGeom>
                  <a:gradFill rotWithShape="1">
                    <a:gsLst>
                      <a:gs pos="0">
                        <a:srgbClr val="99CCFF">
                          <a:alpha val="59000"/>
                        </a:srgbClr>
                      </a:gs>
                      <a:gs pos="100000">
                        <a:srgbClr val="FFFFFF">
                          <a:alpha val="24001"/>
                        </a:srgbClr>
                      </a:gs>
                    </a:gsLst>
                    <a:lin ang="5400000" scaled="1"/>
                  </a:gradFill>
                  <a:ln w="9525" algn="ctr">
                    <a:solidFill>
                      <a:srgbClr val="FFFFFF">
                        <a:alpha val="45882"/>
                      </a:srgbClr>
                    </a:solidFill>
                    <a:miter lim="800000"/>
                    <a:headEnd/>
                    <a:tailEnd/>
                  </a:ln>
                </p:spPr>
                <p:txBody>
                  <a:bodyPr wrap="none" anchor="ctr"/>
                  <a:lstStyle/>
                  <a:p>
                    <a:pPr algn="ctr" defTabSz="969963" fontAlgn="auto">
                      <a:spcBef>
                        <a:spcPts val="0"/>
                      </a:spcBef>
                      <a:spcAft>
                        <a:spcPts val="0"/>
                      </a:spcAft>
                      <a:defRPr/>
                    </a:pPr>
                    <a:r>
                      <a:rPr lang="en-US" altLang="zh-CN" sz="1400" b="1" i="1">
                        <a:solidFill>
                          <a:srgbClr val="CCECFF"/>
                        </a:solidFill>
                        <a:latin typeface="+mn-lt"/>
                        <a:ea typeface="+mn-ea"/>
                      </a:rPr>
                      <a:t>A</a:t>
                    </a:r>
                  </a:p>
                </p:txBody>
              </p:sp>
            </p:grpSp>
            <p:sp>
              <p:nvSpPr>
                <p:cNvPr id="26" name="Line 25"/>
                <p:cNvSpPr>
                  <a:spLocks noChangeShapeType="1"/>
                </p:cNvSpPr>
                <p:nvPr/>
              </p:nvSpPr>
              <p:spPr bwMode="auto">
                <a:xfrm>
                  <a:off x="4965" y="2004"/>
                  <a:ext cx="873" cy="0"/>
                </a:xfrm>
                <a:prstGeom prst="line">
                  <a:avLst/>
                </a:prstGeom>
                <a:noFill/>
                <a:ln w="9525">
                  <a:solidFill>
                    <a:srgbClr val="FFFFFF">
                      <a:alpha val="45882"/>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7" name="Line 26"/>
                <p:cNvSpPr>
                  <a:spLocks noChangeShapeType="1"/>
                </p:cNvSpPr>
                <p:nvPr/>
              </p:nvSpPr>
              <p:spPr bwMode="auto">
                <a:xfrm>
                  <a:off x="4898" y="2239"/>
                  <a:ext cx="871" cy="0"/>
                </a:xfrm>
                <a:prstGeom prst="line">
                  <a:avLst/>
                </a:prstGeom>
                <a:noFill/>
                <a:ln w="9525">
                  <a:solidFill>
                    <a:srgbClr val="FFFFFF">
                      <a:alpha val="45882"/>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8" name="Line 27"/>
                <p:cNvSpPr>
                  <a:spLocks noChangeShapeType="1"/>
                </p:cNvSpPr>
                <p:nvPr/>
              </p:nvSpPr>
              <p:spPr bwMode="auto">
                <a:xfrm>
                  <a:off x="4834" y="2472"/>
                  <a:ext cx="872" cy="0"/>
                </a:xfrm>
                <a:prstGeom prst="line">
                  <a:avLst/>
                </a:prstGeom>
                <a:noFill/>
                <a:ln w="9525">
                  <a:solidFill>
                    <a:srgbClr val="FFFFFF">
                      <a:alpha val="45882"/>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9" name="Line 28"/>
                <p:cNvSpPr>
                  <a:spLocks noChangeShapeType="1"/>
                </p:cNvSpPr>
                <p:nvPr/>
              </p:nvSpPr>
              <p:spPr bwMode="auto">
                <a:xfrm>
                  <a:off x="4767" y="2713"/>
                  <a:ext cx="869" cy="0"/>
                </a:xfrm>
                <a:prstGeom prst="line">
                  <a:avLst/>
                </a:prstGeom>
                <a:noFill/>
                <a:ln w="9525">
                  <a:solidFill>
                    <a:srgbClr val="FFFFFF">
                      <a:alpha val="45882"/>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0" name="Line 29"/>
                <p:cNvSpPr>
                  <a:spLocks noChangeShapeType="1"/>
                </p:cNvSpPr>
                <p:nvPr/>
              </p:nvSpPr>
              <p:spPr bwMode="auto">
                <a:xfrm>
                  <a:off x="4696" y="2949"/>
                  <a:ext cx="871" cy="0"/>
                </a:xfrm>
                <a:prstGeom prst="line">
                  <a:avLst/>
                </a:prstGeom>
                <a:noFill/>
                <a:ln w="9525">
                  <a:solidFill>
                    <a:srgbClr val="FFFFFF">
                      <a:alpha val="45882"/>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sp>
            <p:nvSpPr>
              <p:cNvPr id="24" name="Rectangle 30"/>
              <p:cNvSpPr>
                <a:spLocks noChangeArrowheads="1"/>
              </p:cNvSpPr>
              <p:nvPr/>
            </p:nvSpPr>
            <p:spPr bwMode="auto">
              <a:xfrm>
                <a:off x="245" y="276"/>
                <a:ext cx="5633" cy="3164"/>
              </a:xfrm>
              <a:prstGeom prst="rect">
                <a:avLst/>
              </a:prstGeom>
              <a:noFill/>
              <a:ln w="6350" algn="ctr">
                <a:solidFill>
                  <a:schemeClr val="bg2"/>
                </a:solidFill>
                <a:miter lim="800000"/>
                <a:headEnd/>
                <a:tailEnd/>
              </a:ln>
            </p:spPr>
            <p:txBody>
              <a:bodyPr wrap="none" anchor="ctr"/>
              <a:lstStyle/>
              <a:p>
                <a:pPr algn="ctr" fontAlgn="auto">
                  <a:spcBef>
                    <a:spcPts val="0"/>
                  </a:spcBef>
                  <a:spcAft>
                    <a:spcPts val="0"/>
                  </a:spcAft>
                  <a:defRPr/>
                </a:pPr>
                <a:endParaRPr lang="zh-CN" altLang="zh-CN" sz="1400">
                  <a:latin typeface="+mn-lt"/>
                  <a:ea typeface="+mn-ea"/>
                </a:endParaRPr>
              </a:p>
            </p:txBody>
          </p:sp>
        </p:grpSp>
        <p:grpSp>
          <p:nvGrpSpPr>
            <p:cNvPr id="25607" name="Group 31"/>
            <p:cNvGrpSpPr>
              <a:grpSpLocks/>
            </p:cNvGrpSpPr>
            <p:nvPr userDrawn="1"/>
          </p:nvGrpSpPr>
          <p:grpSpPr bwMode="auto">
            <a:xfrm>
              <a:off x="1876425" y="3089275"/>
              <a:ext cx="4910138" cy="2316163"/>
              <a:chOff x="1269" y="1645"/>
              <a:chExt cx="3093" cy="1459"/>
            </a:xfrm>
          </p:grpSpPr>
          <p:pic>
            <p:nvPicPr>
              <p:cNvPr id="25611" name="Picture 32" descr="新建 28"/>
              <p:cNvPicPr>
                <a:picLocks noChangeAspect="1" noChangeArrowheads="1"/>
              </p:cNvPicPr>
              <p:nvPr/>
            </p:nvPicPr>
            <p:blipFill>
              <a:blip r:embed="rId5" cstate="print"/>
              <a:srcRect/>
              <a:stretch>
                <a:fillRect/>
              </a:stretch>
            </p:blipFill>
            <p:spPr bwMode="auto">
              <a:xfrm rot="10669721">
                <a:off x="2621" y="1675"/>
                <a:ext cx="816" cy="749"/>
              </a:xfrm>
              <a:prstGeom prst="rect">
                <a:avLst/>
              </a:prstGeom>
              <a:noFill/>
              <a:ln w="9525">
                <a:noFill/>
                <a:miter lim="800000"/>
                <a:headEnd/>
                <a:tailEnd/>
              </a:ln>
            </p:spPr>
          </p:pic>
          <p:grpSp>
            <p:nvGrpSpPr>
              <p:cNvPr id="25612" name="Group 33"/>
              <p:cNvGrpSpPr>
                <a:grpSpLocks/>
              </p:cNvGrpSpPr>
              <p:nvPr/>
            </p:nvGrpSpPr>
            <p:grpSpPr bwMode="auto">
              <a:xfrm>
                <a:off x="2746" y="1857"/>
                <a:ext cx="578" cy="567"/>
                <a:chOff x="4344" y="2544"/>
                <a:chExt cx="652" cy="646"/>
              </a:xfrm>
            </p:grpSpPr>
            <p:pic>
              <p:nvPicPr>
                <p:cNvPr id="25681" name="Picture 34" descr="新建 27"/>
                <p:cNvPicPr>
                  <a:picLocks noChangeAspect="1" noChangeArrowheads="1"/>
                </p:cNvPicPr>
                <p:nvPr/>
              </p:nvPicPr>
              <p:blipFill>
                <a:blip r:embed="rId6" cstate="print"/>
                <a:srcRect/>
                <a:stretch>
                  <a:fillRect/>
                </a:stretch>
              </p:blipFill>
              <p:spPr bwMode="auto">
                <a:xfrm>
                  <a:off x="4344" y="2544"/>
                  <a:ext cx="652" cy="646"/>
                </a:xfrm>
                <a:prstGeom prst="rect">
                  <a:avLst/>
                </a:prstGeom>
                <a:noFill/>
                <a:ln w="9525">
                  <a:noFill/>
                  <a:miter lim="800000"/>
                  <a:headEnd/>
                  <a:tailEnd/>
                </a:ln>
              </p:spPr>
            </p:pic>
            <p:pic>
              <p:nvPicPr>
                <p:cNvPr id="25682" name="Picture 35" descr="新建 20"/>
                <p:cNvPicPr>
                  <a:picLocks noChangeAspect="1" noChangeArrowheads="1"/>
                </p:cNvPicPr>
                <p:nvPr/>
              </p:nvPicPr>
              <p:blipFill>
                <a:blip r:embed="rId7" cstate="print"/>
                <a:srcRect/>
                <a:stretch>
                  <a:fillRect/>
                </a:stretch>
              </p:blipFill>
              <p:spPr bwMode="auto">
                <a:xfrm>
                  <a:off x="4386" y="2585"/>
                  <a:ext cx="567" cy="563"/>
                </a:xfrm>
                <a:prstGeom prst="rect">
                  <a:avLst/>
                </a:prstGeom>
                <a:noFill/>
                <a:ln w="9525">
                  <a:noFill/>
                  <a:miter lim="800000"/>
                  <a:headEnd/>
                  <a:tailEnd/>
                </a:ln>
              </p:spPr>
            </p:pic>
          </p:grpSp>
          <p:pic>
            <p:nvPicPr>
              <p:cNvPr id="25613" name="Picture 36" descr="gg"/>
              <p:cNvPicPr>
                <a:picLocks noChangeAspect="1" noChangeArrowheads="1"/>
              </p:cNvPicPr>
              <p:nvPr/>
            </p:nvPicPr>
            <p:blipFill>
              <a:blip r:embed="rId8" cstate="print"/>
              <a:srcRect/>
              <a:stretch>
                <a:fillRect/>
              </a:stretch>
            </p:blipFill>
            <p:spPr bwMode="auto">
              <a:xfrm rot="3188100">
                <a:off x="2087" y="1711"/>
                <a:ext cx="1453" cy="1331"/>
              </a:xfrm>
              <a:prstGeom prst="rect">
                <a:avLst/>
              </a:prstGeom>
              <a:noFill/>
              <a:ln w="9525">
                <a:noFill/>
                <a:miter lim="800000"/>
                <a:headEnd/>
                <a:tailEnd/>
              </a:ln>
            </p:spPr>
          </p:pic>
          <p:pic>
            <p:nvPicPr>
              <p:cNvPr id="25614" name="Picture 37" descr="新建 17"/>
              <p:cNvPicPr>
                <a:picLocks noChangeAspect="1" noChangeArrowheads="1"/>
              </p:cNvPicPr>
              <p:nvPr/>
            </p:nvPicPr>
            <p:blipFill>
              <a:blip r:embed="rId9" cstate="print"/>
              <a:srcRect/>
              <a:stretch>
                <a:fillRect/>
              </a:stretch>
            </p:blipFill>
            <p:spPr bwMode="auto">
              <a:xfrm>
                <a:off x="2663" y="2288"/>
                <a:ext cx="1431" cy="816"/>
              </a:xfrm>
              <a:prstGeom prst="rect">
                <a:avLst/>
              </a:prstGeom>
              <a:noFill/>
              <a:ln w="9525">
                <a:noFill/>
                <a:miter lim="800000"/>
                <a:headEnd/>
                <a:tailEnd/>
              </a:ln>
            </p:spPr>
          </p:pic>
          <p:grpSp>
            <p:nvGrpSpPr>
              <p:cNvPr id="25615" name="Group 38"/>
              <p:cNvGrpSpPr>
                <a:grpSpLocks/>
              </p:cNvGrpSpPr>
              <p:nvPr/>
            </p:nvGrpSpPr>
            <p:grpSpPr bwMode="auto">
              <a:xfrm>
                <a:off x="1269" y="2091"/>
                <a:ext cx="3092" cy="426"/>
                <a:chOff x="1593" y="2471"/>
                <a:chExt cx="3301" cy="531"/>
              </a:xfrm>
            </p:grpSpPr>
            <p:pic>
              <p:nvPicPr>
                <p:cNvPr id="25678" name="Picture 39" descr="新建-5"/>
                <p:cNvPicPr>
                  <a:picLocks noChangeAspect="1" noChangeArrowheads="1"/>
                </p:cNvPicPr>
                <p:nvPr/>
              </p:nvPicPr>
              <p:blipFill>
                <a:blip r:embed="rId10" cstate="print">
                  <a:lum bright="6000"/>
                </a:blip>
                <a:srcRect/>
                <a:stretch>
                  <a:fillRect/>
                </a:stretch>
              </p:blipFill>
              <p:spPr bwMode="auto">
                <a:xfrm>
                  <a:off x="1593" y="2471"/>
                  <a:ext cx="1011" cy="304"/>
                </a:xfrm>
                <a:prstGeom prst="rect">
                  <a:avLst/>
                </a:prstGeom>
                <a:noFill/>
                <a:ln w="9525">
                  <a:noFill/>
                  <a:miter lim="800000"/>
                  <a:headEnd/>
                  <a:tailEnd/>
                </a:ln>
              </p:spPr>
            </p:pic>
            <p:pic>
              <p:nvPicPr>
                <p:cNvPr id="25679" name="Picture 40" descr="新建-19"/>
                <p:cNvPicPr>
                  <a:picLocks noChangeAspect="1" noChangeArrowheads="1"/>
                </p:cNvPicPr>
                <p:nvPr/>
              </p:nvPicPr>
              <p:blipFill>
                <a:blip r:embed="rId11" cstate="print">
                  <a:lum bright="42000"/>
                </a:blip>
                <a:srcRect/>
                <a:stretch>
                  <a:fillRect/>
                </a:stretch>
              </p:blipFill>
              <p:spPr bwMode="auto">
                <a:xfrm>
                  <a:off x="2558" y="2549"/>
                  <a:ext cx="1250" cy="352"/>
                </a:xfrm>
                <a:prstGeom prst="rect">
                  <a:avLst/>
                </a:prstGeom>
                <a:noFill/>
                <a:ln w="9525">
                  <a:noFill/>
                  <a:miter lim="800000"/>
                  <a:headEnd/>
                  <a:tailEnd/>
                </a:ln>
              </p:spPr>
            </p:pic>
            <p:pic>
              <p:nvPicPr>
                <p:cNvPr id="25680" name="Picture 41" descr="新建-19"/>
                <p:cNvPicPr>
                  <a:picLocks noChangeAspect="1" noChangeArrowheads="1"/>
                </p:cNvPicPr>
                <p:nvPr/>
              </p:nvPicPr>
              <p:blipFill>
                <a:blip r:embed="rId12" cstate="print">
                  <a:lum bright="54000" contrast="12000"/>
                </a:blip>
                <a:srcRect/>
                <a:stretch>
                  <a:fillRect/>
                </a:stretch>
              </p:blipFill>
              <p:spPr bwMode="auto">
                <a:xfrm rot="10800000" flipH="1" flipV="1">
                  <a:off x="3430" y="2546"/>
                  <a:ext cx="1464" cy="456"/>
                </a:xfrm>
                <a:prstGeom prst="rect">
                  <a:avLst/>
                </a:prstGeom>
                <a:noFill/>
                <a:ln w="9525">
                  <a:noFill/>
                  <a:miter lim="800000"/>
                  <a:headEnd/>
                  <a:tailEnd/>
                </a:ln>
              </p:spPr>
            </p:pic>
          </p:grpSp>
          <p:pic>
            <p:nvPicPr>
              <p:cNvPr id="25616" name="Picture 42" descr="guan2"/>
              <p:cNvPicPr>
                <a:picLocks noChangeAspect="1" noChangeArrowheads="1"/>
              </p:cNvPicPr>
              <p:nvPr/>
            </p:nvPicPr>
            <p:blipFill>
              <a:blip r:embed="rId13" cstate="print">
                <a:lum bright="54000" contrast="18000"/>
              </a:blip>
              <a:srcRect/>
              <a:stretch>
                <a:fillRect/>
              </a:stretch>
            </p:blipFill>
            <p:spPr bwMode="auto">
              <a:xfrm rot="17593453" flipH="1">
                <a:off x="2396" y="1841"/>
                <a:ext cx="1294" cy="902"/>
              </a:xfrm>
              <a:prstGeom prst="rect">
                <a:avLst/>
              </a:prstGeom>
              <a:noFill/>
              <a:ln w="9525">
                <a:noFill/>
                <a:miter lim="800000"/>
                <a:headEnd/>
                <a:tailEnd/>
              </a:ln>
            </p:spPr>
          </p:pic>
          <p:grpSp>
            <p:nvGrpSpPr>
              <p:cNvPr id="25617" name="Group 43"/>
              <p:cNvGrpSpPr>
                <a:grpSpLocks/>
              </p:cNvGrpSpPr>
              <p:nvPr/>
            </p:nvGrpSpPr>
            <p:grpSpPr bwMode="auto">
              <a:xfrm>
                <a:off x="2136" y="2213"/>
                <a:ext cx="284" cy="450"/>
                <a:chOff x="4252" y="2265"/>
                <a:chExt cx="260" cy="420"/>
              </a:xfrm>
            </p:grpSpPr>
            <p:sp>
              <p:nvSpPr>
                <p:cNvPr id="74" name="AutoShape 44"/>
                <p:cNvSpPr>
                  <a:spLocks noChangeArrowheads="1"/>
                </p:cNvSpPr>
                <p:nvPr/>
              </p:nvSpPr>
              <p:spPr bwMode="auto">
                <a:xfrm>
                  <a:off x="4252" y="254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5" name="AutoShape 45"/>
                <p:cNvSpPr>
                  <a:spLocks noChangeArrowheads="1"/>
                </p:cNvSpPr>
                <p:nvPr/>
              </p:nvSpPr>
              <p:spPr bwMode="auto">
                <a:xfrm>
                  <a:off x="4317" y="261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chemeClr val="bg1">
                      <a:alpha val="70000"/>
                    </a:scheme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6" name="AutoShape 46"/>
                <p:cNvSpPr>
                  <a:spLocks noChangeArrowheads="1"/>
                </p:cNvSpPr>
                <p:nvPr/>
              </p:nvSpPr>
              <p:spPr bwMode="auto">
                <a:xfrm>
                  <a:off x="4382" y="254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chemeClr val="bg1">
                      <a:alpha val="70000"/>
                    </a:scheme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7" name="AutoShape 47"/>
                <p:cNvSpPr>
                  <a:spLocks noChangeArrowheads="1"/>
                </p:cNvSpPr>
                <p:nvPr/>
              </p:nvSpPr>
              <p:spPr bwMode="auto">
                <a:xfrm>
                  <a:off x="4447" y="247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8" name="AutoShape 48"/>
                <p:cNvSpPr>
                  <a:spLocks noChangeArrowheads="1"/>
                </p:cNvSpPr>
                <p:nvPr/>
              </p:nvSpPr>
              <p:spPr bwMode="auto">
                <a:xfrm>
                  <a:off x="4382" y="240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79" name="AutoShape 49"/>
                <p:cNvSpPr>
                  <a:spLocks noChangeArrowheads="1"/>
                </p:cNvSpPr>
                <p:nvPr/>
              </p:nvSpPr>
              <p:spPr bwMode="auto">
                <a:xfrm>
                  <a:off x="4252" y="226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grpSp>
            <p:nvGrpSpPr>
              <p:cNvPr id="25618" name="Group 50"/>
              <p:cNvGrpSpPr>
                <a:grpSpLocks/>
              </p:cNvGrpSpPr>
              <p:nvPr/>
            </p:nvGrpSpPr>
            <p:grpSpPr bwMode="auto">
              <a:xfrm>
                <a:off x="2815" y="2336"/>
                <a:ext cx="282" cy="489"/>
                <a:chOff x="164" y="1754"/>
                <a:chExt cx="1559" cy="2711"/>
              </a:xfrm>
            </p:grpSpPr>
            <p:sp>
              <p:nvSpPr>
                <p:cNvPr id="52" name="Rectangle 51"/>
                <p:cNvSpPr>
                  <a:spLocks noChangeArrowheads="1"/>
                </p:cNvSpPr>
                <p:nvPr/>
              </p:nvSpPr>
              <p:spPr bwMode="auto">
                <a:xfrm>
                  <a:off x="165" y="1752"/>
                  <a:ext cx="135" cy="2128"/>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3" name="Rectangle 52"/>
                <p:cNvSpPr>
                  <a:spLocks noChangeArrowheads="1"/>
                </p:cNvSpPr>
                <p:nvPr/>
              </p:nvSpPr>
              <p:spPr bwMode="auto">
                <a:xfrm>
                  <a:off x="300" y="1906"/>
                  <a:ext cx="153" cy="14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4" name="Rectangle 53"/>
                <p:cNvSpPr>
                  <a:spLocks noChangeArrowheads="1"/>
                </p:cNvSpPr>
                <p:nvPr/>
              </p:nvSpPr>
              <p:spPr bwMode="auto">
                <a:xfrm>
                  <a:off x="453" y="2053"/>
                  <a:ext cx="147"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5" name="Rectangle 54"/>
                <p:cNvSpPr>
                  <a:spLocks noChangeArrowheads="1"/>
                </p:cNvSpPr>
                <p:nvPr/>
              </p:nvSpPr>
              <p:spPr bwMode="auto">
                <a:xfrm>
                  <a:off x="600" y="2195"/>
                  <a:ext cx="153"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6" name="Rectangle 55"/>
                <p:cNvSpPr>
                  <a:spLocks noChangeArrowheads="1"/>
                </p:cNvSpPr>
                <p:nvPr/>
              </p:nvSpPr>
              <p:spPr bwMode="auto">
                <a:xfrm>
                  <a:off x="752" y="2336"/>
                  <a:ext cx="147" cy="14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7" name="Rectangle 56"/>
                <p:cNvSpPr>
                  <a:spLocks noChangeArrowheads="1"/>
                </p:cNvSpPr>
                <p:nvPr/>
              </p:nvSpPr>
              <p:spPr bwMode="auto">
                <a:xfrm>
                  <a:off x="899" y="2483"/>
                  <a:ext cx="147"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8" name="Rectangle 57"/>
                <p:cNvSpPr>
                  <a:spLocks noChangeArrowheads="1"/>
                </p:cNvSpPr>
                <p:nvPr/>
              </p:nvSpPr>
              <p:spPr bwMode="auto">
                <a:xfrm>
                  <a:off x="1046" y="2625"/>
                  <a:ext cx="147"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9" name="Rectangle 58"/>
                <p:cNvSpPr>
                  <a:spLocks noChangeArrowheads="1"/>
                </p:cNvSpPr>
                <p:nvPr/>
              </p:nvSpPr>
              <p:spPr bwMode="auto">
                <a:xfrm>
                  <a:off x="1193" y="2766"/>
                  <a:ext cx="153"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0" name="Rectangle 59"/>
                <p:cNvSpPr>
                  <a:spLocks noChangeArrowheads="1"/>
                </p:cNvSpPr>
                <p:nvPr/>
              </p:nvSpPr>
              <p:spPr bwMode="auto">
                <a:xfrm>
                  <a:off x="1345" y="2908"/>
                  <a:ext cx="147"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1" name="Rectangle 60"/>
                <p:cNvSpPr>
                  <a:spLocks noChangeArrowheads="1"/>
                </p:cNvSpPr>
                <p:nvPr/>
              </p:nvSpPr>
              <p:spPr bwMode="auto">
                <a:xfrm>
                  <a:off x="1492" y="3049"/>
                  <a:ext cx="153"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2" name="Rectangle 61"/>
                <p:cNvSpPr>
                  <a:spLocks noChangeArrowheads="1"/>
                </p:cNvSpPr>
                <p:nvPr/>
              </p:nvSpPr>
              <p:spPr bwMode="auto">
                <a:xfrm>
                  <a:off x="1011" y="3338"/>
                  <a:ext cx="147"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3" name="Rectangle 62"/>
                <p:cNvSpPr>
                  <a:spLocks noChangeArrowheads="1"/>
                </p:cNvSpPr>
                <p:nvPr/>
              </p:nvSpPr>
              <p:spPr bwMode="auto">
                <a:xfrm>
                  <a:off x="300" y="3609"/>
                  <a:ext cx="153"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4" name="Rectangle 63"/>
                <p:cNvSpPr>
                  <a:spLocks noChangeArrowheads="1"/>
                </p:cNvSpPr>
                <p:nvPr/>
              </p:nvSpPr>
              <p:spPr bwMode="auto">
                <a:xfrm>
                  <a:off x="453" y="3462"/>
                  <a:ext cx="147" cy="14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5" name="Rectangle 64"/>
                <p:cNvSpPr>
                  <a:spLocks noChangeArrowheads="1"/>
                </p:cNvSpPr>
                <p:nvPr/>
              </p:nvSpPr>
              <p:spPr bwMode="auto">
                <a:xfrm>
                  <a:off x="600" y="3320"/>
                  <a:ext cx="153"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6" name="Rectangle 65"/>
                <p:cNvSpPr>
                  <a:spLocks noChangeArrowheads="1"/>
                </p:cNvSpPr>
                <p:nvPr/>
              </p:nvSpPr>
              <p:spPr bwMode="auto">
                <a:xfrm>
                  <a:off x="752" y="3462"/>
                  <a:ext cx="147"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7" name="Rectangle 66"/>
                <p:cNvSpPr>
                  <a:spLocks noChangeArrowheads="1"/>
                </p:cNvSpPr>
                <p:nvPr/>
              </p:nvSpPr>
              <p:spPr bwMode="auto">
                <a:xfrm>
                  <a:off x="1158" y="3479"/>
                  <a:ext cx="147" cy="283"/>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8" name="Rectangle 67"/>
                <p:cNvSpPr>
                  <a:spLocks noChangeArrowheads="1"/>
                </p:cNvSpPr>
                <p:nvPr/>
              </p:nvSpPr>
              <p:spPr bwMode="auto">
                <a:xfrm>
                  <a:off x="899" y="3751"/>
                  <a:ext cx="147" cy="283"/>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9" name="Rectangle 68"/>
                <p:cNvSpPr>
                  <a:spLocks noChangeArrowheads="1"/>
                </p:cNvSpPr>
                <p:nvPr/>
              </p:nvSpPr>
              <p:spPr bwMode="auto">
                <a:xfrm>
                  <a:off x="1304" y="3762"/>
                  <a:ext cx="153"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70" name="Rectangle 69"/>
                <p:cNvSpPr>
                  <a:spLocks noChangeArrowheads="1"/>
                </p:cNvSpPr>
                <p:nvPr/>
              </p:nvSpPr>
              <p:spPr bwMode="auto">
                <a:xfrm>
                  <a:off x="1046" y="4034"/>
                  <a:ext cx="147"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71" name="Rectangle 70"/>
                <p:cNvSpPr>
                  <a:spLocks noChangeArrowheads="1"/>
                </p:cNvSpPr>
                <p:nvPr/>
              </p:nvSpPr>
              <p:spPr bwMode="auto">
                <a:xfrm>
                  <a:off x="1457" y="4051"/>
                  <a:ext cx="147" cy="27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72" name="Rectangle 71"/>
                <p:cNvSpPr>
                  <a:spLocks noChangeArrowheads="1"/>
                </p:cNvSpPr>
                <p:nvPr/>
              </p:nvSpPr>
              <p:spPr bwMode="auto">
                <a:xfrm>
                  <a:off x="1146" y="4322"/>
                  <a:ext cx="346" cy="141"/>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73" name="Rectangle 72"/>
                <p:cNvSpPr>
                  <a:spLocks noChangeArrowheads="1"/>
                </p:cNvSpPr>
                <p:nvPr/>
              </p:nvSpPr>
              <p:spPr bwMode="auto">
                <a:xfrm>
                  <a:off x="1011" y="3191"/>
                  <a:ext cx="711" cy="14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grpSp>
          <p:grpSp>
            <p:nvGrpSpPr>
              <p:cNvPr id="25619" name="Group 73"/>
              <p:cNvGrpSpPr>
                <a:grpSpLocks/>
              </p:cNvGrpSpPr>
              <p:nvPr/>
            </p:nvGrpSpPr>
            <p:grpSpPr bwMode="auto">
              <a:xfrm>
                <a:off x="3479" y="2070"/>
                <a:ext cx="300" cy="480"/>
                <a:chOff x="4252" y="2265"/>
                <a:chExt cx="260" cy="420"/>
              </a:xfrm>
            </p:grpSpPr>
            <p:sp>
              <p:nvSpPr>
                <p:cNvPr id="46" name="AutoShape 74"/>
                <p:cNvSpPr>
                  <a:spLocks noChangeArrowheads="1"/>
                </p:cNvSpPr>
                <p:nvPr/>
              </p:nvSpPr>
              <p:spPr bwMode="auto">
                <a:xfrm>
                  <a:off x="4252" y="254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47" name="AutoShape 75"/>
                <p:cNvSpPr>
                  <a:spLocks noChangeArrowheads="1"/>
                </p:cNvSpPr>
                <p:nvPr/>
              </p:nvSpPr>
              <p:spPr bwMode="auto">
                <a:xfrm>
                  <a:off x="4317" y="261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chemeClr val="bg1">
                      <a:alpha val="70000"/>
                    </a:scheme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48" name="AutoShape 76"/>
                <p:cNvSpPr>
                  <a:spLocks noChangeArrowheads="1"/>
                </p:cNvSpPr>
                <p:nvPr/>
              </p:nvSpPr>
              <p:spPr bwMode="auto">
                <a:xfrm>
                  <a:off x="4382" y="254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solidFill>
                    <a:schemeClr val="bg1">
                      <a:alpha val="70000"/>
                    </a:scheme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49" name="AutoShape 77"/>
                <p:cNvSpPr>
                  <a:spLocks noChangeArrowheads="1"/>
                </p:cNvSpPr>
                <p:nvPr/>
              </p:nvSpPr>
              <p:spPr bwMode="auto">
                <a:xfrm>
                  <a:off x="4447" y="247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50" name="AutoShape 78"/>
                <p:cNvSpPr>
                  <a:spLocks noChangeArrowheads="1"/>
                </p:cNvSpPr>
                <p:nvPr/>
              </p:nvSpPr>
              <p:spPr bwMode="auto">
                <a:xfrm>
                  <a:off x="4382" y="240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51" name="AutoShape 79"/>
                <p:cNvSpPr>
                  <a:spLocks noChangeArrowheads="1"/>
                </p:cNvSpPr>
                <p:nvPr/>
              </p:nvSpPr>
              <p:spPr bwMode="auto">
                <a:xfrm>
                  <a:off x="4252" y="2265"/>
                  <a:ext cx="65" cy="70"/>
                </a:xfrm>
                <a:prstGeom prst="upArrow">
                  <a:avLst>
                    <a:gd name="adj1" fmla="val 50000"/>
                    <a:gd name="adj2" fmla="val 26923"/>
                  </a:avLst>
                </a:prstGeom>
                <a:gradFill rotWithShape="1">
                  <a:gsLst>
                    <a:gs pos="0">
                      <a:srgbClr val="CCFFFF"/>
                    </a:gs>
                    <a:gs pos="50000">
                      <a:srgbClr val="CCFFFF">
                        <a:gamma/>
                        <a:shade val="46275"/>
                        <a:invGamma/>
                        <a:alpha val="0"/>
                      </a:srgbClr>
                    </a:gs>
                    <a:gs pos="100000">
                      <a:srgbClr val="CCFFFF"/>
                    </a:gs>
                  </a:gsLst>
                  <a:lin ang="2700000" scaled="1"/>
                </a:gradFill>
                <a:ln w="9525" algn="ctr">
                  <a:solidFill>
                    <a:srgbClr val="66FFFF">
                      <a:alpha val="70000"/>
                    </a:srgbClr>
                  </a:solid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grpSp>
        <p:sp>
          <p:nvSpPr>
            <p:cNvPr id="85" name="Rectangle 80"/>
            <p:cNvSpPr>
              <a:spLocks noChangeArrowheads="1"/>
            </p:cNvSpPr>
            <p:nvPr userDrawn="1"/>
          </p:nvSpPr>
          <p:spPr bwMode="auto">
            <a:xfrm>
              <a:off x="-838" y="0"/>
              <a:ext cx="9722688" cy="7291388"/>
            </a:xfrm>
            <a:prstGeom prst="rect">
              <a:avLst/>
            </a:prstGeom>
            <a:noFill/>
            <a:ln w="285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sp>
          <p:nvSpPr>
            <p:cNvPr id="86" name="Freeform 82"/>
            <p:cNvSpPr>
              <a:spLocks/>
            </p:cNvSpPr>
            <p:nvPr userDrawn="1"/>
          </p:nvSpPr>
          <p:spPr bwMode="auto">
            <a:xfrm>
              <a:off x="-149225" y="2865921"/>
              <a:ext cx="2625430" cy="356636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chemeClr val="bg1">
                <a:alpha val="16078"/>
              </a:schemeClr>
            </a:solidFill>
            <a:ln w="9525">
              <a:noFill/>
              <a:round/>
              <a:headEnd/>
              <a:tailEnd/>
            </a:ln>
          </p:spPr>
          <p:txBody>
            <a:bodyPr lIns="91412" tIns="45706" rIns="91412" bIns="45706"/>
            <a:lstStyle/>
            <a:p>
              <a:pPr fontAlgn="auto">
                <a:spcBef>
                  <a:spcPts val="0"/>
                </a:spcBef>
                <a:spcAft>
                  <a:spcPts val="0"/>
                </a:spcAft>
                <a:defRPr/>
              </a:pPr>
              <a:endParaRPr lang="zh-CN" altLang="en-US">
                <a:latin typeface="+mn-lt"/>
                <a:ea typeface="+mn-ea"/>
              </a:endParaRPr>
            </a:p>
          </p:txBody>
        </p:sp>
        <p:sp>
          <p:nvSpPr>
            <p:cNvPr id="87" name="Freeform 81"/>
            <p:cNvSpPr>
              <a:spLocks/>
            </p:cNvSpPr>
            <p:nvPr userDrawn="1"/>
          </p:nvSpPr>
          <p:spPr bwMode="auto">
            <a:xfrm>
              <a:off x="7096421" y="465839"/>
              <a:ext cx="2625429" cy="356636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chemeClr val="bg1">
                <a:alpha val="12157"/>
              </a:schemeClr>
            </a:solidFill>
            <a:ln w="9525">
              <a:noFill/>
              <a:round/>
              <a:headEnd/>
              <a:tailEnd/>
            </a:ln>
          </p:spPr>
          <p:txBody>
            <a:bodyPr lIns="91412" tIns="45706" rIns="91412" bIns="45706"/>
            <a:lstStyle/>
            <a:p>
              <a:pPr fontAlgn="auto">
                <a:spcBef>
                  <a:spcPts val="0"/>
                </a:spcBef>
                <a:spcAft>
                  <a:spcPts val="0"/>
                </a:spcAft>
                <a:defRPr/>
              </a:pPr>
              <a:endParaRPr lang="zh-CN" altLang="en-US">
                <a:latin typeface="+mn-lt"/>
                <a:ea typeface="+mn-ea"/>
              </a:endParaRPr>
            </a:p>
          </p:txBody>
        </p:sp>
      </p:grpSp>
    </p:spTree>
  </p:cSld>
  <p:clrMap bg1="lt1" tx1="dk1" bg2="lt2" tx2="dk2" accent1="accent1" accent2="accent2" accent3="accent3" accent4="accent4" accent5="accent5" accent6="accent6" hlink="hlink" folHlink="folHlink"/>
  <p:sldLayoutIdLst>
    <p:sldLayoutId id="2147484098" r:id="rId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fontAlgn="auto">
              <a:spcBef>
                <a:spcPts val="0"/>
              </a:spcBef>
              <a:spcAft>
                <a:spcPts val="0"/>
              </a:spcAft>
              <a:defRPr/>
            </a:pPr>
            <a:endParaRPr lang="zh-CN" altLang="en-US">
              <a:latin typeface="+mn-lt"/>
              <a:ea typeface="+mn-ea"/>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fontAlgn="auto">
              <a:spcBef>
                <a:spcPts val="0"/>
              </a:spcBef>
              <a:spcAft>
                <a:spcPts val="0"/>
              </a:spcAft>
              <a:defRPr/>
            </a:pPr>
            <a:r>
              <a:rPr lang="en-US" altLang="zh-CN" sz="1400" b="1">
                <a:solidFill>
                  <a:schemeClr val="bg1"/>
                </a:solidFill>
                <a:latin typeface="+mn-lt"/>
                <a:ea typeface="黑体" pitchFamily="2" charset="-122"/>
              </a:rPr>
              <a:t>.</a:t>
            </a:r>
            <a:fld id="{30899329-41D1-48B5-8712-FBC41C40C5CC}" type="slidenum">
              <a:rPr lang="en-US" altLang="zh-CN" sz="1400" b="1">
                <a:solidFill>
                  <a:schemeClr val="bg1"/>
                </a:solidFill>
                <a:latin typeface="+mn-lt"/>
                <a:ea typeface="黑体" pitchFamily="2" charset="-122"/>
              </a:rPr>
              <a:pPr algn="r" defTabSz="969963" fontAlgn="auto">
                <a:spcBef>
                  <a:spcPts val="0"/>
                </a:spcBef>
                <a:spcAft>
                  <a:spcPts val="0"/>
                </a:spcAft>
                <a:defRPr/>
              </a:pPr>
              <a:t>‹#›</a:t>
            </a:fld>
            <a:r>
              <a:rPr lang="en-US" altLang="zh-CN" sz="1400" b="1">
                <a:solidFill>
                  <a:schemeClr val="bg1"/>
                </a:solidFill>
                <a:latin typeface="+mn-lt"/>
                <a:ea typeface="黑体" pitchFamily="2" charset="-122"/>
              </a:rPr>
              <a:t>.</a:t>
            </a:r>
          </a:p>
        </p:txBody>
      </p:sp>
      <p:grpSp>
        <p:nvGrpSpPr>
          <p:cNvPr id="1030" name="Group 121"/>
          <p:cNvGrpSpPr>
            <a:grpSpLocks/>
          </p:cNvGrpSpPr>
          <p:nvPr userDrawn="1"/>
        </p:nvGrpSpPr>
        <p:grpSpPr bwMode="auto">
          <a:xfrm>
            <a:off x="5368925" y="1276350"/>
            <a:ext cx="3775075" cy="4235450"/>
            <a:chOff x="3386" y="876"/>
            <a:chExt cx="2378" cy="2668"/>
          </a:xfrm>
        </p:grpSpPr>
        <p:grpSp>
          <p:nvGrpSpPr>
            <p:cNvPr id="1075" name="Group 44"/>
            <p:cNvGrpSpPr>
              <a:grpSpLocks/>
            </p:cNvGrpSpPr>
            <p:nvPr/>
          </p:nvGrpSpPr>
          <p:grpSpPr bwMode="auto">
            <a:xfrm>
              <a:off x="3478" y="884"/>
              <a:ext cx="2255" cy="2658"/>
              <a:chOff x="0" y="0"/>
              <a:chExt cx="6124" cy="3472"/>
            </a:xfrm>
          </p:grpSpPr>
          <p:sp>
            <p:nvSpPr>
              <p:cNvPr id="26" name="Rectangle 4"/>
              <p:cNvSpPr>
                <a:spLocks noChangeArrowheads="1"/>
              </p:cNvSpPr>
              <p:nvPr/>
            </p:nvSpPr>
            <p:spPr bwMode="auto">
              <a:xfrm>
                <a:off x="0" y="1680"/>
                <a:ext cx="6124" cy="1297"/>
              </a:xfrm>
              <a:prstGeom prst="rect">
                <a:avLst/>
              </a:prstGeom>
              <a:gradFill rotWithShape="1">
                <a:gsLst>
                  <a:gs pos="0">
                    <a:srgbClr val="0066FF"/>
                  </a:gs>
                  <a:gs pos="100000">
                    <a:srgbClr val="33CC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a:latin typeface="+mn-lt"/>
                  <a:ea typeface="黑体" pitchFamily="2" charset="-122"/>
                </a:endParaRPr>
              </a:p>
            </p:txBody>
          </p:sp>
          <p:grpSp>
            <p:nvGrpSpPr>
              <p:cNvPr id="1088" name="Group 46"/>
              <p:cNvGrpSpPr>
                <a:grpSpLocks/>
              </p:cNvGrpSpPr>
              <p:nvPr/>
            </p:nvGrpSpPr>
            <p:grpSpPr bwMode="auto">
              <a:xfrm>
                <a:off x="0" y="0"/>
                <a:ext cx="6124" cy="3472"/>
                <a:chOff x="0" y="0"/>
                <a:chExt cx="6124" cy="3472"/>
              </a:xfrm>
            </p:grpSpPr>
            <p:sp>
              <p:nvSpPr>
                <p:cNvPr id="28" name="Rectangle 6"/>
                <p:cNvSpPr>
                  <a:spLocks noChangeArrowheads="1"/>
                </p:cNvSpPr>
                <p:nvPr/>
              </p:nvSpPr>
              <p:spPr bwMode="auto">
                <a:xfrm>
                  <a:off x="0" y="0"/>
                  <a:ext cx="6124" cy="1686"/>
                </a:xfrm>
                <a:prstGeom prst="rect">
                  <a:avLst/>
                </a:prstGeom>
                <a:gradFill rotWithShape="1">
                  <a:gsLst>
                    <a:gs pos="0">
                      <a:srgbClr val="003077"/>
                    </a:gs>
                    <a:gs pos="100000">
                      <a:srgbClr val="0066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a:latin typeface="+mn-lt"/>
                    <a:ea typeface="黑体" pitchFamily="2" charset="-122"/>
                  </a:endParaRPr>
                </a:p>
              </p:txBody>
            </p:sp>
            <p:graphicFrame>
              <p:nvGraphicFramePr>
                <p:cNvPr id="1026" name="Object 48"/>
                <p:cNvGraphicFramePr>
                  <a:graphicFrameLocks noChangeAspect="1"/>
                </p:cNvGraphicFramePr>
                <p:nvPr/>
              </p:nvGraphicFramePr>
              <p:xfrm>
                <a:off x="0" y="2872"/>
                <a:ext cx="6124" cy="600"/>
              </p:xfrm>
              <a:graphic>
                <a:graphicData uri="http://schemas.openxmlformats.org/presentationml/2006/ole">
                  <mc:AlternateContent xmlns:mc="http://schemas.openxmlformats.org/markup-compatibility/2006">
                    <mc:Choice xmlns:v="urn:schemas-microsoft-com:vml" Requires="v">
                      <p:oleObj spid="_x0000_s1051" name="PHOTO-PAINT" r:id="rId8" imgW="10755556" imgH="2641270" progId="">
                        <p:embed/>
                      </p:oleObj>
                    </mc:Choice>
                    <mc:Fallback>
                      <p:oleObj name="PHOTO-PAINT" r:id="rId8" imgW="10755556" imgH="2641270" progId="">
                        <p:embed/>
                        <p:pic>
                          <p:nvPicPr>
                            <p:cNvPr id="0" name="Object 48"/>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2182"/>
                            <a:stretch>
                              <a:fillRect/>
                            </a:stretch>
                          </p:blipFill>
                          <p:spPr bwMode="auto">
                            <a:xfrm>
                              <a:off x="0" y="2872"/>
                              <a:ext cx="6124"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49"/>
                <p:cNvSpPr>
                  <a:spLocks noChangeArrowheads="1"/>
                </p:cNvSpPr>
                <p:nvPr/>
              </p:nvSpPr>
              <p:spPr bwMode="auto">
                <a:xfrm flipV="1">
                  <a:off x="0" y="2880"/>
                  <a:ext cx="6124" cy="316"/>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1" name="Rectangle 50"/>
                <p:cNvSpPr>
                  <a:spLocks noChangeArrowheads="1"/>
                </p:cNvSpPr>
                <p:nvPr/>
              </p:nvSpPr>
              <p:spPr bwMode="auto">
                <a:xfrm>
                  <a:off x="0" y="1714"/>
                  <a:ext cx="6124" cy="1174"/>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fontAlgn="auto">
                    <a:spcBef>
                      <a:spcPts val="0"/>
                    </a:spcBef>
                    <a:spcAft>
                      <a:spcPts val="0"/>
                    </a:spcAft>
                    <a:defRPr/>
                  </a:pPr>
                  <a:endParaRPr lang="zh-CN" altLang="en-US">
                    <a:latin typeface="+mn-lt"/>
                    <a:ea typeface="+mn-ea"/>
                  </a:endParaRPr>
                </a:p>
              </p:txBody>
            </p:sp>
          </p:grpSp>
        </p:grpSp>
        <p:sp>
          <p:nvSpPr>
            <p:cNvPr id="15" name="Rectangle 51"/>
            <p:cNvSpPr>
              <a:spLocks noChangeArrowheads="1"/>
            </p:cNvSpPr>
            <p:nvPr/>
          </p:nvSpPr>
          <p:spPr bwMode="auto">
            <a:xfrm>
              <a:off x="3472" y="876"/>
              <a:ext cx="2288" cy="2665"/>
            </a:xfrm>
            <a:prstGeom prst="rect">
              <a:avLst/>
            </a:prstGeom>
            <a:solidFill>
              <a:schemeClr val="bg1">
                <a:alpha val="30196"/>
              </a:schemeClr>
            </a:solidFill>
            <a:ln w="9525">
              <a:noFill/>
              <a:miter lim="800000"/>
              <a:headEnd/>
              <a:tailEnd/>
            </a:ln>
          </p:spPr>
          <p:txBody>
            <a:bodyPr wrap="none" anchor="ctr"/>
            <a:lstStyle/>
            <a:p>
              <a:pPr fontAlgn="auto">
                <a:spcBef>
                  <a:spcPts val="0"/>
                </a:spcBef>
                <a:spcAft>
                  <a:spcPts val="0"/>
                </a:spcAft>
                <a:defRPr/>
              </a:pPr>
              <a:endParaRPr lang="zh-CN" altLang="en-US">
                <a:latin typeface="+mn-lt"/>
                <a:ea typeface="+mn-ea"/>
              </a:endParaRPr>
            </a:p>
          </p:txBody>
        </p:sp>
        <p:grpSp>
          <p:nvGrpSpPr>
            <p:cNvPr id="1077" name="Group 52"/>
            <p:cNvGrpSpPr>
              <a:grpSpLocks/>
            </p:cNvGrpSpPr>
            <p:nvPr/>
          </p:nvGrpSpPr>
          <p:grpSpPr bwMode="auto">
            <a:xfrm>
              <a:off x="5113" y="883"/>
              <a:ext cx="671" cy="2655"/>
              <a:chOff x="5256" y="0"/>
              <a:chExt cx="868" cy="3476"/>
            </a:xfrm>
          </p:grpSpPr>
          <p:sp>
            <p:nvSpPr>
              <p:cNvPr id="21" name="Line 53"/>
              <p:cNvSpPr>
                <a:spLocks noChangeShapeType="1"/>
              </p:cNvSpPr>
              <p:nvPr/>
            </p:nvSpPr>
            <p:spPr bwMode="auto">
              <a:xfrm>
                <a:off x="5308" y="453"/>
                <a:ext cx="145" cy="1702"/>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sp>
            <p:nvSpPr>
              <p:cNvPr id="22" name="Line 54"/>
              <p:cNvSpPr>
                <a:spLocks noChangeShapeType="1"/>
              </p:cNvSpPr>
              <p:nvPr/>
            </p:nvSpPr>
            <p:spPr bwMode="auto">
              <a:xfrm>
                <a:off x="5503" y="2309"/>
                <a:ext cx="281" cy="668"/>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sp>
            <p:nvSpPr>
              <p:cNvPr id="23" name="Freeform 55"/>
              <p:cNvSpPr>
                <a:spLocks/>
              </p:cNvSpPr>
              <p:nvPr/>
            </p:nvSpPr>
            <p:spPr bwMode="auto">
              <a:xfrm flipH="1">
                <a:off x="5410" y="2107"/>
                <a:ext cx="246" cy="364"/>
              </a:xfrm>
              <a:custGeom>
                <a:avLst/>
                <a:gdLst>
                  <a:gd name="T0" fmla="*/ 0 w 271"/>
                  <a:gd name="T1" fmla="*/ 1984 h 331"/>
                  <a:gd name="T2" fmla="*/ 5 w 271"/>
                  <a:gd name="T3" fmla="*/ 1984 h 331"/>
                  <a:gd name="T4" fmla="*/ 17 w 271"/>
                  <a:gd name="T5" fmla="*/ 1483 h 331"/>
                  <a:gd name="T6" fmla="*/ 21 w 271"/>
                  <a:gd name="T7" fmla="*/ 1482 h 331"/>
                  <a:gd name="T8" fmla="*/ 24 w 271"/>
                  <a:gd name="T9" fmla="*/ 1313 h 331"/>
                  <a:gd name="T10" fmla="*/ 26 w 271"/>
                  <a:gd name="T11" fmla="*/ 1303 h 331"/>
                  <a:gd name="T12" fmla="*/ 31 w 271"/>
                  <a:gd name="T13" fmla="*/ 1405 h 331"/>
                  <a:gd name="T14" fmla="*/ 32 w 271"/>
                  <a:gd name="T15" fmla="*/ 1537 h 331"/>
                  <a:gd name="T16" fmla="*/ 32 w 271"/>
                  <a:gd name="T17" fmla="*/ 1610 h 331"/>
                  <a:gd name="T18" fmla="*/ 26 w 271"/>
                  <a:gd name="T19" fmla="*/ 1584 h 331"/>
                  <a:gd name="T20" fmla="*/ 24 w 271"/>
                  <a:gd name="T21" fmla="*/ 1546 h 331"/>
                  <a:gd name="T22" fmla="*/ 23 w 271"/>
                  <a:gd name="T23" fmla="*/ 1645 h 331"/>
                  <a:gd name="T24" fmla="*/ 24 w 271"/>
                  <a:gd name="T25" fmla="*/ 1732 h 331"/>
                  <a:gd name="T26" fmla="*/ 24 w 271"/>
                  <a:gd name="T27" fmla="*/ 1819 h 331"/>
                  <a:gd name="T28" fmla="*/ 24 w 271"/>
                  <a:gd name="T29" fmla="*/ 1878 h 331"/>
                  <a:gd name="T30" fmla="*/ 25 w 271"/>
                  <a:gd name="T31" fmla="*/ 1918 h 331"/>
                  <a:gd name="T32" fmla="*/ 26 w 271"/>
                  <a:gd name="T33" fmla="*/ 1864 h 331"/>
                  <a:gd name="T34" fmla="*/ 27 w 271"/>
                  <a:gd name="T35" fmla="*/ 1712 h 331"/>
                  <a:gd name="T36" fmla="*/ 32 w 271"/>
                  <a:gd name="T37" fmla="*/ 1717 h 331"/>
                  <a:gd name="T38" fmla="*/ 36 w 271"/>
                  <a:gd name="T39" fmla="*/ 1789 h 331"/>
                  <a:gd name="T40" fmla="*/ 39 w 271"/>
                  <a:gd name="T41" fmla="*/ 1677 h 331"/>
                  <a:gd name="T42" fmla="*/ 33 w 271"/>
                  <a:gd name="T43" fmla="*/ 1201 h 331"/>
                  <a:gd name="T44" fmla="*/ 34 w 271"/>
                  <a:gd name="T45" fmla="*/ 1074 h 331"/>
                  <a:gd name="T46" fmla="*/ 32 w 271"/>
                  <a:gd name="T47" fmla="*/ 1004 h 331"/>
                  <a:gd name="T48" fmla="*/ 31 w 271"/>
                  <a:gd name="T49" fmla="*/ 599 h 331"/>
                  <a:gd name="T50" fmla="*/ 30 w 271"/>
                  <a:gd name="T51" fmla="*/ 536 h 331"/>
                  <a:gd name="T52" fmla="*/ 34 w 271"/>
                  <a:gd name="T53" fmla="*/ 343 h 331"/>
                  <a:gd name="T54" fmla="*/ 34 w 271"/>
                  <a:gd name="T55" fmla="*/ 248 h 331"/>
                  <a:gd name="T56" fmla="*/ 35 w 271"/>
                  <a:gd name="T57" fmla="*/ 95 h 331"/>
                  <a:gd name="T58" fmla="*/ 32 w 271"/>
                  <a:gd name="T59" fmla="*/ 0 h 331"/>
                  <a:gd name="T60" fmla="*/ 32 w 271"/>
                  <a:gd name="T61" fmla="*/ 39 h 331"/>
                  <a:gd name="T62" fmla="*/ 32 w 271"/>
                  <a:gd name="T63" fmla="*/ 104 h 331"/>
                  <a:gd name="T64" fmla="*/ 32 w 271"/>
                  <a:gd name="T65" fmla="*/ 214 h 331"/>
                  <a:gd name="T66" fmla="*/ 31 w 271"/>
                  <a:gd name="T67" fmla="*/ 260 h 331"/>
                  <a:gd name="T68" fmla="*/ 29 w 271"/>
                  <a:gd name="T69" fmla="*/ 354 h 331"/>
                  <a:gd name="T70" fmla="*/ 28 w 271"/>
                  <a:gd name="T71" fmla="*/ 437 h 331"/>
                  <a:gd name="T72" fmla="*/ 25 w 271"/>
                  <a:gd name="T73" fmla="*/ 437 h 331"/>
                  <a:gd name="T74" fmla="*/ 23 w 271"/>
                  <a:gd name="T75" fmla="*/ 487 h 331"/>
                  <a:gd name="T76" fmla="*/ 21 w 271"/>
                  <a:gd name="T77" fmla="*/ 343 h 331"/>
                  <a:gd name="T78" fmla="*/ 18 w 271"/>
                  <a:gd name="T79" fmla="*/ 340 h 331"/>
                  <a:gd name="T80" fmla="*/ 17 w 271"/>
                  <a:gd name="T81" fmla="*/ 546 h 331"/>
                  <a:gd name="T82" fmla="*/ 19 w 271"/>
                  <a:gd name="T83" fmla="*/ 624 h 331"/>
                  <a:gd name="T84" fmla="*/ 19 w 271"/>
                  <a:gd name="T85" fmla="*/ 714 h 331"/>
                  <a:gd name="T86" fmla="*/ 17 w 271"/>
                  <a:gd name="T87" fmla="*/ 783 h 331"/>
                  <a:gd name="T88" fmla="*/ 14 w 271"/>
                  <a:gd name="T89" fmla="*/ 854 h 331"/>
                  <a:gd name="T90" fmla="*/ 10 w 271"/>
                  <a:gd name="T91" fmla="*/ 861 h 331"/>
                  <a:gd name="T92" fmla="*/ 11 w 271"/>
                  <a:gd name="T93" fmla="*/ 972 h 331"/>
                  <a:gd name="T94" fmla="*/ 14 w 271"/>
                  <a:gd name="T95" fmla="*/ 942 h 331"/>
                  <a:gd name="T96" fmla="*/ 19 w 271"/>
                  <a:gd name="T97" fmla="*/ 854 h 331"/>
                  <a:gd name="T98" fmla="*/ 21 w 271"/>
                  <a:gd name="T99" fmla="*/ 783 h 331"/>
                  <a:gd name="T100" fmla="*/ 23 w 271"/>
                  <a:gd name="T101" fmla="*/ 883 h 331"/>
                  <a:gd name="T102" fmla="*/ 23 w 271"/>
                  <a:gd name="T103" fmla="*/ 982 h 331"/>
                  <a:gd name="T104" fmla="*/ 21 w 271"/>
                  <a:gd name="T105" fmla="*/ 1056 h 331"/>
                  <a:gd name="T106" fmla="*/ 13 w 271"/>
                  <a:gd name="T107" fmla="*/ 1405 h 331"/>
                  <a:gd name="T108" fmla="*/ 3 w 271"/>
                  <a:gd name="T109" fmla="*/ 1872 h 331"/>
                  <a:gd name="T110" fmla="*/ 0 w 271"/>
                  <a:gd name="T111" fmla="*/ 1984 h 3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31"/>
                  <a:gd name="T170" fmla="*/ 271 w 271"/>
                  <a:gd name="T171" fmla="*/ 331 h 3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31">
                    <a:moveTo>
                      <a:pt x="0" y="331"/>
                    </a:moveTo>
                    <a:lnTo>
                      <a:pt x="28" y="331"/>
                    </a:lnTo>
                    <a:cubicBezTo>
                      <a:pt x="28" y="331"/>
                      <a:pt x="112" y="249"/>
                      <a:pt x="116" y="249"/>
                    </a:cubicBezTo>
                    <a:cubicBezTo>
                      <a:pt x="121" y="249"/>
                      <a:pt x="141" y="248"/>
                      <a:pt x="141" y="248"/>
                    </a:cubicBezTo>
                    <a:lnTo>
                      <a:pt x="163" y="219"/>
                    </a:lnTo>
                    <a:lnTo>
                      <a:pt x="184" y="217"/>
                    </a:lnTo>
                    <a:lnTo>
                      <a:pt x="213" y="235"/>
                    </a:lnTo>
                    <a:lnTo>
                      <a:pt x="222" y="257"/>
                    </a:lnTo>
                    <a:lnTo>
                      <a:pt x="220" y="269"/>
                    </a:lnTo>
                    <a:lnTo>
                      <a:pt x="182" y="265"/>
                    </a:lnTo>
                    <a:lnTo>
                      <a:pt x="169" y="258"/>
                    </a:lnTo>
                    <a:lnTo>
                      <a:pt x="161" y="273"/>
                    </a:lnTo>
                    <a:lnTo>
                      <a:pt x="164" y="290"/>
                    </a:lnTo>
                    <a:lnTo>
                      <a:pt x="168" y="304"/>
                    </a:lnTo>
                    <a:lnTo>
                      <a:pt x="168" y="314"/>
                    </a:lnTo>
                    <a:lnTo>
                      <a:pt x="177" y="321"/>
                    </a:lnTo>
                    <a:lnTo>
                      <a:pt x="186" y="310"/>
                    </a:lnTo>
                    <a:lnTo>
                      <a:pt x="190" y="285"/>
                    </a:lnTo>
                    <a:lnTo>
                      <a:pt x="221" y="287"/>
                    </a:lnTo>
                    <a:lnTo>
                      <a:pt x="258" y="298"/>
                    </a:lnTo>
                    <a:lnTo>
                      <a:pt x="271" y="280"/>
                    </a:lnTo>
                    <a:lnTo>
                      <a:pt x="234" y="200"/>
                    </a:lnTo>
                    <a:lnTo>
                      <a:pt x="237" y="180"/>
                    </a:lnTo>
                    <a:lnTo>
                      <a:pt x="225" y="167"/>
                    </a:lnTo>
                    <a:lnTo>
                      <a:pt x="213" y="101"/>
                    </a:lnTo>
                    <a:lnTo>
                      <a:pt x="208" y="90"/>
                    </a:lnTo>
                    <a:lnTo>
                      <a:pt x="236" y="58"/>
                    </a:lnTo>
                    <a:cubicBezTo>
                      <a:pt x="236" y="58"/>
                      <a:pt x="231" y="44"/>
                      <a:pt x="236" y="41"/>
                    </a:cubicBezTo>
                    <a:cubicBezTo>
                      <a:pt x="241" y="38"/>
                      <a:pt x="241" y="16"/>
                      <a:pt x="241" y="16"/>
                    </a:cubicBezTo>
                    <a:lnTo>
                      <a:pt x="225" y="0"/>
                    </a:lnTo>
                    <a:lnTo>
                      <a:pt x="219" y="6"/>
                    </a:lnTo>
                    <a:lnTo>
                      <a:pt x="225" y="17"/>
                    </a:lnTo>
                    <a:lnTo>
                      <a:pt x="222" y="36"/>
                    </a:lnTo>
                    <a:lnTo>
                      <a:pt x="216" y="44"/>
                    </a:lnTo>
                    <a:lnTo>
                      <a:pt x="205" y="59"/>
                    </a:lnTo>
                    <a:lnTo>
                      <a:pt x="193" y="73"/>
                    </a:lnTo>
                    <a:lnTo>
                      <a:pt x="175" y="73"/>
                    </a:lnTo>
                    <a:lnTo>
                      <a:pt x="158" y="81"/>
                    </a:lnTo>
                    <a:cubicBezTo>
                      <a:pt x="158" y="81"/>
                      <a:pt x="146" y="58"/>
                      <a:pt x="141" y="58"/>
                    </a:cubicBezTo>
                    <a:cubicBezTo>
                      <a:pt x="137" y="58"/>
                      <a:pt x="143" y="54"/>
                      <a:pt x="124" y="57"/>
                    </a:cubicBezTo>
                    <a:cubicBezTo>
                      <a:pt x="106" y="60"/>
                      <a:pt x="106" y="82"/>
                      <a:pt x="116" y="91"/>
                    </a:cubicBezTo>
                    <a:lnTo>
                      <a:pt x="130" y="103"/>
                    </a:lnTo>
                    <a:lnTo>
                      <a:pt x="129" y="119"/>
                    </a:lnTo>
                    <a:lnTo>
                      <a:pt x="115" y="131"/>
                    </a:lnTo>
                    <a:cubicBezTo>
                      <a:pt x="115" y="131"/>
                      <a:pt x="101" y="142"/>
                      <a:pt x="95" y="142"/>
                    </a:cubicBezTo>
                    <a:cubicBezTo>
                      <a:pt x="89" y="143"/>
                      <a:pt x="86" y="138"/>
                      <a:pt x="68" y="144"/>
                    </a:cubicBezTo>
                    <a:cubicBezTo>
                      <a:pt x="50" y="149"/>
                      <a:pt x="62" y="163"/>
                      <a:pt x="73" y="162"/>
                    </a:cubicBezTo>
                    <a:cubicBezTo>
                      <a:pt x="83" y="162"/>
                      <a:pt x="89" y="159"/>
                      <a:pt x="96" y="157"/>
                    </a:cubicBezTo>
                    <a:cubicBezTo>
                      <a:pt x="102" y="155"/>
                      <a:pt x="128" y="142"/>
                      <a:pt x="128" y="142"/>
                    </a:cubicBezTo>
                    <a:lnTo>
                      <a:pt x="144" y="131"/>
                    </a:lnTo>
                    <a:lnTo>
                      <a:pt x="157" y="147"/>
                    </a:lnTo>
                    <a:lnTo>
                      <a:pt x="157" y="165"/>
                    </a:lnTo>
                    <a:lnTo>
                      <a:pt x="142" y="176"/>
                    </a:lnTo>
                    <a:lnTo>
                      <a:pt x="84" y="235"/>
                    </a:lnTo>
                    <a:lnTo>
                      <a:pt x="3" y="312"/>
                    </a:lnTo>
                    <a:lnTo>
                      <a:pt x="0" y="331"/>
                    </a:lnTo>
                    <a:close/>
                  </a:path>
                </a:pathLst>
              </a:custGeom>
              <a:solidFill>
                <a:schemeClr val="tx1"/>
              </a:solidFill>
              <a:ln w="9525">
                <a:solidFill>
                  <a:srgbClr val="000000"/>
                </a:solidFill>
                <a:miter lim="800000"/>
                <a:headEnd/>
                <a:tailEnd/>
              </a:ln>
            </p:spPr>
            <p:txBody>
              <a:bodyPr/>
              <a:lstStyle/>
              <a:p>
                <a:pPr fontAlgn="auto">
                  <a:spcBef>
                    <a:spcPts val="0"/>
                  </a:spcBef>
                  <a:spcAft>
                    <a:spcPts val="0"/>
                  </a:spcAft>
                  <a:defRPr/>
                </a:pPr>
                <a:endParaRPr lang="zh-CN" altLang="en-US">
                  <a:latin typeface="+mn-lt"/>
                  <a:ea typeface="+mn-ea"/>
                </a:endParaRPr>
              </a:p>
            </p:txBody>
          </p:sp>
          <p:pic>
            <p:nvPicPr>
              <p:cNvPr id="1085" name="Picture 56" descr="新建 51"/>
              <p:cNvPicPr>
                <a:picLocks noChangeAspect="1" noChangeArrowheads="1"/>
              </p:cNvPicPr>
              <p:nvPr/>
            </p:nvPicPr>
            <p:blipFill>
              <a:blip r:embed="rId10" cstate="print">
                <a:lum bright="12000"/>
              </a:blip>
              <a:srcRect/>
              <a:stretch>
                <a:fillRect/>
              </a:stretch>
            </p:blipFill>
            <p:spPr bwMode="auto">
              <a:xfrm>
                <a:off x="5256" y="0"/>
                <a:ext cx="868" cy="3476"/>
              </a:xfrm>
              <a:prstGeom prst="rect">
                <a:avLst/>
              </a:prstGeom>
              <a:noFill/>
              <a:ln w="9525">
                <a:noFill/>
                <a:miter lim="800000"/>
                <a:headEnd/>
                <a:tailEnd/>
              </a:ln>
            </p:spPr>
          </p:pic>
          <p:sp>
            <p:nvSpPr>
              <p:cNvPr id="25" name="Line 57"/>
              <p:cNvSpPr>
                <a:spLocks noChangeShapeType="1"/>
              </p:cNvSpPr>
              <p:nvPr/>
            </p:nvSpPr>
            <p:spPr bwMode="auto">
              <a:xfrm>
                <a:off x="5481" y="2346"/>
                <a:ext cx="164" cy="1004"/>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latin typeface="+mn-lt"/>
                  <a:ea typeface="+mn-ea"/>
                </a:endParaRPr>
              </a:p>
            </p:txBody>
          </p:sp>
        </p:grpSp>
        <p:sp>
          <p:nvSpPr>
            <p:cNvPr id="17" name="Rectangle 58"/>
            <p:cNvSpPr>
              <a:spLocks noChangeArrowheads="1"/>
            </p:cNvSpPr>
            <p:nvPr/>
          </p:nvSpPr>
          <p:spPr bwMode="auto">
            <a:xfrm>
              <a:off x="3456" y="876"/>
              <a:ext cx="891" cy="2665"/>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8" name="Rectangle 59"/>
            <p:cNvSpPr>
              <a:spLocks noChangeArrowheads="1"/>
            </p:cNvSpPr>
            <p:nvPr/>
          </p:nvSpPr>
          <p:spPr bwMode="auto">
            <a:xfrm rot="5400000">
              <a:off x="4233" y="65"/>
              <a:ext cx="708" cy="2332"/>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19" name="Rectangle 60"/>
            <p:cNvSpPr>
              <a:spLocks noChangeArrowheads="1"/>
            </p:cNvSpPr>
            <p:nvPr/>
          </p:nvSpPr>
          <p:spPr bwMode="auto">
            <a:xfrm rot="16200000" flipV="1">
              <a:off x="4547" y="2295"/>
              <a:ext cx="121" cy="2378"/>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sp>
          <p:nvSpPr>
            <p:cNvPr id="20" name="Rectangle 61"/>
            <p:cNvSpPr>
              <a:spLocks noChangeArrowheads="1"/>
            </p:cNvSpPr>
            <p:nvPr/>
          </p:nvSpPr>
          <p:spPr bwMode="auto">
            <a:xfrm rot="10800000" flipV="1">
              <a:off x="5481" y="897"/>
              <a:ext cx="281" cy="2626"/>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latin typeface="+mn-lt"/>
                <a:ea typeface="+mn-ea"/>
              </a:endParaRPr>
            </a:p>
          </p:txBody>
        </p:sp>
      </p:grpSp>
      <p:grpSp>
        <p:nvGrpSpPr>
          <p:cNvPr id="1031" name="Group 62"/>
          <p:cNvGrpSpPr>
            <a:grpSpLocks/>
          </p:cNvGrpSpPr>
          <p:nvPr userDrawn="1"/>
        </p:nvGrpSpPr>
        <p:grpSpPr bwMode="auto">
          <a:xfrm>
            <a:off x="6867525" y="2627313"/>
            <a:ext cx="1851025" cy="1398587"/>
            <a:chOff x="4696" y="1833"/>
            <a:chExt cx="1139" cy="1116"/>
          </a:xfrm>
        </p:grpSpPr>
        <p:grpSp>
          <p:nvGrpSpPr>
            <p:cNvPr id="1064" name="Group 63"/>
            <p:cNvGrpSpPr>
              <a:grpSpLocks/>
            </p:cNvGrpSpPr>
            <p:nvPr/>
          </p:nvGrpSpPr>
          <p:grpSpPr bwMode="auto">
            <a:xfrm>
              <a:off x="4705" y="1833"/>
              <a:ext cx="442" cy="1097"/>
              <a:chOff x="4705" y="1833"/>
              <a:chExt cx="442" cy="1097"/>
            </a:xfrm>
          </p:grpSpPr>
          <p:sp>
            <p:nvSpPr>
              <p:cNvPr id="39" name="AutoShape 64"/>
              <p:cNvSpPr>
                <a:spLocks noChangeArrowheads="1"/>
              </p:cNvSpPr>
              <p:nvPr/>
            </p:nvSpPr>
            <p:spPr bwMode="auto">
              <a:xfrm>
                <a:off x="4705" y="2781"/>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mn-lt"/>
                    <a:ea typeface="+mn-ea"/>
                  </a:rPr>
                  <a:t>E</a:t>
                </a:r>
              </a:p>
            </p:txBody>
          </p:sp>
          <p:sp>
            <p:nvSpPr>
              <p:cNvPr id="40" name="AutoShape 65"/>
              <p:cNvSpPr>
                <a:spLocks noChangeArrowheads="1"/>
              </p:cNvSpPr>
              <p:nvPr/>
            </p:nvSpPr>
            <p:spPr bwMode="auto">
              <a:xfrm>
                <a:off x="4776" y="2542"/>
                <a:ext cx="179" cy="151"/>
              </a:xfrm>
              <a:prstGeom prst="parallelogram">
                <a:avLst>
                  <a:gd name="adj" fmla="val 29833"/>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mn-lt"/>
                    <a:ea typeface="+mn-ea"/>
                  </a:rPr>
                  <a:t>D</a:t>
                </a:r>
              </a:p>
            </p:txBody>
          </p:sp>
          <p:sp>
            <p:nvSpPr>
              <p:cNvPr id="41" name="AutoShape 66"/>
              <p:cNvSpPr>
                <a:spLocks noChangeArrowheads="1"/>
              </p:cNvSpPr>
              <p:nvPr/>
            </p:nvSpPr>
            <p:spPr bwMode="auto">
              <a:xfrm>
                <a:off x="4846" y="2305"/>
                <a:ext cx="180" cy="152"/>
              </a:xfrm>
              <a:prstGeom prst="parallelogram">
                <a:avLst>
                  <a:gd name="adj" fmla="val 29801"/>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mn-lt"/>
                    <a:ea typeface="+mn-ea"/>
                  </a:rPr>
                  <a:t>C</a:t>
                </a:r>
              </a:p>
            </p:txBody>
          </p:sp>
          <p:sp>
            <p:nvSpPr>
              <p:cNvPr id="42" name="AutoShape 67"/>
              <p:cNvSpPr>
                <a:spLocks noChangeArrowheads="1"/>
              </p:cNvSpPr>
              <p:nvPr/>
            </p:nvSpPr>
            <p:spPr bwMode="auto">
              <a:xfrm>
                <a:off x="4905" y="2070"/>
                <a:ext cx="180" cy="151"/>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mn-lt"/>
                    <a:ea typeface="+mn-ea"/>
                  </a:rPr>
                  <a:t>B</a:t>
                </a:r>
              </a:p>
            </p:txBody>
          </p:sp>
          <p:sp>
            <p:nvSpPr>
              <p:cNvPr id="43" name="AutoShape 68"/>
              <p:cNvSpPr>
                <a:spLocks noChangeArrowheads="1"/>
              </p:cNvSpPr>
              <p:nvPr/>
            </p:nvSpPr>
            <p:spPr bwMode="auto">
              <a:xfrm>
                <a:off x="4970" y="1833"/>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mn-lt"/>
                    <a:ea typeface="+mn-ea"/>
                  </a:rPr>
                  <a:t>A</a:t>
                </a:r>
              </a:p>
            </p:txBody>
          </p:sp>
        </p:grpSp>
        <p:sp>
          <p:nvSpPr>
            <p:cNvPr id="34" name="Line 69"/>
            <p:cNvSpPr>
              <a:spLocks noChangeShapeType="1"/>
            </p:cNvSpPr>
            <p:nvPr/>
          </p:nvSpPr>
          <p:spPr bwMode="auto">
            <a:xfrm>
              <a:off x="4965" y="2004"/>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5" name="Line 70"/>
            <p:cNvSpPr>
              <a:spLocks noChangeShapeType="1"/>
            </p:cNvSpPr>
            <p:nvPr/>
          </p:nvSpPr>
          <p:spPr bwMode="auto">
            <a:xfrm>
              <a:off x="4899" y="2238"/>
              <a:ext cx="865"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6" name="Line 71"/>
            <p:cNvSpPr>
              <a:spLocks noChangeShapeType="1"/>
            </p:cNvSpPr>
            <p:nvPr/>
          </p:nvSpPr>
          <p:spPr bwMode="auto">
            <a:xfrm>
              <a:off x="4834" y="2471"/>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7" name="Line 72"/>
            <p:cNvSpPr>
              <a:spLocks noChangeShapeType="1"/>
            </p:cNvSpPr>
            <p:nvPr/>
          </p:nvSpPr>
          <p:spPr bwMode="auto">
            <a:xfrm>
              <a:off x="4767" y="2712"/>
              <a:ext cx="865"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38" name="Line 73"/>
            <p:cNvSpPr>
              <a:spLocks noChangeShapeType="1"/>
            </p:cNvSpPr>
            <p:nvPr/>
          </p:nvSpPr>
          <p:spPr bwMode="auto">
            <a:xfrm>
              <a:off x="4696" y="2949"/>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grpSp>
      <p:grpSp>
        <p:nvGrpSpPr>
          <p:cNvPr id="1032" name="Group 74"/>
          <p:cNvGrpSpPr>
            <a:grpSpLocks/>
          </p:cNvGrpSpPr>
          <p:nvPr userDrawn="1"/>
        </p:nvGrpSpPr>
        <p:grpSpPr bwMode="auto">
          <a:xfrm>
            <a:off x="7646988" y="3124200"/>
            <a:ext cx="449262" cy="773113"/>
            <a:chOff x="164" y="1754"/>
            <a:chExt cx="1559" cy="2711"/>
          </a:xfrm>
        </p:grpSpPr>
        <p:sp>
          <p:nvSpPr>
            <p:cNvPr id="45" name="Rectangle 75"/>
            <p:cNvSpPr>
              <a:spLocks noChangeArrowheads="1"/>
            </p:cNvSpPr>
            <p:nvPr/>
          </p:nvSpPr>
          <p:spPr bwMode="auto">
            <a:xfrm>
              <a:off x="164" y="1754"/>
              <a:ext cx="138" cy="2126"/>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46" name="Rectangle 76"/>
            <p:cNvSpPr>
              <a:spLocks noChangeArrowheads="1"/>
            </p:cNvSpPr>
            <p:nvPr/>
          </p:nvSpPr>
          <p:spPr bwMode="auto">
            <a:xfrm>
              <a:off x="302" y="1910"/>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47" name="Rectangle 77"/>
            <p:cNvSpPr>
              <a:spLocks noChangeArrowheads="1"/>
            </p:cNvSpPr>
            <p:nvPr/>
          </p:nvSpPr>
          <p:spPr bwMode="auto">
            <a:xfrm>
              <a:off x="450" y="2055"/>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48" name="Rectangle 78"/>
            <p:cNvSpPr>
              <a:spLocks noChangeArrowheads="1"/>
            </p:cNvSpPr>
            <p:nvPr/>
          </p:nvSpPr>
          <p:spPr bwMode="auto">
            <a:xfrm>
              <a:off x="599" y="2194"/>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49" name="Rectangle 79"/>
            <p:cNvSpPr>
              <a:spLocks noChangeArrowheads="1"/>
            </p:cNvSpPr>
            <p:nvPr/>
          </p:nvSpPr>
          <p:spPr bwMode="auto">
            <a:xfrm>
              <a:off x="748" y="2339"/>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0" name="Rectangle 80"/>
            <p:cNvSpPr>
              <a:spLocks noChangeArrowheads="1"/>
            </p:cNvSpPr>
            <p:nvPr/>
          </p:nvSpPr>
          <p:spPr bwMode="auto">
            <a:xfrm>
              <a:off x="897" y="2483"/>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1" name="Rectangle 81"/>
            <p:cNvSpPr>
              <a:spLocks noChangeArrowheads="1"/>
            </p:cNvSpPr>
            <p:nvPr/>
          </p:nvSpPr>
          <p:spPr bwMode="auto">
            <a:xfrm>
              <a:off x="1045" y="2622"/>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2" name="Rectangle 82"/>
            <p:cNvSpPr>
              <a:spLocks noChangeArrowheads="1"/>
            </p:cNvSpPr>
            <p:nvPr/>
          </p:nvSpPr>
          <p:spPr bwMode="auto">
            <a:xfrm>
              <a:off x="1194" y="2767"/>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3" name="Rectangle 83"/>
            <p:cNvSpPr>
              <a:spLocks noChangeArrowheads="1"/>
            </p:cNvSpPr>
            <p:nvPr/>
          </p:nvSpPr>
          <p:spPr bwMode="auto">
            <a:xfrm>
              <a:off x="1343" y="2912"/>
              <a:ext cx="154"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4" name="Rectangle 84"/>
            <p:cNvSpPr>
              <a:spLocks noChangeArrowheads="1"/>
            </p:cNvSpPr>
            <p:nvPr/>
          </p:nvSpPr>
          <p:spPr bwMode="auto">
            <a:xfrm>
              <a:off x="1497" y="3051"/>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5" name="Rectangle 85"/>
            <p:cNvSpPr>
              <a:spLocks noChangeArrowheads="1"/>
            </p:cNvSpPr>
            <p:nvPr/>
          </p:nvSpPr>
          <p:spPr bwMode="auto">
            <a:xfrm>
              <a:off x="1007" y="3335"/>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6" name="Rectangle 86"/>
            <p:cNvSpPr>
              <a:spLocks noChangeArrowheads="1"/>
            </p:cNvSpPr>
            <p:nvPr/>
          </p:nvSpPr>
          <p:spPr bwMode="auto">
            <a:xfrm>
              <a:off x="302" y="3608"/>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7" name="Rectangle 87"/>
            <p:cNvSpPr>
              <a:spLocks noChangeArrowheads="1"/>
            </p:cNvSpPr>
            <p:nvPr/>
          </p:nvSpPr>
          <p:spPr bwMode="auto">
            <a:xfrm>
              <a:off x="450" y="3463"/>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8" name="Rectangle 88"/>
            <p:cNvSpPr>
              <a:spLocks noChangeArrowheads="1"/>
            </p:cNvSpPr>
            <p:nvPr/>
          </p:nvSpPr>
          <p:spPr bwMode="auto">
            <a:xfrm>
              <a:off x="599" y="3324"/>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59" name="Rectangle 89"/>
            <p:cNvSpPr>
              <a:spLocks noChangeArrowheads="1"/>
            </p:cNvSpPr>
            <p:nvPr/>
          </p:nvSpPr>
          <p:spPr bwMode="auto">
            <a:xfrm>
              <a:off x="748" y="3463"/>
              <a:ext cx="149"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0" name="Rectangle 90"/>
            <p:cNvSpPr>
              <a:spLocks noChangeArrowheads="1"/>
            </p:cNvSpPr>
            <p:nvPr/>
          </p:nvSpPr>
          <p:spPr bwMode="auto">
            <a:xfrm>
              <a:off x="1156" y="3480"/>
              <a:ext cx="154"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1" name="Rectangle 91"/>
            <p:cNvSpPr>
              <a:spLocks noChangeArrowheads="1"/>
            </p:cNvSpPr>
            <p:nvPr/>
          </p:nvSpPr>
          <p:spPr bwMode="auto">
            <a:xfrm>
              <a:off x="897" y="3752"/>
              <a:ext cx="149"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2" name="Rectangle 92"/>
            <p:cNvSpPr>
              <a:spLocks noChangeArrowheads="1"/>
            </p:cNvSpPr>
            <p:nvPr/>
          </p:nvSpPr>
          <p:spPr bwMode="auto">
            <a:xfrm>
              <a:off x="1310" y="3764"/>
              <a:ext cx="149"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3" name="Rectangle 93"/>
            <p:cNvSpPr>
              <a:spLocks noChangeArrowheads="1"/>
            </p:cNvSpPr>
            <p:nvPr/>
          </p:nvSpPr>
          <p:spPr bwMode="auto">
            <a:xfrm>
              <a:off x="1045" y="4036"/>
              <a:ext cx="149"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4" name="Rectangle 94"/>
            <p:cNvSpPr>
              <a:spLocks noChangeArrowheads="1"/>
            </p:cNvSpPr>
            <p:nvPr/>
          </p:nvSpPr>
          <p:spPr bwMode="auto">
            <a:xfrm>
              <a:off x="1459" y="4053"/>
              <a:ext cx="149" cy="26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5" name="Rectangle 95"/>
            <p:cNvSpPr>
              <a:spLocks noChangeArrowheads="1"/>
            </p:cNvSpPr>
            <p:nvPr/>
          </p:nvSpPr>
          <p:spPr bwMode="auto">
            <a:xfrm>
              <a:off x="1150" y="4320"/>
              <a:ext cx="347"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sp>
          <p:nvSpPr>
            <p:cNvPr id="66" name="Rectangle 96"/>
            <p:cNvSpPr>
              <a:spLocks noChangeArrowheads="1"/>
            </p:cNvSpPr>
            <p:nvPr/>
          </p:nvSpPr>
          <p:spPr bwMode="auto">
            <a:xfrm>
              <a:off x="1007" y="3196"/>
              <a:ext cx="716"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latin typeface="+mn-lt"/>
                <a:ea typeface="+mn-ea"/>
              </a:endParaRPr>
            </a:p>
          </p:txBody>
        </p:sp>
      </p:grpSp>
      <p:sp>
        <p:nvSpPr>
          <p:cNvPr id="71" name="Freeform 114"/>
          <p:cNvSpPr>
            <a:spLocks/>
          </p:cNvSpPr>
          <p:nvPr userDrawn="1"/>
        </p:nvSpPr>
        <p:spPr bwMode="auto">
          <a:xfrm>
            <a:off x="1206500" y="4818063"/>
            <a:ext cx="1293813" cy="146843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fontAlgn="auto">
              <a:spcBef>
                <a:spcPts val="0"/>
              </a:spcBef>
              <a:spcAft>
                <a:spcPts val="0"/>
              </a:spcAft>
              <a:defRPr/>
            </a:pPr>
            <a:endParaRPr lang="zh-CN" altLang="en-US">
              <a:latin typeface="+mn-lt"/>
              <a:ea typeface="+mn-ea"/>
            </a:endParaRPr>
          </a:p>
        </p:txBody>
      </p:sp>
      <p:sp>
        <p:nvSpPr>
          <p:cNvPr id="72"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sp>
        <p:nvSpPr>
          <p:cNvPr id="73"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sp>
        <p:nvSpPr>
          <p:cNvPr id="74"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sp>
        <p:nvSpPr>
          <p:cNvPr id="75" name="Rectangle 98"/>
          <p:cNvSpPr>
            <a:spLocks noChangeArrowheads="1"/>
          </p:cNvSpPr>
          <p:nvPr userDrawn="1"/>
        </p:nvSpPr>
        <p:spPr bwMode="auto">
          <a:xfrm>
            <a:off x="0" y="0"/>
            <a:ext cx="9144000" cy="8572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grpSp>
        <p:nvGrpSpPr>
          <p:cNvPr id="1038" name="Group 122"/>
          <p:cNvGrpSpPr>
            <a:grpSpLocks/>
          </p:cNvGrpSpPr>
          <p:nvPr userDrawn="1"/>
        </p:nvGrpSpPr>
        <p:grpSpPr bwMode="auto">
          <a:xfrm>
            <a:off x="7561263" y="196850"/>
            <a:ext cx="1368425" cy="460375"/>
            <a:chOff x="5067" y="66"/>
            <a:chExt cx="564" cy="190"/>
          </a:xfrm>
        </p:grpSpPr>
        <p:sp>
          <p:nvSpPr>
            <p:cNvPr id="86"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sp>
          <p:nvSpPr>
            <p:cNvPr id="87"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grpSp>
      <p:pic>
        <p:nvPicPr>
          <p:cNvPr id="67" name="Picture 1"/>
          <p:cNvPicPr>
            <a:picLocks noChangeAspect="1" noChangeArrowheads="1"/>
          </p:cNvPicPr>
          <p:nvPr userDrawn="1"/>
        </p:nvPicPr>
        <p:blipFill>
          <a:blip r:embed="rId11"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44" r:id="rId4"/>
    <p:sldLayoutId id="2147484145" r:id="rId5"/>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fontAlgn="auto">
              <a:spcBef>
                <a:spcPts val="0"/>
              </a:spcBef>
              <a:spcAft>
                <a:spcPts val="0"/>
              </a:spcAft>
              <a:defRPr/>
            </a:pPr>
            <a:endParaRPr lang="zh-CN" altLang="en-US">
              <a:latin typeface="+mn-lt"/>
              <a:ea typeface="+mn-ea"/>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fontAlgn="auto">
              <a:spcBef>
                <a:spcPts val="0"/>
              </a:spcBef>
              <a:spcAft>
                <a:spcPts val="0"/>
              </a:spcAft>
              <a:defRPr/>
            </a:pPr>
            <a:r>
              <a:rPr lang="en-US" altLang="zh-CN" sz="1400" b="1">
                <a:solidFill>
                  <a:schemeClr val="bg1"/>
                </a:solidFill>
                <a:latin typeface="+mn-lt"/>
                <a:ea typeface="黑体" pitchFamily="2" charset="-122"/>
              </a:rPr>
              <a:t>.</a:t>
            </a:r>
            <a:fld id="{ED28C37D-DF15-404F-AE46-617130D7973F}" type="slidenum">
              <a:rPr lang="en-US" altLang="zh-CN" sz="1400" b="1">
                <a:solidFill>
                  <a:schemeClr val="bg1"/>
                </a:solidFill>
                <a:latin typeface="+mn-lt"/>
                <a:ea typeface="黑体" pitchFamily="2" charset="-122"/>
              </a:rPr>
              <a:pPr algn="r" defTabSz="969963" fontAlgn="auto">
                <a:spcBef>
                  <a:spcPts val="0"/>
                </a:spcBef>
                <a:spcAft>
                  <a:spcPts val="0"/>
                </a:spcAft>
                <a:defRPr/>
              </a:pPr>
              <a:t>‹#›</a:t>
            </a:fld>
            <a:r>
              <a:rPr lang="en-US" altLang="zh-CN" sz="1400" b="1">
                <a:solidFill>
                  <a:schemeClr val="bg1"/>
                </a:solidFill>
                <a:latin typeface="+mn-lt"/>
                <a:ea typeface="黑体" pitchFamily="2" charset="-122"/>
              </a:rPr>
              <a:t>.</a:t>
            </a:r>
          </a:p>
        </p:txBody>
      </p:sp>
      <p:sp>
        <p:nvSpPr>
          <p:cNvPr id="9"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sp>
        <p:nvSpPr>
          <p:cNvPr id="10"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sp>
        <p:nvSpPr>
          <p:cNvPr id="11"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sp>
        <p:nvSpPr>
          <p:cNvPr id="12" name="Rectangle 98"/>
          <p:cNvSpPr>
            <a:spLocks noChangeArrowheads="1"/>
          </p:cNvSpPr>
          <p:nvPr userDrawn="1"/>
        </p:nvSpPr>
        <p:spPr bwMode="auto">
          <a:xfrm>
            <a:off x="0" y="0"/>
            <a:ext cx="9144000" cy="8953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fontAlgn="auto">
              <a:spcBef>
                <a:spcPts val="0"/>
              </a:spcBef>
              <a:spcAft>
                <a:spcPts val="0"/>
              </a:spcAft>
              <a:defRPr/>
            </a:pPr>
            <a:endParaRPr lang="zh-CN" altLang="en-US">
              <a:latin typeface="+mn-lt"/>
              <a:ea typeface="+mn-ea"/>
            </a:endParaRPr>
          </a:p>
        </p:txBody>
      </p:sp>
      <p:grpSp>
        <p:nvGrpSpPr>
          <p:cNvPr id="26632" name="Group 122"/>
          <p:cNvGrpSpPr>
            <a:grpSpLocks/>
          </p:cNvGrpSpPr>
          <p:nvPr userDrawn="1"/>
        </p:nvGrpSpPr>
        <p:grpSpPr bwMode="auto">
          <a:xfrm>
            <a:off x="7499350" y="196850"/>
            <a:ext cx="1287463" cy="460375"/>
            <a:chOff x="5067" y="66"/>
            <a:chExt cx="564" cy="190"/>
          </a:xfrm>
        </p:grpSpPr>
        <p:sp>
          <p:nvSpPr>
            <p:cNvPr id="14"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sp>
          <p:nvSpPr>
            <p:cNvPr id="15"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grpSp>
      <p:sp>
        <p:nvSpPr>
          <p:cNvPr id="16" name="标题 78"/>
          <p:cNvSpPr txBox="1">
            <a:spLocks/>
          </p:cNvSpPr>
          <p:nvPr userDrawn="1"/>
        </p:nvSpPr>
        <p:spPr>
          <a:xfrm>
            <a:off x="485775" y="152400"/>
            <a:ext cx="8750300" cy="673100"/>
          </a:xfrm>
          <a:prstGeom prst="rect">
            <a:avLst/>
          </a:prstGeom>
        </p:spPr>
        <p:txBody>
          <a:bodyPr/>
          <a:lstStyle/>
          <a:p>
            <a:pPr fontAlgn="auto">
              <a:spcAft>
                <a:spcPts val="0"/>
              </a:spcAft>
              <a:defRPr/>
            </a:pPr>
            <a:endParaRPr lang="zh-CN" altLang="en-US" sz="2800" b="1" dirty="0">
              <a:solidFill>
                <a:schemeClr val="bg1"/>
              </a:solidFill>
              <a:latin typeface="微软雅黑" pitchFamily="34" charset="-122"/>
              <a:ea typeface="微软雅黑" pitchFamily="34" charset="-122"/>
              <a:cs typeface="+mj-cs"/>
            </a:endParaRPr>
          </a:p>
        </p:txBody>
      </p:sp>
      <p:sp>
        <p:nvSpPr>
          <p:cNvPr id="17" name="内容占位符 4"/>
          <p:cNvSpPr>
            <a:spLocks/>
          </p:cNvSpPr>
          <p:nvPr userDrawn="1"/>
        </p:nvSpPr>
        <p:spPr bwMode="auto">
          <a:xfrm>
            <a:off x="485775" y="1282700"/>
            <a:ext cx="7800975" cy="4646613"/>
          </a:xfrm>
          <a:prstGeom prst="rect">
            <a:avLst/>
          </a:prstGeom>
          <a:noFill/>
          <a:ln w="9525">
            <a:noFill/>
            <a:miter lim="800000"/>
            <a:headEnd/>
            <a:tailEnd/>
          </a:ln>
        </p:spPr>
        <p:txBody>
          <a:bodyPr lIns="91412" tIns="45706" rIns="91412" bIns="45706"/>
          <a:lstStyle/>
          <a:p>
            <a:pPr marL="365012" indent="-365012" defTabSz="971250" eaLnBrk="0" fontAlgn="auto" hangingPunct="0">
              <a:lnSpc>
                <a:spcPct val="150000"/>
              </a:lnSpc>
              <a:spcBef>
                <a:spcPct val="20000"/>
              </a:spcBef>
              <a:spcAft>
                <a:spcPts val="0"/>
              </a:spcAft>
              <a:buFont typeface="Wingdings" pitchFamily="2" charset="2"/>
              <a:buChar char="n"/>
              <a:defRPr/>
            </a:pPr>
            <a:endParaRPr lang="zh-CN" altLang="en-US" sz="2000" u="sng" dirty="0">
              <a:latin typeface="微软雅黑" pitchFamily="34" charset="-122"/>
              <a:ea typeface="微软雅黑" pitchFamily="34" charset="-122"/>
            </a:endParaRPr>
          </a:p>
        </p:txBody>
      </p:sp>
      <p:sp>
        <p:nvSpPr>
          <p:cNvPr id="18" name="Freeform 114"/>
          <p:cNvSpPr>
            <a:spLocks/>
          </p:cNvSpPr>
          <p:nvPr userDrawn="1"/>
        </p:nvSpPr>
        <p:spPr bwMode="auto">
          <a:xfrm>
            <a:off x="7250113" y="4406900"/>
            <a:ext cx="1581150" cy="2143125"/>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fontAlgn="auto">
              <a:spcBef>
                <a:spcPts val="0"/>
              </a:spcBef>
              <a:spcAft>
                <a:spcPts val="0"/>
              </a:spcAft>
              <a:defRPr/>
            </a:pPr>
            <a:endParaRPr lang="zh-CN" altLang="en-US">
              <a:latin typeface="+mn-lt"/>
              <a:ea typeface="+mn-ea"/>
            </a:endParaRPr>
          </a:p>
        </p:txBody>
      </p:sp>
      <p:sp>
        <p:nvSpPr>
          <p:cNvPr id="26636" name="标题占位符 19"/>
          <p:cNvSpPr>
            <a:spLocks noGrp="1"/>
          </p:cNvSpPr>
          <p:nvPr>
            <p:ph type="title"/>
          </p:nvPr>
        </p:nvSpPr>
        <p:spPr bwMode="auto">
          <a:xfrm>
            <a:off x="285750" y="71438"/>
            <a:ext cx="8643938"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20" name="Picture 1"/>
          <p:cNvPicPr>
            <a:picLocks noChangeAspect="1" noChangeArrowheads="1"/>
          </p:cNvPicPr>
          <p:nvPr userDrawn="1"/>
        </p:nvPicPr>
        <p:blipFill>
          <a:blip r:embed="rId11"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0" r:id="rId1"/>
    <p:sldLayoutId id="2147484113" r:id="rId2"/>
    <p:sldLayoutId id="2147484114" r:id="rId3"/>
    <p:sldLayoutId id="2147484115" r:id="rId4"/>
    <p:sldLayoutId id="2147484116" r:id="rId5"/>
    <p:sldLayoutId id="2147484119" r:id="rId6"/>
    <p:sldLayoutId id="2147484124" r:id="rId7"/>
    <p:sldLayoutId id="2147484142" r:id="rId8"/>
    <p:sldLayoutId id="2147484146" r:id="rId9"/>
  </p:sldLayoutIdLst>
  <p:txStyles>
    <p:titleStyle>
      <a:lvl1pPr algn="l" rtl="0" eaLnBrk="0" fontAlgn="base" hangingPunct="0">
        <a:spcBef>
          <a:spcPct val="0"/>
        </a:spcBef>
        <a:spcAft>
          <a:spcPct val="0"/>
        </a:spcAft>
        <a:defRPr sz="24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5788025"/>
          </a:xfrm>
          <a:prstGeom prst="rect">
            <a:avLst/>
          </a:prstGeom>
          <a:gradFill rotWithShape="1">
            <a:gsLst>
              <a:gs pos="0">
                <a:srgbClr val="CC3300"/>
              </a:gs>
              <a:gs pos="50000">
                <a:srgbClr val="FF9900"/>
              </a:gs>
              <a:gs pos="100000">
                <a:srgbClr val="CC3300"/>
              </a:gs>
            </a:gsLst>
            <a:lin ang="5400000" scaled="1"/>
          </a:gradFill>
          <a:ln w="31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grpSp>
        <p:nvGrpSpPr>
          <p:cNvPr id="27651" name="Group 3"/>
          <p:cNvGrpSpPr>
            <a:grpSpLocks/>
          </p:cNvGrpSpPr>
          <p:nvPr userDrawn="1"/>
        </p:nvGrpSpPr>
        <p:grpSpPr bwMode="auto">
          <a:xfrm>
            <a:off x="349250" y="6103938"/>
            <a:ext cx="1543050" cy="515937"/>
            <a:chOff x="482" y="2549"/>
            <a:chExt cx="4866" cy="1632"/>
          </a:xfrm>
        </p:grpSpPr>
        <p:sp>
          <p:nvSpPr>
            <p:cNvPr id="9" name="Freeform 4"/>
            <p:cNvSpPr>
              <a:spLocks/>
            </p:cNvSpPr>
            <p:nvPr/>
          </p:nvSpPr>
          <p:spPr bwMode="auto">
            <a:xfrm>
              <a:off x="482" y="2549"/>
              <a:ext cx="1206" cy="1632"/>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gradFill rotWithShape="1">
              <a:gsLst>
                <a:gs pos="0">
                  <a:srgbClr val="C8151C"/>
                </a:gs>
                <a:gs pos="100000">
                  <a:srgbClr val="F37E20"/>
                </a:gs>
              </a:gsLst>
              <a:lin ang="18900000" scaled="1"/>
            </a:gradFill>
            <a:ln w="9525">
              <a:noFill/>
              <a:round/>
              <a:headEnd/>
              <a:tailEnd/>
            </a:ln>
          </p:spPr>
          <p:txBody>
            <a:bodyPr/>
            <a:lstStyle/>
            <a:p>
              <a:pPr fontAlgn="auto">
                <a:spcBef>
                  <a:spcPts val="0"/>
                </a:spcBef>
                <a:spcAft>
                  <a:spcPts val="0"/>
                </a:spcAft>
                <a:defRPr/>
              </a:pPr>
              <a:endParaRPr lang="zh-CN" altLang="en-US">
                <a:latin typeface="+mn-lt"/>
                <a:ea typeface="+mn-ea"/>
              </a:endParaRPr>
            </a:p>
          </p:txBody>
        </p:sp>
        <p:sp>
          <p:nvSpPr>
            <p:cNvPr id="10" name="Freeform 5"/>
            <p:cNvSpPr>
              <a:spLocks noEditPoints="1"/>
            </p:cNvSpPr>
            <p:nvPr/>
          </p:nvSpPr>
          <p:spPr bwMode="auto">
            <a:xfrm>
              <a:off x="2114" y="2941"/>
              <a:ext cx="3234" cy="1170"/>
            </a:xfrm>
            <a:custGeom>
              <a:avLst/>
              <a:gdLst>
                <a:gd name="T0" fmla="*/ 2147483647 w 539"/>
                <a:gd name="T1" fmla="*/ 2147483647 h 195"/>
                <a:gd name="T2" fmla="*/ 2147483647 w 539"/>
                <a:gd name="T3" fmla="*/ 2147483647 h 195"/>
                <a:gd name="T4" fmla="*/ 2147483647 w 539"/>
                <a:gd name="T5" fmla="*/ 2147483647 h 195"/>
                <a:gd name="T6" fmla="*/ 2147483647 w 539"/>
                <a:gd name="T7" fmla="*/ 2147483647 h 195"/>
                <a:gd name="T8" fmla="*/ 2147483647 w 539"/>
                <a:gd name="T9" fmla="*/ 2147483647 h 195"/>
                <a:gd name="T10" fmla="*/ 2147483647 w 539"/>
                <a:gd name="T11" fmla="*/ 2147483647 h 195"/>
                <a:gd name="T12" fmla="*/ 2147483647 w 539"/>
                <a:gd name="T13" fmla="*/ 2147483647 h 195"/>
                <a:gd name="T14" fmla="*/ 2147483647 w 539"/>
                <a:gd name="T15" fmla="*/ 2147483647 h 195"/>
                <a:gd name="T16" fmla="*/ 2147483647 w 539"/>
                <a:gd name="T17" fmla="*/ 2147483647 h 195"/>
                <a:gd name="T18" fmla="*/ 2147483647 w 539"/>
                <a:gd name="T19" fmla="*/ 2147483647 h 195"/>
                <a:gd name="T20" fmla="*/ 2147483647 w 539"/>
                <a:gd name="T21" fmla="*/ 2147483647 h 195"/>
                <a:gd name="T22" fmla="*/ 2147483647 w 539"/>
                <a:gd name="T23" fmla="*/ 2147483647 h 195"/>
                <a:gd name="T24" fmla="*/ 2147483647 w 539"/>
                <a:gd name="T25" fmla="*/ 2147483647 h 195"/>
                <a:gd name="T26" fmla="*/ 2147483647 w 539"/>
                <a:gd name="T27" fmla="*/ 2147483647 h 195"/>
                <a:gd name="T28" fmla="*/ 2147483647 w 539"/>
                <a:gd name="T29" fmla="*/ 2147483647 h 195"/>
                <a:gd name="T30" fmla="*/ 2147483647 w 539"/>
                <a:gd name="T31" fmla="*/ 0 h 195"/>
                <a:gd name="T32" fmla="*/ 2147483647 w 539"/>
                <a:gd name="T33" fmla="*/ 2147483647 h 195"/>
                <a:gd name="T34" fmla="*/ 2147483647 w 539"/>
                <a:gd name="T35" fmla="*/ 2147483647 h 195"/>
                <a:gd name="T36" fmla="*/ 2147483647 w 539"/>
                <a:gd name="T37" fmla="*/ 2147483647 h 195"/>
                <a:gd name="T38" fmla="*/ 2147483647 w 539"/>
                <a:gd name="T39" fmla="*/ 2147483647 h 195"/>
                <a:gd name="T40" fmla="*/ 2147483647 w 539"/>
                <a:gd name="T41" fmla="*/ 2147483647 h 195"/>
                <a:gd name="T42" fmla="*/ 2147483647 w 539"/>
                <a:gd name="T43" fmla="*/ 2147483647 h 195"/>
                <a:gd name="T44" fmla="*/ 2147483647 w 539"/>
                <a:gd name="T45" fmla="*/ 2147483647 h 195"/>
                <a:gd name="T46" fmla="*/ 2147483647 w 539"/>
                <a:gd name="T47" fmla="*/ 2147483647 h 195"/>
                <a:gd name="T48" fmla="*/ 2147483647 w 539"/>
                <a:gd name="T49" fmla="*/ 2147483647 h 195"/>
                <a:gd name="T50" fmla="*/ 2147483647 w 539"/>
                <a:gd name="T51" fmla="*/ 2147483647 h 195"/>
                <a:gd name="T52" fmla="*/ 2147483647 w 539"/>
                <a:gd name="T53" fmla="*/ 2147483647 h 195"/>
                <a:gd name="T54" fmla="*/ 2147483647 w 539"/>
                <a:gd name="T55" fmla="*/ 2147483647 h 195"/>
                <a:gd name="T56" fmla="*/ 2147483647 w 539"/>
                <a:gd name="T57" fmla="*/ 2147483647 h 195"/>
                <a:gd name="T58" fmla="*/ 2147483647 w 539"/>
                <a:gd name="T59" fmla="*/ 2147483647 h 195"/>
                <a:gd name="T60" fmla="*/ 2147483647 w 539"/>
                <a:gd name="T61" fmla="*/ 2147483647 h 195"/>
                <a:gd name="T62" fmla="*/ 2147483647 w 539"/>
                <a:gd name="T63" fmla="*/ 2147483647 h 195"/>
                <a:gd name="T64" fmla="*/ 2147483647 w 539"/>
                <a:gd name="T65" fmla="*/ 2147483647 h 195"/>
                <a:gd name="T66" fmla="*/ 2147483647 w 539"/>
                <a:gd name="T67" fmla="*/ 2147483647 h 195"/>
                <a:gd name="T68" fmla="*/ 2147483647 w 539"/>
                <a:gd name="T69" fmla="*/ 2147483647 h 195"/>
                <a:gd name="T70" fmla="*/ 2147483647 w 539"/>
                <a:gd name="T71" fmla="*/ 2147483647 h 195"/>
                <a:gd name="T72" fmla="*/ 2147483647 w 539"/>
                <a:gd name="T73" fmla="*/ 2147483647 h 195"/>
                <a:gd name="T74" fmla="*/ 2147483647 w 539"/>
                <a:gd name="T75" fmla="*/ 2147483647 h 195"/>
                <a:gd name="T76" fmla="*/ 2147483647 w 539"/>
                <a:gd name="T77" fmla="*/ 2147483647 h 195"/>
                <a:gd name="T78" fmla="*/ 2147483647 w 539"/>
                <a:gd name="T79" fmla="*/ 2147483647 h 195"/>
                <a:gd name="T80" fmla="*/ 2147483647 w 539"/>
                <a:gd name="T81" fmla="*/ 2147483647 h 195"/>
                <a:gd name="T82" fmla="*/ 2147483647 w 539"/>
                <a:gd name="T83" fmla="*/ 2147483647 h 195"/>
                <a:gd name="T84" fmla="*/ 2147483647 w 539"/>
                <a:gd name="T85" fmla="*/ 2147483647 h 195"/>
                <a:gd name="T86" fmla="*/ 2147483647 w 539"/>
                <a:gd name="T87" fmla="*/ 2147483647 h 195"/>
                <a:gd name="T88" fmla="*/ 2147483647 w 539"/>
                <a:gd name="T89" fmla="*/ 2147483647 h 195"/>
                <a:gd name="T90" fmla="*/ 2147483647 w 539"/>
                <a:gd name="T91" fmla="*/ 2147483647 h 195"/>
                <a:gd name="T92" fmla="*/ 2147483647 w 539"/>
                <a:gd name="T93" fmla="*/ 2147483647 h 195"/>
                <a:gd name="T94" fmla="*/ 2147483647 w 539"/>
                <a:gd name="T95" fmla="*/ 2147483647 h 195"/>
                <a:gd name="T96" fmla="*/ 2147483647 w 539"/>
                <a:gd name="T97" fmla="*/ 2147483647 h 195"/>
                <a:gd name="T98" fmla="*/ 2147483647 w 539"/>
                <a:gd name="T99" fmla="*/ 2147483647 h 195"/>
                <a:gd name="T100" fmla="*/ 2147483647 w 539"/>
                <a:gd name="T101" fmla="*/ 2147483647 h 195"/>
                <a:gd name="T102" fmla="*/ 2147483647 w 539"/>
                <a:gd name="T103" fmla="*/ 2147483647 h 195"/>
                <a:gd name="T104" fmla="*/ 2147483647 w 539"/>
                <a:gd name="T105" fmla="*/ 2147483647 h 195"/>
                <a:gd name="T106" fmla="*/ 2147483647 w 539"/>
                <a:gd name="T107" fmla="*/ 2147483647 h 195"/>
                <a:gd name="T108" fmla="*/ 2147483647 w 539"/>
                <a:gd name="T109" fmla="*/ 2147483647 h 195"/>
                <a:gd name="T110" fmla="*/ 2147483647 w 539"/>
                <a:gd name="T111" fmla="*/ 2147483647 h 195"/>
                <a:gd name="T112" fmla="*/ 2147483647 w 539"/>
                <a:gd name="T113" fmla="*/ 2147483647 h 195"/>
                <a:gd name="T114" fmla="*/ 2147483647 w 539"/>
                <a:gd name="T115" fmla="*/ 2147483647 h 195"/>
                <a:gd name="T116" fmla="*/ 2147483647 w 539"/>
                <a:gd name="T117" fmla="*/ 2147483647 h 195"/>
                <a:gd name="T118" fmla="*/ 2147483647 w 539"/>
                <a:gd name="T119" fmla="*/ 0 h 195"/>
                <a:gd name="T120" fmla="*/ 2147483647 w 539"/>
                <a:gd name="T121" fmla="*/ 2147483647 h 195"/>
                <a:gd name="T122" fmla="*/ 2147483647 w 539"/>
                <a:gd name="T123" fmla="*/ 2147483647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000000"/>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grpSp>
      <p:sp>
        <p:nvSpPr>
          <p:cNvPr id="12" name="Rectangle 7"/>
          <p:cNvSpPr>
            <a:spLocks noChangeArrowheads="1"/>
          </p:cNvSpPr>
          <p:nvPr userDrawn="1"/>
        </p:nvSpPr>
        <p:spPr bwMode="auto">
          <a:xfrm>
            <a:off x="-61913" y="0"/>
            <a:ext cx="9205913" cy="6858000"/>
          </a:xfrm>
          <a:prstGeom prst="rect">
            <a:avLst/>
          </a:prstGeom>
          <a:noFill/>
          <a:ln w="285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latin typeface="+mn-lt"/>
              <a:ea typeface="+mn-ea"/>
            </a:endParaRPr>
          </a:p>
        </p:txBody>
      </p:sp>
      <p:pic>
        <p:nvPicPr>
          <p:cNvPr id="27653" name="Picture 8" descr="新建-13"/>
          <p:cNvPicPr>
            <a:picLocks noChangeAspect="1" noChangeArrowheads="1"/>
          </p:cNvPicPr>
          <p:nvPr userDrawn="1"/>
        </p:nvPicPr>
        <p:blipFill>
          <a:blip r:embed="rId3" cstate="print"/>
          <a:srcRect/>
          <a:stretch>
            <a:fillRect/>
          </a:stretch>
        </p:blipFill>
        <p:spPr bwMode="auto">
          <a:xfrm>
            <a:off x="-61913" y="0"/>
            <a:ext cx="9205913" cy="623888"/>
          </a:xfrm>
          <a:prstGeom prst="rect">
            <a:avLst/>
          </a:prstGeom>
          <a:noFill/>
          <a:ln w="9525">
            <a:noFill/>
            <a:miter lim="800000"/>
            <a:headEnd/>
            <a:tailEnd/>
          </a:ln>
        </p:spPr>
      </p:pic>
      <p:grpSp>
        <p:nvGrpSpPr>
          <p:cNvPr id="27654" name="Group 24"/>
          <p:cNvGrpSpPr>
            <a:grpSpLocks/>
          </p:cNvGrpSpPr>
          <p:nvPr userDrawn="1"/>
        </p:nvGrpSpPr>
        <p:grpSpPr bwMode="auto">
          <a:xfrm>
            <a:off x="485775" y="1014413"/>
            <a:ext cx="8166100" cy="2881312"/>
            <a:chOff x="108" y="484"/>
            <a:chExt cx="5882" cy="2089"/>
          </a:xfrm>
        </p:grpSpPr>
        <p:sp>
          <p:nvSpPr>
            <p:cNvPr id="15" name="Rectangle 23"/>
            <p:cNvSpPr>
              <a:spLocks noChangeArrowheads="1"/>
            </p:cNvSpPr>
            <p:nvPr/>
          </p:nvSpPr>
          <p:spPr bwMode="auto">
            <a:xfrm>
              <a:off x="108" y="484"/>
              <a:ext cx="5882" cy="2089"/>
            </a:xfrm>
            <a:prstGeom prst="rect">
              <a:avLst/>
            </a:prstGeom>
            <a:solidFill>
              <a:schemeClr val="bg1"/>
            </a:solidFill>
            <a:ln w="9525">
              <a:solidFill>
                <a:schemeClr val="bg2"/>
              </a:solidFill>
              <a:miter lim="800000"/>
              <a:headEnd/>
              <a:tailEnd/>
            </a:ln>
            <a:effectLst>
              <a:outerShdw dist="35921" dir="2700000" algn="ctr" rotWithShape="0">
                <a:srgbClr val="080808">
                  <a:alpha val="36000"/>
                </a:srgbClr>
              </a:outerShdw>
            </a:effectLst>
          </p:spPr>
          <p:txBody>
            <a:bodyPr wrap="none" anchor="ctr"/>
            <a:lstStyle/>
            <a:p>
              <a:pPr fontAlgn="auto">
                <a:spcBef>
                  <a:spcPts val="0"/>
                </a:spcBef>
                <a:spcAft>
                  <a:spcPts val="0"/>
                </a:spcAft>
                <a:defRPr/>
              </a:pPr>
              <a:endParaRPr lang="zh-CN" altLang="en-US">
                <a:latin typeface="+mn-lt"/>
                <a:ea typeface="+mn-ea"/>
              </a:endParaRPr>
            </a:p>
          </p:txBody>
        </p:sp>
        <p:pic>
          <p:nvPicPr>
            <p:cNvPr id="27657" name="Picture 3"/>
            <p:cNvPicPr>
              <a:picLocks noChangeAspect="1" noChangeArrowheads="1"/>
            </p:cNvPicPr>
            <p:nvPr/>
          </p:nvPicPr>
          <p:blipFill>
            <a:blip r:embed="rId4" cstate="print"/>
            <a:srcRect/>
            <a:stretch>
              <a:fillRect/>
            </a:stretch>
          </p:blipFill>
          <p:spPr bwMode="auto">
            <a:xfrm>
              <a:off x="193" y="573"/>
              <a:ext cx="5698" cy="1920"/>
            </a:xfrm>
            <a:prstGeom prst="rect">
              <a:avLst/>
            </a:prstGeom>
            <a:noFill/>
            <a:ln w="9525">
              <a:solidFill>
                <a:schemeClr val="bg2"/>
              </a:solidFill>
              <a:miter lim="800000"/>
              <a:headEnd/>
              <a:tailEnd/>
            </a:ln>
          </p:spPr>
        </p:pic>
        <p:sp>
          <p:nvSpPr>
            <p:cNvPr id="17" name="WordArt 17"/>
            <p:cNvSpPr>
              <a:spLocks noChangeArrowheads="1" noChangeShapeType="1" noTextEdit="1"/>
            </p:cNvSpPr>
            <p:nvPr/>
          </p:nvSpPr>
          <p:spPr bwMode="auto">
            <a:xfrm>
              <a:off x="3789" y="2191"/>
              <a:ext cx="1945" cy="132"/>
            </a:xfrm>
            <a:prstGeom prst="rect">
              <a:avLst/>
            </a:prstGeom>
          </p:spPr>
          <p:txBody>
            <a:bodyPr wrap="none" fromWordArt="1">
              <a:prstTxWarp prst="textPlain">
                <a:avLst>
                  <a:gd name="adj" fmla="val 50000"/>
                </a:avLst>
              </a:prstTxWarp>
            </a:bodyPr>
            <a:lstStyle/>
            <a:p>
              <a:pPr algn="ctr" fontAlgn="auto">
                <a:spcBef>
                  <a:spcPts val="0"/>
                </a:spcBef>
                <a:spcAft>
                  <a:spcPts val="0"/>
                </a:spcAft>
                <a:defRPr/>
              </a:pPr>
              <a:r>
                <a:rPr lang="zh-CN" altLang="en-US" sz="3600" b="1" i="1" kern="10" dirty="0">
                  <a:ln w="0">
                    <a:solidFill>
                      <a:schemeClr val="bg1">
                        <a:alpha val="59000"/>
                      </a:schemeClr>
                    </a:solidFill>
                    <a:round/>
                    <a:headEnd/>
                    <a:tailEnd/>
                  </a:ln>
                  <a:solidFill>
                    <a:schemeClr val="bg1"/>
                  </a:solidFill>
                  <a:effectLst>
                    <a:outerShdw dist="35921" dir="2700000" algn="ctr" rotWithShape="0">
                      <a:srgbClr val="000000">
                        <a:alpha val="39999"/>
                      </a:srgbClr>
                    </a:outerShdw>
                  </a:effectLst>
                  <a:latin typeface="黑体"/>
                  <a:ea typeface="黑体"/>
                </a:rPr>
                <a:t>全球化</a:t>
              </a:r>
              <a:r>
                <a:rPr lang="en-US" altLang="zh-CN" sz="3600" b="1" i="1" kern="10" dirty="0">
                  <a:ln w="0">
                    <a:solidFill>
                      <a:schemeClr val="bg1">
                        <a:alpha val="59000"/>
                      </a:schemeClr>
                    </a:solidFill>
                    <a:round/>
                    <a:headEnd/>
                    <a:tailEnd/>
                  </a:ln>
                  <a:solidFill>
                    <a:schemeClr val="bg1"/>
                  </a:solidFill>
                  <a:effectLst>
                    <a:outerShdw dist="35921" dir="2700000" algn="ctr" rotWithShape="0">
                      <a:srgbClr val="000000">
                        <a:alpha val="39999"/>
                      </a:srgbClr>
                    </a:outerShdw>
                  </a:effectLst>
                  <a:latin typeface="黑体"/>
                  <a:ea typeface="黑体"/>
                </a:rPr>
                <a:t>IT</a:t>
              </a:r>
              <a:r>
                <a:rPr lang="zh-CN" altLang="en-US" sz="3600" b="1" i="1" kern="10" dirty="0">
                  <a:ln w="0">
                    <a:solidFill>
                      <a:schemeClr val="bg1">
                        <a:alpha val="59000"/>
                      </a:schemeClr>
                    </a:solidFill>
                    <a:round/>
                    <a:headEnd/>
                    <a:tailEnd/>
                  </a:ln>
                  <a:solidFill>
                    <a:schemeClr val="bg1"/>
                  </a:solidFill>
                  <a:effectLst>
                    <a:outerShdw dist="35921" dir="2700000" algn="ctr" rotWithShape="0">
                      <a:srgbClr val="000000">
                        <a:alpha val="39999"/>
                      </a:srgbClr>
                    </a:outerShdw>
                  </a:effectLst>
                  <a:latin typeface="黑体"/>
                  <a:ea typeface="黑体"/>
                </a:rPr>
                <a:t>综合服务 优势无处不在</a:t>
              </a:r>
            </a:p>
          </p:txBody>
        </p:sp>
        <p:grpSp>
          <p:nvGrpSpPr>
            <p:cNvPr id="27659" name="Group 21"/>
            <p:cNvGrpSpPr>
              <a:grpSpLocks/>
            </p:cNvGrpSpPr>
            <p:nvPr/>
          </p:nvGrpSpPr>
          <p:grpSpPr bwMode="auto">
            <a:xfrm>
              <a:off x="255" y="660"/>
              <a:ext cx="1026" cy="345"/>
              <a:chOff x="248" y="691"/>
              <a:chExt cx="1026" cy="345"/>
            </a:xfrm>
          </p:grpSpPr>
          <p:sp>
            <p:nvSpPr>
              <p:cNvPr id="20" name="Freeform 19"/>
              <p:cNvSpPr>
                <a:spLocks/>
              </p:cNvSpPr>
              <p:nvPr/>
            </p:nvSpPr>
            <p:spPr bwMode="auto">
              <a:xfrm>
                <a:off x="252" y="691"/>
                <a:ext cx="255" cy="345"/>
              </a:xfrm>
              <a:custGeom>
                <a:avLst/>
                <a:gdLst>
                  <a:gd name="T0" fmla="*/ 9297 w 201"/>
                  <a:gd name="T1" fmla="*/ 3011 h 272"/>
                  <a:gd name="T2" fmla="*/ 17668 w 201"/>
                  <a:gd name="T3" fmla="*/ 821 h 272"/>
                  <a:gd name="T4" fmla="*/ 19208 w 201"/>
                  <a:gd name="T5" fmla="*/ 8304 h 272"/>
                  <a:gd name="T6" fmla="*/ 10707 w 201"/>
                  <a:gd name="T7" fmla="*/ 10677 h 272"/>
                  <a:gd name="T8" fmla="*/ 7721 w 201"/>
                  <a:gd name="T9" fmla="*/ 9087 h 272"/>
                  <a:gd name="T10" fmla="*/ 8508 w 201"/>
                  <a:gd name="T11" fmla="*/ 11631 h 272"/>
                  <a:gd name="T12" fmla="*/ 15433 w 201"/>
                  <a:gd name="T13" fmla="*/ 14011 h 272"/>
                  <a:gd name="T14" fmla="*/ 16386 w 201"/>
                  <a:gd name="T15" fmla="*/ 23905 h 272"/>
                  <a:gd name="T16" fmla="*/ 15433 w 201"/>
                  <a:gd name="T17" fmla="*/ 19007 h 272"/>
                  <a:gd name="T18" fmla="*/ 11965 w 201"/>
                  <a:gd name="T19" fmla="*/ 26078 h 272"/>
                  <a:gd name="T20" fmla="*/ 13248 w 201"/>
                  <a:gd name="T21" fmla="*/ 31631 h 272"/>
                  <a:gd name="T22" fmla="*/ 8160 w 201"/>
                  <a:gd name="T23" fmla="*/ 20171 h 272"/>
                  <a:gd name="T24" fmla="*/ 8663 w 201"/>
                  <a:gd name="T25" fmla="*/ 13285 h 272"/>
                  <a:gd name="T26" fmla="*/ 5822 w 201"/>
                  <a:gd name="T27" fmla="*/ 17822 h 272"/>
                  <a:gd name="T28" fmla="*/ 3184 w 201"/>
                  <a:gd name="T29" fmla="*/ 9838 h 272"/>
                  <a:gd name="T30" fmla="*/ 2885 w 201"/>
                  <a:gd name="T31" fmla="*/ 9482 h 272"/>
                  <a:gd name="T32" fmla="*/ 782 w 201"/>
                  <a:gd name="T33" fmla="*/ 11313 h 272"/>
                  <a:gd name="T34" fmla="*/ 6112 w 201"/>
                  <a:gd name="T35" fmla="*/ 5496 h 272"/>
                  <a:gd name="T36" fmla="*/ 6565 w 201"/>
                  <a:gd name="T37" fmla="*/ 5162 h 272"/>
                  <a:gd name="T38" fmla="*/ 4323 w 201"/>
                  <a:gd name="T39" fmla="*/ 5133 h 272"/>
                  <a:gd name="T40" fmla="*/ 10751 w 201"/>
                  <a:gd name="T41" fmla="*/ 3990 h 272"/>
                  <a:gd name="T42" fmla="*/ 9297 w 201"/>
                  <a:gd name="T43" fmla="*/ 301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gradFill rotWithShape="1">
                <a:gsLst>
                  <a:gs pos="0">
                    <a:srgbClr val="C8151C"/>
                  </a:gs>
                  <a:gs pos="100000">
                    <a:srgbClr val="F37E20"/>
                  </a:gs>
                </a:gsLst>
                <a:lin ang="18900000" scaled="1"/>
              </a:gradFill>
              <a:ln w="9525">
                <a:noFill/>
                <a:round/>
                <a:headEnd/>
                <a:tailEnd/>
              </a:ln>
            </p:spPr>
            <p:txBody>
              <a:bodyPr/>
              <a:lstStyle/>
              <a:p>
                <a:pPr fontAlgn="auto">
                  <a:spcBef>
                    <a:spcPts val="0"/>
                  </a:spcBef>
                  <a:spcAft>
                    <a:spcPts val="0"/>
                  </a:spcAft>
                  <a:defRPr/>
                </a:pPr>
                <a:endParaRPr lang="zh-CN" altLang="en-US">
                  <a:latin typeface="+mn-lt"/>
                  <a:ea typeface="+mn-ea"/>
                </a:endParaRPr>
              </a:p>
            </p:txBody>
          </p:sp>
          <p:sp>
            <p:nvSpPr>
              <p:cNvPr id="21" name="Freeform 20"/>
              <p:cNvSpPr>
                <a:spLocks noEditPoints="1"/>
              </p:cNvSpPr>
              <p:nvPr/>
            </p:nvSpPr>
            <p:spPr bwMode="auto">
              <a:xfrm>
                <a:off x="594" y="773"/>
                <a:ext cx="684" cy="252"/>
              </a:xfrm>
              <a:custGeom>
                <a:avLst/>
                <a:gdLst>
                  <a:gd name="T0" fmla="*/ 50786 w 539"/>
                  <a:gd name="T1" fmla="*/ 6389 h 195"/>
                  <a:gd name="T2" fmla="*/ 57598 w 539"/>
                  <a:gd name="T3" fmla="*/ 6389 h 195"/>
                  <a:gd name="T4" fmla="*/ 59352 w 539"/>
                  <a:gd name="T5" fmla="*/ 10672 h 195"/>
                  <a:gd name="T6" fmla="*/ 49005 w 539"/>
                  <a:gd name="T7" fmla="*/ 10672 h 195"/>
                  <a:gd name="T8" fmla="*/ 56684 w 539"/>
                  <a:gd name="T9" fmla="*/ 1452 h 195"/>
                  <a:gd name="T10" fmla="*/ 48366 w 539"/>
                  <a:gd name="T11" fmla="*/ 3101 h 195"/>
                  <a:gd name="T12" fmla="*/ 18395 w 539"/>
                  <a:gd name="T13" fmla="*/ 5016 h 195"/>
                  <a:gd name="T14" fmla="*/ 23397 w 539"/>
                  <a:gd name="T15" fmla="*/ 7815 h 195"/>
                  <a:gd name="T16" fmla="*/ 18166 w 539"/>
                  <a:gd name="T17" fmla="*/ 9282 h 195"/>
                  <a:gd name="T18" fmla="*/ 23432 w 539"/>
                  <a:gd name="T19" fmla="*/ 2194 h 195"/>
                  <a:gd name="T20" fmla="*/ 15438 w 539"/>
                  <a:gd name="T21" fmla="*/ 12640 h 195"/>
                  <a:gd name="T22" fmla="*/ 23432 w 539"/>
                  <a:gd name="T23" fmla="*/ 1 h 195"/>
                  <a:gd name="T24" fmla="*/ 8519 w 539"/>
                  <a:gd name="T25" fmla="*/ 3548 h 195"/>
                  <a:gd name="T26" fmla="*/ 267 w 539"/>
                  <a:gd name="T27" fmla="*/ 6351 h 195"/>
                  <a:gd name="T28" fmla="*/ 14041 w 539"/>
                  <a:gd name="T29" fmla="*/ 652 h 195"/>
                  <a:gd name="T30" fmla="*/ 30452 w 539"/>
                  <a:gd name="T31" fmla="*/ 0 h 195"/>
                  <a:gd name="T32" fmla="*/ 30291 w 539"/>
                  <a:gd name="T33" fmla="*/ 6791 h 195"/>
                  <a:gd name="T34" fmla="*/ 35874 w 539"/>
                  <a:gd name="T35" fmla="*/ 7815 h 195"/>
                  <a:gd name="T36" fmla="*/ 32374 w 539"/>
                  <a:gd name="T37" fmla="*/ 7815 h 195"/>
                  <a:gd name="T38" fmla="*/ 35604 w 539"/>
                  <a:gd name="T39" fmla="*/ 21131 h 195"/>
                  <a:gd name="T40" fmla="*/ 39690 w 539"/>
                  <a:gd name="T41" fmla="*/ 17262 h 195"/>
                  <a:gd name="T42" fmla="*/ 38850 w 539"/>
                  <a:gd name="T43" fmla="*/ 21224 h 195"/>
                  <a:gd name="T44" fmla="*/ 40095 w 539"/>
                  <a:gd name="T45" fmla="*/ 18866 h 195"/>
                  <a:gd name="T46" fmla="*/ 44090 w 539"/>
                  <a:gd name="T47" fmla="*/ 17923 h 195"/>
                  <a:gd name="T48" fmla="*/ 43179 w 539"/>
                  <a:gd name="T49" fmla="*/ 21548 h 195"/>
                  <a:gd name="T50" fmla="*/ 41193 w 539"/>
                  <a:gd name="T51" fmla="*/ 17519 h 195"/>
                  <a:gd name="T52" fmla="*/ 46896 w 539"/>
                  <a:gd name="T53" fmla="*/ 18123 h 195"/>
                  <a:gd name="T54" fmla="*/ 45118 w 539"/>
                  <a:gd name="T55" fmla="*/ 21256 h 195"/>
                  <a:gd name="T56" fmla="*/ 49476 w 539"/>
                  <a:gd name="T57" fmla="*/ 20664 h 195"/>
                  <a:gd name="T58" fmla="*/ 51232 w 539"/>
                  <a:gd name="T59" fmla="*/ 21224 h 195"/>
                  <a:gd name="T60" fmla="*/ 52981 w 539"/>
                  <a:gd name="T61" fmla="*/ 21531 h 195"/>
                  <a:gd name="T62" fmla="*/ 56684 w 539"/>
                  <a:gd name="T63" fmla="*/ 19836 h 195"/>
                  <a:gd name="T64" fmla="*/ 54358 w 539"/>
                  <a:gd name="T65" fmla="*/ 17519 h 195"/>
                  <a:gd name="T66" fmla="*/ 55498 w 539"/>
                  <a:gd name="T67" fmla="*/ 21716 h 195"/>
                  <a:gd name="T68" fmla="*/ 54154 w 539"/>
                  <a:gd name="T69" fmla="*/ 23049 h 195"/>
                  <a:gd name="T70" fmla="*/ 4205 w 539"/>
                  <a:gd name="T71" fmla="*/ 21531 h 195"/>
                  <a:gd name="T72" fmla="*/ 2326 w 539"/>
                  <a:gd name="T73" fmla="*/ 16248 h 195"/>
                  <a:gd name="T74" fmla="*/ 9438 w 539"/>
                  <a:gd name="T75" fmla="*/ 18033 h 195"/>
                  <a:gd name="T76" fmla="*/ 7544 w 539"/>
                  <a:gd name="T77" fmla="*/ 21256 h 195"/>
                  <a:gd name="T78" fmla="*/ 11786 w 539"/>
                  <a:gd name="T79" fmla="*/ 17923 h 195"/>
                  <a:gd name="T80" fmla="*/ 15110 w 539"/>
                  <a:gd name="T81" fmla="*/ 18438 h 195"/>
                  <a:gd name="T82" fmla="*/ 14233 w 539"/>
                  <a:gd name="T83" fmla="*/ 18438 h 195"/>
                  <a:gd name="T84" fmla="*/ 11550 w 539"/>
                  <a:gd name="T85" fmla="*/ 21716 h 195"/>
                  <a:gd name="T86" fmla="*/ 19059 w 539"/>
                  <a:gd name="T87" fmla="*/ 21954 h 195"/>
                  <a:gd name="T88" fmla="*/ 18166 w 539"/>
                  <a:gd name="T89" fmla="*/ 17519 h 195"/>
                  <a:gd name="T90" fmla="*/ 16460 w 539"/>
                  <a:gd name="T91" fmla="*/ 18789 h 195"/>
                  <a:gd name="T92" fmla="*/ 19707 w 539"/>
                  <a:gd name="T93" fmla="*/ 18789 h 195"/>
                  <a:gd name="T94" fmla="*/ 19534 w 539"/>
                  <a:gd name="T95" fmla="*/ 21224 h 195"/>
                  <a:gd name="T96" fmla="*/ 20805 w 539"/>
                  <a:gd name="T97" fmla="*/ 17923 h 195"/>
                  <a:gd name="T98" fmla="*/ 22161 w 539"/>
                  <a:gd name="T99" fmla="*/ 20626 h 195"/>
                  <a:gd name="T100" fmla="*/ 21207 w 539"/>
                  <a:gd name="T101" fmla="*/ 20664 h 195"/>
                  <a:gd name="T102" fmla="*/ 25187 w 539"/>
                  <a:gd name="T103" fmla="*/ 18033 h 195"/>
                  <a:gd name="T104" fmla="*/ 24568 w 539"/>
                  <a:gd name="T105" fmla="*/ 17923 h 195"/>
                  <a:gd name="T106" fmla="*/ 30513 w 539"/>
                  <a:gd name="T107" fmla="*/ 17923 h 195"/>
                  <a:gd name="T108" fmla="*/ 29900 w 539"/>
                  <a:gd name="T109" fmla="*/ 17766 h 195"/>
                  <a:gd name="T110" fmla="*/ 29900 w 539"/>
                  <a:gd name="T111" fmla="*/ 22613 h 195"/>
                  <a:gd name="T112" fmla="*/ 39690 w 539"/>
                  <a:gd name="T113" fmla="*/ 2438 h 195"/>
                  <a:gd name="T114" fmla="*/ 42146 w 539"/>
                  <a:gd name="T115" fmla="*/ 2438 h 195"/>
                  <a:gd name="T116" fmla="*/ 37833 w 539"/>
                  <a:gd name="T117" fmla="*/ 5291 h 195"/>
                  <a:gd name="T118" fmla="*/ 42151 w 539"/>
                  <a:gd name="T119" fmla="*/ 0 h 195"/>
                  <a:gd name="T120" fmla="*/ 43057 w 539"/>
                  <a:gd name="T121" fmla="*/ 9643 h 195"/>
                  <a:gd name="T122" fmla="*/ 38287 w 539"/>
                  <a:gd name="T123" fmla="*/ 8830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chemeClr val="bg1"/>
              </a:solidFill>
              <a:ln w="9525">
                <a:noFill/>
                <a:round/>
                <a:headEnd/>
                <a:tailEnd/>
              </a:ln>
            </p:spPr>
            <p:txBody>
              <a:bodyPr/>
              <a:lstStyle/>
              <a:p>
                <a:pPr fontAlgn="auto">
                  <a:spcBef>
                    <a:spcPts val="0"/>
                  </a:spcBef>
                  <a:spcAft>
                    <a:spcPts val="0"/>
                  </a:spcAft>
                  <a:defRPr/>
                </a:pPr>
                <a:endParaRPr lang="zh-CN" altLang="en-US">
                  <a:latin typeface="+mn-lt"/>
                  <a:ea typeface="+mn-ea"/>
                </a:endParaRPr>
              </a:p>
            </p:txBody>
          </p:sp>
        </p:grpSp>
        <p:pic>
          <p:nvPicPr>
            <p:cNvPr id="27660" name="Picture 22"/>
            <p:cNvPicPr>
              <a:picLocks noChangeAspect="1" noChangeArrowheads="1"/>
            </p:cNvPicPr>
            <p:nvPr/>
          </p:nvPicPr>
          <p:blipFill>
            <a:blip r:embed="rId5" cstate="print"/>
            <a:srcRect/>
            <a:stretch>
              <a:fillRect/>
            </a:stretch>
          </p:blipFill>
          <p:spPr bwMode="auto">
            <a:xfrm>
              <a:off x="4109" y="1661"/>
              <a:ext cx="1451" cy="288"/>
            </a:xfrm>
            <a:prstGeom prst="rect">
              <a:avLst/>
            </a:prstGeom>
            <a:noFill/>
            <a:ln w="9525">
              <a:noFill/>
              <a:miter lim="800000"/>
              <a:headEnd/>
              <a:tailEnd/>
            </a:ln>
          </p:spPr>
        </p:pic>
      </p:grpSp>
      <p:sp>
        <p:nvSpPr>
          <p:cNvPr id="22" name="Freeform 12"/>
          <p:cNvSpPr>
            <a:spLocks/>
          </p:cNvSpPr>
          <p:nvPr userDrawn="1"/>
        </p:nvSpPr>
        <p:spPr bwMode="auto">
          <a:xfrm>
            <a:off x="6221413" y="68263"/>
            <a:ext cx="2486025" cy="3355975"/>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chemeClr val="bg1">
              <a:alpha val="16078"/>
            </a:schemeClr>
          </a:solidFill>
          <a:ln w="9525">
            <a:noFill/>
            <a:round/>
            <a:headEnd/>
            <a:tailEnd/>
          </a:ln>
        </p:spPr>
        <p:txBody>
          <a:bodyPr lIns="91412" tIns="45706" rIns="91412" bIns="45706"/>
          <a:lstStyle/>
          <a:p>
            <a:pPr fontAlgn="auto">
              <a:spcBef>
                <a:spcPts val="0"/>
              </a:spcBef>
              <a:spcAft>
                <a:spcPts val="0"/>
              </a:spcAft>
              <a:defRPr/>
            </a:pPr>
            <a:endParaRPr lang="zh-CN" altLang="en-US">
              <a:latin typeface="+mn-lt"/>
              <a:ea typeface="+mn-ea"/>
            </a:endParaRPr>
          </a:p>
        </p:txBody>
      </p:sp>
    </p:spTree>
  </p:cSld>
  <p:clrMap bg1="lt1" tx1="dk1" bg2="lt2" tx2="dk2" accent1="accent1" accent2="accent2" accent3="accent3" accent4="accent4" accent5="accent5" accent6="accent6" hlink="hlink" folHlink="folHlink"/>
  <p:sldLayoutIdLst>
    <p:sldLayoutId id="2147484102"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fontAlgn="auto">
              <a:spcBef>
                <a:spcPts val="0"/>
              </a:spcBef>
              <a:spcAft>
                <a:spcPts val="0"/>
              </a:spcAft>
              <a:defRPr/>
            </a:pPr>
            <a:endParaRPr lang="zh-CN" altLang="en-US">
              <a:solidFill>
                <a:prstClr val="black"/>
              </a:solidFill>
              <a:latin typeface="Calibri"/>
              <a:ea typeface="宋体"/>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fontAlgn="auto">
              <a:spcBef>
                <a:spcPts val="0"/>
              </a:spcBef>
              <a:spcAft>
                <a:spcPts val="0"/>
              </a:spcAft>
              <a:defRPr/>
            </a:pPr>
            <a:r>
              <a:rPr lang="en-US" altLang="zh-CN" sz="1400" b="1">
                <a:solidFill>
                  <a:prstClr val="white"/>
                </a:solidFill>
                <a:latin typeface="Calibri"/>
                <a:ea typeface="黑体" pitchFamily="2" charset="-122"/>
              </a:rPr>
              <a:t>.</a:t>
            </a:r>
            <a:fld id="{A66DF301-C100-4E9C-8EFB-D4281A8471DE}" type="slidenum">
              <a:rPr lang="en-US" altLang="zh-CN" sz="1400" b="1">
                <a:solidFill>
                  <a:prstClr val="white"/>
                </a:solidFill>
                <a:latin typeface="Calibri"/>
                <a:ea typeface="黑体" pitchFamily="2" charset="-122"/>
              </a:rPr>
              <a:pPr algn="r" defTabSz="969963" fontAlgn="auto">
                <a:spcBef>
                  <a:spcPts val="0"/>
                </a:spcBef>
                <a:spcAft>
                  <a:spcPts val="0"/>
                </a:spcAft>
                <a:defRPr/>
              </a:pPr>
              <a:t>‹#›</a:t>
            </a:fld>
            <a:r>
              <a:rPr lang="en-US" altLang="zh-CN" sz="1400" b="1">
                <a:solidFill>
                  <a:prstClr val="white"/>
                </a:solidFill>
                <a:latin typeface="Calibri"/>
                <a:ea typeface="黑体" pitchFamily="2" charset="-122"/>
              </a:rPr>
              <a:t>.</a:t>
            </a:r>
          </a:p>
        </p:txBody>
      </p:sp>
      <p:grpSp>
        <p:nvGrpSpPr>
          <p:cNvPr id="2054" name="Group 121"/>
          <p:cNvGrpSpPr>
            <a:grpSpLocks/>
          </p:cNvGrpSpPr>
          <p:nvPr userDrawn="1"/>
        </p:nvGrpSpPr>
        <p:grpSpPr bwMode="auto">
          <a:xfrm>
            <a:off x="5368925" y="1276350"/>
            <a:ext cx="3775075" cy="4235450"/>
            <a:chOff x="3386" y="876"/>
            <a:chExt cx="2378" cy="2668"/>
          </a:xfrm>
        </p:grpSpPr>
        <p:grpSp>
          <p:nvGrpSpPr>
            <p:cNvPr id="2099" name="Group 44"/>
            <p:cNvGrpSpPr>
              <a:grpSpLocks/>
            </p:cNvGrpSpPr>
            <p:nvPr/>
          </p:nvGrpSpPr>
          <p:grpSpPr bwMode="auto">
            <a:xfrm>
              <a:off x="3478" y="884"/>
              <a:ext cx="2255" cy="2658"/>
              <a:chOff x="0" y="0"/>
              <a:chExt cx="6124" cy="3472"/>
            </a:xfrm>
          </p:grpSpPr>
          <p:sp>
            <p:nvSpPr>
              <p:cNvPr id="26" name="Rectangle 4"/>
              <p:cNvSpPr>
                <a:spLocks noChangeArrowheads="1"/>
              </p:cNvSpPr>
              <p:nvPr/>
            </p:nvSpPr>
            <p:spPr bwMode="auto">
              <a:xfrm>
                <a:off x="0" y="1680"/>
                <a:ext cx="6124" cy="1297"/>
              </a:xfrm>
              <a:prstGeom prst="rect">
                <a:avLst/>
              </a:prstGeom>
              <a:gradFill rotWithShape="1">
                <a:gsLst>
                  <a:gs pos="0">
                    <a:srgbClr val="0066FF"/>
                  </a:gs>
                  <a:gs pos="100000">
                    <a:srgbClr val="33CC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a:solidFill>
                    <a:prstClr val="black"/>
                  </a:solidFill>
                  <a:latin typeface="Calibri"/>
                  <a:ea typeface="黑体" pitchFamily="2" charset="-122"/>
                </a:endParaRPr>
              </a:p>
            </p:txBody>
          </p:sp>
          <p:grpSp>
            <p:nvGrpSpPr>
              <p:cNvPr id="2112" name="Group 46"/>
              <p:cNvGrpSpPr>
                <a:grpSpLocks/>
              </p:cNvGrpSpPr>
              <p:nvPr/>
            </p:nvGrpSpPr>
            <p:grpSpPr bwMode="auto">
              <a:xfrm>
                <a:off x="0" y="0"/>
                <a:ext cx="6124" cy="3472"/>
                <a:chOff x="0" y="0"/>
                <a:chExt cx="6124" cy="3472"/>
              </a:xfrm>
            </p:grpSpPr>
            <p:sp>
              <p:nvSpPr>
                <p:cNvPr id="28" name="Rectangle 6"/>
                <p:cNvSpPr>
                  <a:spLocks noChangeArrowheads="1"/>
                </p:cNvSpPr>
                <p:nvPr/>
              </p:nvSpPr>
              <p:spPr bwMode="auto">
                <a:xfrm>
                  <a:off x="0" y="0"/>
                  <a:ext cx="6124" cy="1686"/>
                </a:xfrm>
                <a:prstGeom prst="rect">
                  <a:avLst/>
                </a:prstGeom>
                <a:gradFill rotWithShape="1">
                  <a:gsLst>
                    <a:gs pos="0">
                      <a:srgbClr val="003077"/>
                    </a:gs>
                    <a:gs pos="100000">
                      <a:srgbClr val="0066FF"/>
                    </a:gs>
                  </a:gsLst>
                  <a:lin ang="5400000" scaled="1"/>
                </a:gradFill>
                <a:ln w="9525" algn="ctr">
                  <a:noFill/>
                  <a:miter lim="800000"/>
                  <a:headEnd/>
                  <a:tailEnd/>
                </a:ln>
              </p:spPr>
              <p:txBody>
                <a:bodyPr wrap="none" anchor="ctr"/>
                <a:lstStyle/>
                <a:p>
                  <a:pPr algn="ctr" fontAlgn="auto">
                    <a:spcBef>
                      <a:spcPts val="0"/>
                    </a:spcBef>
                    <a:spcAft>
                      <a:spcPts val="0"/>
                    </a:spcAft>
                    <a:defRPr/>
                  </a:pPr>
                  <a:endParaRPr lang="zh-CN" altLang="zh-CN">
                    <a:solidFill>
                      <a:prstClr val="black"/>
                    </a:solidFill>
                    <a:latin typeface="Calibri"/>
                    <a:ea typeface="黑体" pitchFamily="2" charset="-122"/>
                  </a:endParaRPr>
                </a:p>
              </p:txBody>
            </p:sp>
            <p:graphicFrame>
              <p:nvGraphicFramePr>
                <p:cNvPr id="2050" name="Object 48"/>
                <p:cNvGraphicFramePr>
                  <a:graphicFrameLocks noChangeAspect="1"/>
                </p:cNvGraphicFramePr>
                <p:nvPr/>
              </p:nvGraphicFramePr>
              <p:xfrm>
                <a:off x="0" y="2872"/>
                <a:ext cx="6124" cy="600"/>
              </p:xfrm>
              <a:graphic>
                <a:graphicData uri="http://schemas.openxmlformats.org/presentationml/2006/ole">
                  <mc:AlternateContent xmlns:mc="http://schemas.openxmlformats.org/markup-compatibility/2006">
                    <mc:Choice xmlns:v="urn:schemas-microsoft-com:vml" Requires="v">
                      <p:oleObj spid="_x0000_s2075" name="PHOTO-PAINT" r:id="rId4" imgW="10755556" imgH="2641270" progId="">
                        <p:embed/>
                      </p:oleObj>
                    </mc:Choice>
                    <mc:Fallback>
                      <p:oleObj name="PHOTO-PAINT" r:id="rId4" imgW="10755556" imgH="2641270" progId="">
                        <p:embed/>
                        <p:pic>
                          <p:nvPicPr>
                            <p:cNvPr id="0" name="Object 4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2182"/>
                            <a:stretch>
                              <a:fillRect/>
                            </a:stretch>
                          </p:blipFill>
                          <p:spPr bwMode="auto">
                            <a:xfrm>
                              <a:off x="0" y="2872"/>
                              <a:ext cx="6124"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49"/>
                <p:cNvSpPr>
                  <a:spLocks noChangeArrowheads="1"/>
                </p:cNvSpPr>
                <p:nvPr/>
              </p:nvSpPr>
              <p:spPr bwMode="auto">
                <a:xfrm flipV="1">
                  <a:off x="0" y="2880"/>
                  <a:ext cx="6124" cy="316"/>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31" name="Rectangle 50"/>
                <p:cNvSpPr>
                  <a:spLocks noChangeArrowheads="1"/>
                </p:cNvSpPr>
                <p:nvPr/>
              </p:nvSpPr>
              <p:spPr bwMode="auto">
                <a:xfrm>
                  <a:off x="0" y="1714"/>
                  <a:ext cx="6124" cy="1174"/>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grpSp>
        </p:grpSp>
        <p:sp>
          <p:nvSpPr>
            <p:cNvPr id="15" name="Rectangle 51"/>
            <p:cNvSpPr>
              <a:spLocks noChangeArrowheads="1"/>
            </p:cNvSpPr>
            <p:nvPr/>
          </p:nvSpPr>
          <p:spPr bwMode="auto">
            <a:xfrm>
              <a:off x="3472" y="876"/>
              <a:ext cx="2288" cy="2665"/>
            </a:xfrm>
            <a:prstGeom prst="rect">
              <a:avLst/>
            </a:prstGeom>
            <a:solidFill>
              <a:schemeClr val="bg1">
                <a:alpha val="30196"/>
              </a:schemeClr>
            </a:solidFill>
            <a:ln w="9525">
              <a:noFill/>
              <a:miter lim="800000"/>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grpSp>
          <p:nvGrpSpPr>
            <p:cNvPr id="2101" name="Group 52"/>
            <p:cNvGrpSpPr>
              <a:grpSpLocks/>
            </p:cNvGrpSpPr>
            <p:nvPr/>
          </p:nvGrpSpPr>
          <p:grpSpPr bwMode="auto">
            <a:xfrm>
              <a:off x="5113" y="883"/>
              <a:ext cx="671" cy="2655"/>
              <a:chOff x="5256" y="0"/>
              <a:chExt cx="868" cy="3476"/>
            </a:xfrm>
          </p:grpSpPr>
          <p:sp>
            <p:nvSpPr>
              <p:cNvPr id="21" name="Line 53"/>
              <p:cNvSpPr>
                <a:spLocks noChangeShapeType="1"/>
              </p:cNvSpPr>
              <p:nvPr/>
            </p:nvSpPr>
            <p:spPr bwMode="auto">
              <a:xfrm>
                <a:off x="5308" y="453"/>
                <a:ext cx="145" cy="1702"/>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22" name="Line 54"/>
              <p:cNvSpPr>
                <a:spLocks noChangeShapeType="1"/>
              </p:cNvSpPr>
              <p:nvPr/>
            </p:nvSpPr>
            <p:spPr bwMode="auto">
              <a:xfrm>
                <a:off x="5503" y="2309"/>
                <a:ext cx="281" cy="668"/>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23" name="Freeform 55"/>
              <p:cNvSpPr>
                <a:spLocks/>
              </p:cNvSpPr>
              <p:nvPr/>
            </p:nvSpPr>
            <p:spPr bwMode="auto">
              <a:xfrm flipH="1">
                <a:off x="5410" y="2107"/>
                <a:ext cx="246" cy="364"/>
              </a:xfrm>
              <a:custGeom>
                <a:avLst/>
                <a:gdLst>
                  <a:gd name="T0" fmla="*/ 0 w 271"/>
                  <a:gd name="T1" fmla="*/ 1984 h 331"/>
                  <a:gd name="T2" fmla="*/ 5 w 271"/>
                  <a:gd name="T3" fmla="*/ 1984 h 331"/>
                  <a:gd name="T4" fmla="*/ 17 w 271"/>
                  <a:gd name="T5" fmla="*/ 1483 h 331"/>
                  <a:gd name="T6" fmla="*/ 21 w 271"/>
                  <a:gd name="T7" fmla="*/ 1482 h 331"/>
                  <a:gd name="T8" fmla="*/ 24 w 271"/>
                  <a:gd name="T9" fmla="*/ 1313 h 331"/>
                  <a:gd name="T10" fmla="*/ 26 w 271"/>
                  <a:gd name="T11" fmla="*/ 1303 h 331"/>
                  <a:gd name="T12" fmla="*/ 31 w 271"/>
                  <a:gd name="T13" fmla="*/ 1405 h 331"/>
                  <a:gd name="T14" fmla="*/ 32 w 271"/>
                  <a:gd name="T15" fmla="*/ 1537 h 331"/>
                  <a:gd name="T16" fmla="*/ 32 w 271"/>
                  <a:gd name="T17" fmla="*/ 1610 h 331"/>
                  <a:gd name="T18" fmla="*/ 26 w 271"/>
                  <a:gd name="T19" fmla="*/ 1584 h 331"/>
                  <a:gd name="T20" fmla="*/ 24 w 271"/>
                  <a:gd name="T21" fmla="*/ 1546 h 331"/>
                  <a:gd name="T22" fmla="*/ 23 w 271"/>
                  <a:gd name="T23" fmla="*/ 1645 h 331"/>
                  <a:gd name="T24" fmla="*/ 24 w 271"/>
                  <a:gd name="T25" fmla="*/ 1732 h 331"/>
                  <a:gd name="T26" fmla="*/ 24 w 271"/>
                  <a:gd name="T27" fmla="*/ 1819 h 331"/>
                  <a:gd name="T28" fmla="*/ 24 w 271"/>
                  <a:gd name="T29" fmla="*/ 1878 h 331"/>
                  <a:gd name="T30" fmla="*/ 25 w 271"/>
                  <a:gd name="T31" fmla="*/ 1918 h 331"/>
                  <a:gd name="T32" fmla="*/ 26 w 271"/>
                  <a:gd name="T33" fmla="*/ 1864 h 331"/>
                  <a:gd name="T34" fmla="*/ 27 w 271"/>
                  <a:gd name="T35" fmla="*/ 1712 h 331"/>
                  <a:gd name="T36" fmla="*/ 32 w 271"/>
                  <a:gd name="T37" fmla="*/ 1717 h 331"/>
                  <a:gd name="T38" fmla="*/ 36 w 271"/>
                  <a:gd name="T39" fmla="*/ 1789 h 331"/>
                  <a:gd name="T40" fmla="*/ 39 w 271"/>
                  <a:gd name="T41" fmla="*/ 1677 h 331"/>
                  <a:gd name="T42" fmla="*/ 33 w 271"/>
                  <a:gd name="T43" fmla="*/ 1201 h 331"/>
                  <a:gd name="T44" fmla="*/ 34 w 271"/>
                  <a:gd name="T45" fmla="*/ 1074 h 331"/>
                  <a:gd name="T46" fmla="*/ 32 w 271"/>
                  <a:gd name="T47" fmla="*/ 1004 h 331"/>
                  <a:gd name="T48" fmla="*/ 31 w 271"/>
                  <a:gd name="T49" fmla="*/ 599 h 331"/>
                  <a:gd name="T50" fmla="*/ 30 w 271"/>
                  <a:gd name="T51" fmla="*/ 536 h 331"/>
                  <a:gd name="T52" fmla="*/ 34 w 271"/>
                  <a:gd name="T53" fmla="*/ 343 h 331"/>
                  <a:gd name="T54" fmla="*/ 34 w 271"/>
                  <a:gd name="T55" fmla="*/ 248 h 331"/>
                  <a:gd name="T56" fmla="*/ 35 w 271"/>
                  <a:gd name="T57" fmla="*/ 95 h 331"/>
                  <a:gd name="T58" fmla="*/ 32 w 271"/>
                  <a:gd name="T59" fmla="*/ 0 h 331"/>
                  <a:gd name="T60" fmla="*/ 32 w 271"/>
                  <a:gd name="T61" fmla="*/ 39 h 331"/>
                  <a:gd name="T62" fmla="*/ 32 w 271"/>
                  <a:gd name="T63" fmla="*/ 104 h 331"/>
                  <a:gd name="T64" fmla="*/ 32 w 271"/>
                  <a:gd name="T65" fmla="*/ 214 h 331"/>
                  <a:gd name="T66" fmla="*/ 31 w 271"/>
                  <a:gd name="T67" fmla="*/ 260 h 331"/>
                  <a:gd name="T68" fmla="*/ 29 w 271"/>
                  <a:gd name="T69" fmla="*/ 354 h 331"/>
                  <a:gd name="T70" fmla="*/ 28 w 271"/>
                  <a:gd name="T71" fmla="*/ 437 h 331"/>
                  <a:gd name="T72" fmla="*/ 25 w 271"/>
                  <a:gd name="T73" fmla="*/ 437 h 331"/>
                  <a:gd name="T74" fmla="*/ 23 w 271"/>
                  <a:gd name="T75" fmla="*/ 487 h 331"/>
                  <a:gd name="T76" fmla="*/ 21 w 271"/>
                  <a:gd name="T77" fmla="*/ 343 h 331"/>
                  <a:gd name="T78" fmla="*/ 18 w 271"/>
                  <a:gd name="T79" fmla="*/ 340 h 331"/>
                  <a:gd name="T80" fmla="*/ 17 w 271"/>
                  <a:gd name="T81" fmla="*/ 546 h 331"/>
                  <a:gd name="T82" fmla="*/ 19 w 271"/>
                  <a:gd name="T83" fmla="*/ 624 h 331"/>
                  <a:gd name="T84" fmla="*/ 19 w 271"/>
                  <a:gd name="T85" fmla="*/ 714 h 331"/>
                  <a:gd name="T86" fmla="*/ 17 w 271"/>
                  <a:gd name="T87" fmla="*/ 783 h 331"/>
                  <a:gd name="T88" fmla="*/ 14 w 271"/>
                  <a:gd name="T89" fmla="*/ 854 h 331"/>
                  <a:gd name="T90" fmla="*/ 10 w 271"/>
                  <a:gd name="T91" fmla="*/ 861 h 331"/>
                  <a:gd name="T92" fmla="*/ 11 w 271"/>
                  <a:gd name="T93" fmla="*/ 972 h 331"/>
                  <a:gd name="T94" fmla="*/ 14 w 271"/>
                  <a:gd name="T95" fmla="*/ 942 h 331"/>
                  <a:gd name="T96" fmla="*/ 19 w 271"/>
                  <a:gd name="T97" fmla="*/ 854 h 331"/>
                  <a:gd name="T98" fmla="*/ 21 w 271"/>
                  <a:gd name="T99" fmla="*/ 783 h 331"/>
                  <a:gd name="T100" fmla="*/ 23 w 271"/>
                  <a:gd name="T101" fmla="*/ 883 h 331"/>
                  <a:gd name="T102" fmla="*/ 23 w 271"/>
                  <a:gd name="T103" fmla="*/ 982 h 331"/>
                  <a:gd name="T104" fmla="*/ 21 w 271"/>
                  <a:gd name="T105" fmla="*/ 1056 h 331"/>
                  <a:gd name="T106" fmla="*/ 13 w 271"/>
                  <a:gd name="T107" fmla="*/ 1405 h 331"/>
                  <a:gd name="T108" fmla="*/ 3 w 271"/>
                  <a:gd name="T109" fmla="*/ 1872 h 331"/>
                  <a:gd name="T110" fmla="*/ 0 w 271"/>
                  <a:gd name="T111" fmla="*/ 1984 h 3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31"/>
                  <a:gd name="T170" fmla="*/ 271 w 271"/>
                  <a:gd name="T171" fmla="*/ 331 h 3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31">
                    <a:moveTo>
                      <a:pt x="0" y="331"/>
                    </a:moveTo>
                    <a:lnTo>
                      <a:pt x="28" y="331"/>
                    </a:lnTo>
                    <a:cubicBezTo>
                      <a:pt x="28" y="331"/>
                      <a:pt x="112" y="249"/>
                      <a:pt x="116" y="249"/>
                    </a:cubicBezTo>
                    <a:cubicBezTo>
                      <a:pt x="121" y="249"/>
                      <a:pt x="141" y="248"/>
                      <a:pt x="141" y="248"/>
                    </a:cubicBezTo>
                    <a:lnTo>
                      <a:pt x="163" y="219"/>
                    </a:lnTo>
                    <a:lnTo>
                      <a:pt x="184" y="217"/>
                    </a:lnTo>
                    <a:lnTo>
                      <a:pt x="213" y="235"/>
                    </a:lnTo>
                    <a:lnTo>
                      <a:pt x="222" y="257"/>
                    </a:lnTo>
                    <a:lnTo>
                      <a:pt x="220" y="269"/>
                    </a:lnTo>
                    <a:lnTo>
                      <a:pt x="182" y="265"/>
                    </a:lnTo>
                    <a:lnTo>
                      <a:pt x="169" y="258"/>
                    </a:lnTo>
                    <a:lnTo>
                      <a:pt x="161" y="273"/>
                    </a:lnTo>
                    <a:lnTo>
                      <a:pt x="164" y="290"/>
                    </a:lnTo>
                    <a:lnTo>
                      <a:pt x="168" y="304"/>
                    </a:lnTo>
                    <a:lnTo>
                      <a:pt x="168" y="314"/>
                    </a:lnTo>
                    <a:lnTo>
                      <a:pt x="177" y="321"/>
                    </a:lnTo>
                    <a:lnTo>
                      <a:pt x="186" y="310"/>
                    </a:lnTo>
                    <a:lnTo>
                      <a:pt x="190" y="285"/>
                    </a:lnTo>
                    <a:lnTo>
                      <a:pt x="221" y="287"/>
                    </a:lnTo>
                    <a:lnTo>
                      <a:pt x="258" y="298"/>
                    </a:lnTo>
                    <a:lnTo>
                      <a:pt x="271" y="280"/>
                    </a:lnTo>
                    <a:lnTo>
                      <a:pt x="234" y="200"/>
                    </a:lnTo>
                    <a:lnTo>
                      <a:pt x="237" y="180"/>
                    </a:lnTo>
                    <a:lnTo>
                      <a:pt x="225" y="167"/>
                    </a:lnTo>
                    <a:lnTo>
                      <a:pt x="213" y="101"/>
                    </a:lnTo>
                    <a:lnTo>
                      <a:pt x="208" y="90"/>
                    </a:lnTo>
                    <a:lnTo>
                      <a:pt x="236" y="58"/>
                    </a:lnTo>
                    <a:cubicBezTo>
                      <a:pt x="236" y="58"/>
                      <a:pt x="231" y="44"/>
                      <a:pt x="236" y="41"/>
                    </a:cubicBezTo>
                    <a:cubicBezTo>
                      <a:pt x="241" y="38"/>
                      <a:pt x="241" y="16"/>
                      <a:pt x="241" y="16"/>
                    </a:cubicBezTo>
                    <a:lnTo>
                      <a:pt x="225" y="0"/>
                    </a:lnTo>
                    <a:lnTo>
                      <a:pt x="219" y="6"/>
                    </a:lnTo>
                    <a:lnTo>
                      <a:pt x="225" y="17"/>
                    </a:lnTo>
                    <a:lnTo>
                      <a:pt x="222" y="36"/>
                    </a:lnTo>
                    <a:lnTo>
                      <a:pt x="216" y="44"/>
                    </a:lnTo>
                    <a:lnTo>
                      <a:pt x="205" y="59"/>
                    </a:lnTo>
                    <a:lnTo>
                      <a:pt x="193" y="73"/>
                    </a:lnTo>
                    <a:lnTo>
                      <a:pt x="175" y="73"/>
                    </a:lnTo>
                    <a:lnTo>
                      <a:pt x="158" y="81"/>
                    </a:lnTo>
                    <a:cubicBezTo>
                      <a:pt x="158" y="81"/>
                      <a:pt x="146" y="58"/>
                      <a:pt x="141" y="58"/>
                    </a:cubicBezTo>
                    <a:cubicBezTo>
                      <a:pt x="137" y="58"/>
                      <a:pt x="143" y="54"/>
                      <a:pt x="124" y="57"/>
                    </a:cubicBezTo>
                    <a:cubicBezTo>
                      <a:pt x="106" y="60"/>
                      <a:pt x="106" y="82"/>
                      <a:pt x="116" y="91"/>
                    </a:cubicBezTo>
                    <a:lnTo>
                      <a:pt x="130" y="103"/>
                    </a:lnTo>
                    <a:lnTo>
                      <a:pt x="129" y="119"/>
                    </a:lnTo>
                    <a:lnTo>
                      <a:pt x="115" y="131"/>
                    </a:lnTo>
                    <a:cubicBezTo>
                      <a:pt x="115" y="131"/>
                      <a:pt x="101" y="142"/>
                      <a:pt x="95" y="142"/>
                    </a:cubicBezTo>
                    <a:cubicBezTo>
                      <a:pt x="89" y="143"/>
                      <a:pt x="86" y="138"/>
                      <a:pt x="68" y="144"/>
                    </a:cubicBezTo>
                    <a:cubicBezTo>
                      <a:pt x="50" y="149"/>
                      <a:pt x="62" y="163"/>
                      <a:pt x="73" y="162"/>
                    </a:cubicBezTo>
                    <a:cubicBezTo>
                      <a:pt x="83" y="162"/>
                      <a:pt x="89" y="159"/>
                      <a:pt x="96" y="157"/>
                    </a:cubicBezTo>
                    <a:cubicBezTo>
                      <a:pt x="102" y="155"/>
                      <a:pt x="128" y="142"/>
                      <a:pt x="128" y="142"/>
                    </a:cubicBezTo>
                    <a:lnTo>
                      <a:pt x="144" y="131"/>
                    </a:lnTo>
                    <a:lnTo>
                      <a:pt x="157" y="147"/>
                    </a:lnTo>
                    <a:lnTo>
                      <a:pt x="157" y="165"/>
                    </a:lnTo>
                    <a:lnTo>
                      <a:pt x="142" y="176"/>
                    </a:lnTo>
                    <a:lnTo>
                      <a:pt x="84" y="235"/>
                    </a:lnTo>
                    <a:lnTo>
                      <a:pt x="3" y="312"/>
                    </a:lnTo>
                    <a:lnTo>
                      <a:pt x="0" y="331"/>
                    </a:lnTo>
                    <a:close/>
                  </a:path>
                </a:pathLst>
              </a:custGeom>
              <a:solidFill>
                <a:schemeClr val="tx1"/>
              </a:solidFill>
              <a:ln w="9525">
                <a:solidFill>
                  <a:srgbClr val="000000"/>
                </a:solid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pic>
            <p:nvPicPr>
              <p:cNvPr id="2109" name="Picture 56" descr="新建 51"/>
              <p:cNvPicPr>
                <a:picLocks noChangeAspect="1" noChangeArrowheads="1"/>
              </p:cNvPicPr>
              <p:nvPr/>
            </p:nvPicPr>
            <p:blipFill>
              <a:blip r:embed="rId6" cstate="print">
                <a:lum bright="12000"/>
              </a:blip>
              <a:srcRect/>
              <a:stretch>
                <a:fillRect/>
              </a:stretch>
            </p:blipFill>
            <p:spPr bwMode="auto">
              <a:xfrm>
                <a:off x="5256" y="0"/>
                <a:ext cx="868" cy="3476"/>
              </a:xfrm>
              <a:prstGeom prst="rect">
                <a:avLst/>
              </a:prstGeom>
              <a:noFill/>
              <a:ln w="9525">
                <a:noFill/>
                <a:miter lim="800000"/>
                <a:headEnd/>
                <a:tailEnd/>
              </a:ln>
            </p:spPr>
          </p:pic>
          <p:sp>
            <p:nvSpPr>
              <p:cNvPr id="25" name="Line 57"/>
              <p:cNvSpPr>
                <a:spLocks noChangeShapeType="1"/>
              </p:cNvSpPr>
              <p:nvPr/>
            </p:nvSpPr>
            <p:spPr bwMode="auto">
              <a:xfrm>
                <a:off x="5481" y="2346"/>
                <a:ext cx="164" cy="1004"/>
              </a:xfrm>
              <a:prstGeom prst="line">
                <a:avLst/>
              </a:prstGeom>
              <a:noFill/>
              <a:ln w="9525">
                <a:solidFill>
                  <a:srgbClr val="000000">
                    <a:alpha val="50195"/>
                  </a:srgbClr>
                </a:solidFill>
                <a:round/>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grpSp>
        <p:sp>
          <p:nvSpPr>
            <p:cNvPr id="17" name="Rectangle 58"/>
            <p:cNvSpPr>
              <a:spLocks noChangeArrowheads="1"/>
            </p:cNvSpPr>
            <p:nvPr/>
          </p:nvSpPr>
          <p:spPr bwMode="auto">
            <a:xfrm>
              <a:off x="3456" y="876"/>
              <a:ext cx="891" cy="2665"/>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18" name="Rectangle 59"/>
            <p:cNvSpPr>
              <a:spLocks noChangeArrowheads="1"/>
            </p:cNvSpPr>
            <p:nvPr/>
          </p:nvSpPr>
          <p:spPr bwMode="auto">
            <a:xfrm rot="5400000">
              <a:off x="4233" y="65"/>
              <a:ext cx="708" cy="2332"/>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19" name="Rectangle 60"/>
            <p:cNvSpPr>
              <a:spLocks noChangeArrowheads="1"/>
            </p:cNvSpPr>
            <p:nvPr/>
          </p:nvSpPr>
          <p:spPr bwMode="auto">
            <a:xfrm rot="16200000" flipV="1">
              <a:off x="4547" y="2295"/>
              <a:ext cx="121" cy="2378"/>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20" name="Rectangle 61"/>
            <p:cNvSpPr>
              <a:spLocks noChangeArrowheads="1"/>
            </p:cNvSpPr>
            <p:nvPr/>
          </p:nvSpPr>
          <p:spPr bwMode="auto">
            <a:xfrm rot="10800000" flipV="1">
              <a:off x="5481" y="897"/>
              <a:ext cx="281" cy="2626"/>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grpSp>
      <p:grpSp>
        <p:nvGrpSpPr>
          <p:cNvPr id="2055" name="Group 62"/>
          <p:cNvGrpSpPr>
            <a:grpSpLocks/>
          </p:cNvGrpSpPr>
          <p:nvPr userDrawn="1"/>
        </p:nvGrpSpPr>
        <p:grpSpPr bwMode="auto">
          <a:xfrm>
            <a:off x="6867525" y="2627313"/>
            <a:ext cx="1851025" cy="1398587"/>
            <a:chOff x="4696" y="1833"/>
            <a:chExt cx="1139" cy="1116"/>
          </a:xfrm>
        </p:grpSpPr>
        <p:grpSp>
          <p:nvGrpSpPr>
            <p:cNvPr id="2088" name="Group 63"/>
            <p:cNvGrpSpPr>
              <a:grpSpLocks/>
            </p:cNvGrpSpPr>
            <p:nvPr/>
          </p:nvGrpSpPr>
          <p:grpSpPr bwMode="auto">
            <a:xfrm>
              <a:off x="4705" y="1833"/>
              <a:ext cx="442" cy="1097"/>
              <a:chOff x="4705" y="1833"/>
              <a:chExt cx="442" cy="1097"/>
            </a:xfrm>
          </p:grpSpPr>
          <p:sp>
            <p:nvSpPr>
              <p:cNvPr id="39" name="AutoShape 64"/>
              <p:cNvSpPr>
                <a:spLocks noChangeArrowheads="1"/>
              </p:cNvSpPr>
              <p:nvPr/>
            </p:nvSpPr>
            <p:spPr bwMode="auto">
              <a:xfrm>
                <a:off x="4705" y="2781"/>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Calibri"/>
                    <a:ea typeface="宋体"/>
                  </a:rPr>
                  <a:t>E</a:t>
                </a:r>
              </a:p>
            </p:txBody>
          </p:sp>
          <p:sp>
            <p:nvSpPr>
              <p:cNvPr id="40" name="AutoShape 65"/>
              <p:cNvSpPr>
                <a:spLocks noChangeArrowheads="1"/>
              </p:cNvSpPr>
              <p:nvPr/>
            </p:nvSpPr>
            <p:spPr bwMode="auto">
              <a:xfrm>
                <a:off x="4776" y="2542"/>
                <a:ext cx="179" cy="151"/>
              </a:xfrm>
              <a:prstGeom prst="parallelogram">
                <a:avLst>
                  <a:gd name="adj" fmla="val 29833"/>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Calibri"/>
                    <a:ea typeface="宋体"/>
                  </a:rPr>
                  <a:t>D</a:t>
                </a:r>
              </a:p>
            </p:txBody>
          </p:sp>
          <p:sp>
            <p:nvSpPr>
              <p:cNvPr id="41" name="AutoShape 66"/>
              <p:cNvSpPr>
                <a:spLocks noChangeArrowheads="1"/>
              </p:cNvSpPr>
              <p:nvPr/>
            </p:nvSpPr>
            <p:spPr bwMode="auto">
              <a:xfrm>
                <a:off x="4846" y="2305"/>
                <a:ext cx="180" cy="152"/>
              </a:xfrm>
              <a:prstGeom prst="parallelogram">
                <a:avLst>
                  <a:gd name="adj" fmla="val 29801"/>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Calibri"/>
                    <a:ea typeface="宋体"/>
                  </a:rPr>
                  <a:t>C</a:t>
                </a:r>
              </a:p>
            </p:txBody>
          </p:sp>
          <p:sp>
            <p:nvSpPr>
              <p:cNvPr id="42" name="AutoShape 67"/>
              <p:cNvSpPr>
                <a:spLocks noChangeArrowheads="1"/>
              </p:cNvSpPr>
              <p:nvPr/>
            </p:nvSpPr>
            <p:spPr bwMode="auto">
              <a:xfrm>
                <a:off x="4905" y="2070"/>
                <a:ext cx="180" cy="151"/>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Calibri"/>
                    <a:ea typeface="宋体"/>
                  </a:rPr>
                  <a:t>B</a:t>
                </a:r>
              </a:p>
            </p:txBody>
          </p:sp>
          <p:sp>
            <p:nvSpPr>
              <p:cNvPr id="43" name="AutoShape 68"/>
              <p:cNvSpPr>
                <a:spLocks noChangeArrowheads="1"/>
              </p:cNvSpPr>
              <p:nvPr/>
            </p:nvSpPr>
            <p:spPr bwMode="auto">
              <a:xfrm>
                <a:off x="4970" y="1833"/>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fontAlgn="auto">
                  <a:spcBef>
                    <a:spcPts val="0"/>
                  </a:spcBef>
                  <a:spcAft>
                    <a:spcPts val="0"/>
                  </a:spcAft>
                  <a:defRPr/>
                </a:pPr>
                <a:r>
                  <a:rPr lang="en-US" altLang="zh-CN" sz="1200" b="1" i="1">
                    <a:solidFill>
                      <a:srgbClr val="CCECFF"/>
                    </a:solidFill>
                    <a:latin typeface="Calibri"/>
                    <a:ea typeface="宋体"/>
                  </a:rPr>
                  <a:t>A</a:t>
                </a:r>
              </a:p>
            </p:txBody>
          </p:sp>
        </p:grpSp>
        <p:sp>
          <p:nvSpPr>
            <p:cNvPr id="34" name="Line 69"/>
            <p:cNvSpPr>
              <a:spLocks noChangeShapeType="1"/>
            </p:cNvSpPr>
            <p:nvPr/>
          </p:nvSpPr>
          <p:spPr bwMode="auto">
            <a:xfrm>
              <a:off x="4965" y="2004"/>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35" name="Line 70"/>
            <p:cNvSpPr>
              <a:spLocks noChangeShapeType="1"/>
            </p:cNvSpPr>
            <p:nvPr/>
          </p:nvSpPr>
          <p:spPr bwMode="auto">
            <a:xfrm>
              <a:off x="4899" y="2238"/>
              <a:ext cx="865"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36" name="Line 71"/>
            <p:cNvSpPr>
              <a:spLocks noChangeShapeType="1"/>
            </p:cNvSpPr>
            <p:nvPr/>
          </p:nvSpPr>
          <p:spPr bwMode="auto">
            <a:xfrm>
              <a:off x="4834" y="2471"/>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37" name="Line 72"/>
            <p:cNvSpPr>
              <a:spLocks noChangeShapeType="1"/>
            </p:cNvSpPr>
            <p:nvPr/>
          </p:nvSpPr>
          <p:spPr bwMode="auto">
            <a:xfrm>
              <a:off x="4767" y="2712"/>
              <a:ext cx="865"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sp>
          <p:nvSpPr>
            <p:cNvPr id="38" name="Line 73"/>
            <p:cNvSpPr>
              <a:spLocks noChangeShapeType="1"/>
            </p:cNvSpPr>
            <p:nvPr/>
          </p:nvSpPr>
          <p:spPr bwMode="auto">
            <a:xfrm>
              <a:off x="4696" y="2949"/>
              <a:ext cx="870" cy="0"/>
            </a:xfrm>
            <a:prstGeom prst="line">
              <a:avLst/>
            </a:prstGeom>
            <a:noFill/>
            <a:ln w="9525">
              <a:solidFill>
                <a:srgbClr val="CCECFF">
                  <a:alpha val="78038"/>
                </a:srgbClr>
              </a:solidFill>
              <a:round/>
              <a:headEnd/>
              <a:tailEnd/>
            </a:ln>
          </p:spPr>
          <p:txBody>
            <a:bodyPr wrap="none" anchor="ctr"/>
            <a:lstStyle/>
            <a:p>
              <a:pPr fontAlgn="auto">
                <a:spcBef>
                  <a:spcPts val="0"/>
                </a:spcBef>
                <a:spcAft>
                  <a:spcPts val="0"/>
                </a:spcAft>
                <a:defRPr/>
              </a:pPr>
              <a:endParaRPr lang="zh-CN" altLang="en-US">
                <a:solidFill>
                  <a:prstClr val="black"/>
                </a:solidFill>
                <a:latin typeface="Calibri"/>
                <a:ea typeface="宋体"/>
              </a:endParaRPr>
            </a:p>
          </p:txBody>
        </p:sp>
      </p:grpSp>
      <p:grpSp>
        <p:nvGrpSpPr>
          <p:cNvPr id="2056" name="Group 74"/>
          <p:cNvGrpSpPr>
            <a:grpSpLocks/>
          </p:cNvGrpSpPr>
          <p:nvPr userDrawn="1"/>
        </p:nvGrpSpPr>
        <p:grpSpPr bwMode="auto">
          <a:xfrm>
            <a:off x="7646988" y="3124200"/>
            <a:ext cx="449262" cy="773113"/>
            <a:chOff x="164" y="1754"/>
            <a:chExt cx="1559" cy="2711"/>
          </a:xfrm>
        </p:grpSpPr>
        <p:sp>
          <p:nvSpPr>
            <p:cNvPr id="45" name="Rectangle 75"/>
            <p:cNvSpPr>
              <a:spLocks noChangeArrowheads="1"/>
            </p:cNvSpPr>
            <p:nvPr/>
          </p:nvSpPr>
          <p:spPr bwMode="auto">
            <a:xfrm>
              <a:off x="164" y="1754"/>
              <a:ext cx="138" cy="2126"/>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46" name="Rectangle 76"/>
            <p:cNvSpPr>
              <a:spLocks noChangeArrowheads="1"/>
            </p:cNvSpPr>
            <p:nvPr/>
          </p:nvSpPr>
          <p:spPr bwMode="auto">
            <a:xfrm>
              <a:off x="302" y="1910"/>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47" name="Rectangle 77"/>
            <p:cNvSpPr>
              <a:spLocks noChangeArrowheads="1"/>
            </p:cNvSpPr>
            <p:nvPr/>
          </p:nvSpPr>
          <p:spPr bwMode="auto">
            <a:xfrm>
              <a:off x="450" y="2055"/>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48" name="Rectangle 78"/>
            <p:cNvSpPr>
              <a:spLocks noChangeArrowheads="1"/>
            </p:cNvSpPr>
            <p:nvPr/>
          </p:nvSpPr>
          <p:spPr bwMode="auto">
            <a:xfrm>
              <a:off x="599" y="2194"/>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49" name="Rectangle 79"/>
            <p:cNvSpPr>
              <a:spLocks noChangeArrowheads="1"/>
            </p:cNvSpPr>
            <p:nvPr/>
          </p:nvSpPr>
          <p:spPr bwMode="auto">
            <a:xfrm>
              <a:off x="748" y="2339"/>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0" name="Rectangle 80"/>
            <p:cNvSpPr>
              <a:spLocks noChangeArrowheads="1"/>
            </p:cNvSpPr>
            <p:nvPr/>
          </p:nvSpPr>
          <p:spPr bwMode="auto">
            <a:xfrm>
              <a:off x="897" y="2483"/>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1" name="Rectangle 81"/>
            <p:cNvSpPr>
              <a:spLocks noChangeArrowheads="1"/>
            </p:cNvSpPr>
            <p:nvPr/>
          </p:nvSpPr>
          <p:spPr bwMode="auto">
            <a:xfrm>
              <a:off x="1045" y="2622"/>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2" name="Rectangle 82"/>
            <p:cNvSpPr>
              <a:spLocks noChangeArrowheads="1"/>
            </p:cNvSpPr>
            <p:nvPr/>
          </p:nvSpPr>
          <p:spPr bwMode="auto">
            <a:xfrm>
              <a:off x="1194" y="2767"/>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3" name="Rectangle 83"/>
            <p:cNvSpPr>
              <a:spLocks noChangeArrowheads="1"/>
            </p:cNvSpPr>
            <p:nvPr/>
          </p:nvSpPr>
          <p:spPr bwMode="auto">
            <a:xfrm>
              <a:off x="1343" y="2912"/>
              <a:ext cx="154"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4" name="Rectangle 84"/>
            <p:cNvSpPr>
              <a:spLocks noChangeArrowheads="1"/>
            </p:cNvSpPr>
            <p:nvPr/>
          </p:nvSpPr>
          <p:spPr bwMode="auto">
            <a:xfrm>
              <a:off x="1497" y="3051"/>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5" name="Rectangle 85"/>
            <p:cNvSpPr>
              <a:spLocks noChangeArrowheads="1"/>
            </p:cNvSpPr>
            <p:nvPr/>
          </p:nvSpPr>
          <p:spPr bwMode="auto">
            <a:xfrm>
              <a:off x="1007" y="3335"/>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6" name="Rectangle 86"/>
            <p:cNvSpPr>
              <a:spLocks noChangeArrowheads="1"/>
            </p:cNvSpPr>
            <p:nvPr/>
          </p:nvSpPr>
          <p:spPr bwMode="auto">
            <a:xfrm>
              <a:off x="302" y="3608"/>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7" name="Rectangle 87"/>
            <p:cNvSpPr>
              <a:spLocks noChangeArrowheads="1"/>
            </p:cNvSpPr>
            <p:nvPr/>
          </p:nvSpPr>
          <p:spPr bwMode="auto">
            <a:xfrm>
              <a:off x="450" y="3463"/>
              <a:ext cx="149"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8" name="Rectangle 88"/>
            <p:cNvSpPr>
              <a:spLocks noChangeArrowheads="1"/>
            </p:cNvSpPr>
            <p:nvPr/>
          </p:nvSpPr>
          <p:spPr bwMode="auto">
            <a:xfrm>
              <a:off x="599" y="3324"/>
              <a:ext cx="149"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59" name="Rectangle 89"/>
            <p:cNvSpPr>
              <a:spLocks noChangeArrowheads="1"/>
            </p:cNvSpPr>
            <p:nvPr/>
          </p:nvSpPr>
          <p:spPr bwMode="auto">
            <a:xfrm>
              <a:off x="748" y="3463"/>
              <a:ext cx="149"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0" name="Rectangle 90"/>
            <p:cNvSpPr>
              <a:spLocks noChangeArrowheads="1"/>
            </p:cNvSpPr>
            <p:nvPr/>
          </p:nvSpPr>
          <p:spPr bwMode="auto">
            <a:xfrm>
              <a:off x="1156" y="3480"/>
              <a:ext cx="154"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1" name="Rectangle 91"/>
            <p:cNvSpPr>
              <a:spLocks noChangeArrowheads="1"/>
            </p:cNvSpPr>
            <p:nvPr/>
          </p:nvSpPr>
          <p:spPr bwMode="auto">
            <a:xfrm>
              <a:off x="897" y="3752"/>
              <a:ext cx="149"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2" name="Rectangle 92"/>
            <p:cNvSpPr>
              <a:spLocks noChangeArrowheads="1"/>
            </p:cNvSpPr>
            <p:nvPr/>
          </p:nvSpPr>
          <p:spPr bwMode="auto">
            <a:xfrm>
              <a:off x="1310" y="3764"/>
              <a:ext cx="149" cy="28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3" name="Rectangle 93"/>
            <p:cNvSpPr>
              <a:spLocks noChangeArrowheads="1"/>
            </p:cNvSpPr>
            <p:nvPr/>
          </p:nvSpPr>
          <p:spPr bwMode="auto">
            <a:xfrm>
              <a:off x="1045" y="4036"/>
              <a:ext cx="149" cy="284"/>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4" name="Rectangle 94"/>
            <p:cNvSpPr>
              <a:spLocks noChangeArrowheads="1"/>
            </p:cNvSpPr>
            <p:nvPr/>
          </p:nvSpPr>
          <p:spPr bwMode="auto">
            <a:xfrm>
              <a:off x="1459" y="4053"/>
              <a:ext cx="149" cy="267"/>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5" name="Rectangle 95"/>
            <p:cNvSpPr>
              <a:spLocks noChangeArrowheads="1"/>
            </p:cNvSpPr>
            <p:nvPr/>
          </p:nvSpPr>
          <p:spPr bwMode="auto">
            <a:xfrm>
              <a:off x="1150" y="4320"/>
              <a:ext cx="347" cy="145"/>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66" name="Rectangle 96"/>
            <p:cNvSpPr>
              <a:spLocks noChangeArrowheads="1"/>
            </p:cNvSpPr>
            <p:nvPr/>
          </p:nvSpPr>
          <p:spPr bwMode="auto">
            <a:xfrm>
              <a:off x="1007" y="3196"/>
              <a:ext cx="716" cy="139"/>
            </a:xfrm>
            <a:prstGeom prst="rect">
              <a:avLst/>
            </a:prstGeom>
            <a:solidFill>
              <a:srgbClr val="CCFFFF">
                <a:alpha val="61176"/>
              </a:srgbClr>
            </a:solidFill>
            <a:ln w="3175">
              <a:noFill/>
              <a:miter lim="800000"/>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grpSp>
      <p:sp>
        <p:nvSpPr>
          <p:cNvPr id="71" name="Freeform 114"/>
          <p:cNvSpPr>
            <a:spLocks/>
          </p:cNvSpPr>
          <p:nvPr userDrawn="1"/>
        </p:nvSpPr>
        <p:spPr bwMode="auto">
          <a:xfrm>
            <a:off x="1206500" y="4818063"/>
            <a:ext cx="1293813" cy="146843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fontAlgn="auto">
              <a:spcBef>
                <a:spcPts val="0"/>
              </a:spcBef>
              <a:spcAft>
                <a:spcPts val="0"/>
              </a:spcAft>
              <a:defRPr/>
            </a:pPr>
            <a:endParaRPr lang="zh-CN" altLang="en-US">
              <a:solidFill>
                <a:prstClr val="black"/>
              </a:solidFill>
              <a:latin typeface="Calibri"/>
              <a:ea typeface="宋体"/>
            </a:endParaRPr>
          </a:p>
        </p:txBody>
      </p:sp>
      <p:sp>
        <p:nvSpPr>
          <p:cNvPr id="72"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fontAlgn="auto">
              <a:spcBef>
                <a:spcPts val="0"/>
              </a:spcBef>
              <a:spcAft>
                <a:spcPts val="0"/>
              </a:spcAft>
              <a:defRPr/>
            </a:pPr>
            <a:endParaRPr lang="zh-CN" altLang="zh-CN">
              <a:solidFill>
                <a:prstClr val="black"/>
              </a:solidFill>
              <a:latin typeface="Calibri"/>
              <a:ea typeface="宋体"/>
            </a:endParaRPr>
          </a:p>
        </p:txBody>
      </p:sp>
      <p:sp>
        <p:nvSpPr>
          <p:cNvPr id="73"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solidFill>
                <a:prstClr val="black"/>
              </a:solidFill>
              <a:latin typeface="Calibri"/>
              <a:ea typeface="宋体"/>
            </a:endParaRPr>
          </a:p>
        </p:txBody>
      </p:sp>
      <p:sp>
        <p:nvSpPr>
          <p:cNvPr id="74"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fontAlgn="auto">
              <a:spcBef>
                <a:spcPts val="0"/>
              </a:spcBef>
              <a:spcAft>
                <a:spcPts val="0"/>
              </a:spcAft>
              <a:defRPr/>
            </a:pPr>
            <a:endParaRPr lang="zh-CN" altLang="en-US">
              <a:solidFill>
                <a:prstClr val="black"/>
              </a:solidFill>
              <a:latin typeface="Calibri"/>
              <a:ea typeface="宋体"/>
            </a:endParaRPr>
          </a:p>
        </p:txBody>
      </p:sp>
      <p:sp>
        <p:nvSpPr>
          <p:cNvPr id="75" name="Rectangle 98"/>
          <p:cNvSpPr>
            <a:spLocks noChangeArrowheads="1"/>
          </p:cNvSpPr>
          <p:nvPr userDrawn="1"/>
        </p:nvSpPr>
        <p:spPr bwMode="auto">
          <a:xfrm>
            <a:off x="0" y="0"/>
            <a:ext cx="9144000" cy="8572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fontAlgn="auto">
              <a:spcBef>
                <a:spcPts val="0"/>
              </a:spcBef>
              <a:spcAft>
                <a:spcPts val="0"/>
              </a:spcAft>
              <a:defRPr/>
            </a:pPr>
            <a:endParaRPr lang="zh-CN" altLang="en-US">
              <a:solidFill>
                <a:prstClr val="black"/>
              </a:solidFill>
              <a:latin typeface="Calibri"/>
              <a:ea typeface="宋体"/>
            </a:endParaRPr>
          </a:p>
        </p:txBody>
      </p:sp>
      <p:grpSp>
        <p:nvGrpSpPr>
          <p:cNvPr id="2062" name="Group 122"/>
          <p:cNvGrpSpPr>
            <a:grpSpLocks/>
          </p:cNvGrpSpPr>
          <p:nvPr userDrawn="1"/>
        </p:nvGrpSpPr>
        <p:grpSpPr bwMode="auto">
          <a:xfrm>
            <a:off x="7561263" y="196850"/>
            <a:ext cx="1368425" cy="460375"/>
            <a:chOff x="5067" y="66"/>
            <a:chExt cx="564" cy="190"/>
          </a:xfrm>
        </p:grpSpPr>
        <p:sp>
          <p:nvSpPr>
            <p:cNvPr id="86"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sp>
          <p:nvSpPr>
            <p:cNvPr id="87"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fontAlgn="auto">
                <a:spcBef>
                  <a:spcPts val="0"/>
                </a:spcBef>
                <a:spcAft>
                  <a:spcPts val="0"/>
                </a:spcAft>
                <a:defRPr/>
              </a:pPr>
              <a:endParaRPr lang="zh-CN" altLang="en-US">
                <a:solidFill>
                  <a:prstClr val="black"/>
                </a:solidFill>
                <a:latin typeface="Calibri"/>
                <a:ea typeface="宋体"/>
              </a:endParaRPr>
            </a:p>
          </p:txBody>
        </p:sp>
      </p:grpSp>
      <p:pic>
        <p:nvPicPr>
          <p:cNvPr id="67" name="Picture 1"/>
          <p:cNvPicPr>
            <a:picLocks noChangeAspect="1" noChangeArrowheads="1"/>
          </p:cNvPicPr>
          <p:nvPr userDrawn="1"/>
        </p:nvPicPr>
        <p:blipFill>
          <a:blip r:embed="rId7"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3" r:id="rId1"/>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a:defRPr/>
            </a:pPr>
            <a:endParaRPr lang="zh-CN" altLang="en-US">
              <a:solidFill>
                <a:prstClr val="black"/>
              </a:solidFill>
              <a:latin typeface="Calibri"/>
              <a:ea typeface="宋体"/>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a:defRPr/>
            </a:pPr>
            <a:r>
              <a:rPr lang="en-US" altLang="zh-CN" sz="1400" b="1">
                <a:solidFill>
                  <a:prstClr val="white"/>
                </a:solidFill>
                <a:latin typeface="Calibri"/>
                <a:ea typeface="黑体" pitchFamily="2" charset="-122"/>
              </a:rPr>
              <a:t>.</a:t>
            </a:r>
            <a:fld id="{AAED488F-0091-4DB4-A015-69473637F43E}" type="slidenum">
              <a:rPr lang="en-US" altLang="zh-CN" sz="1400" b="1">
                <a:solidFill>
                  <a:prstClr val="white"/>
                </a:solidFill>
                <a:latin typeface="Calibri"/>
                <a:ea typeface="黑体" pitchFamily="2" charset="-122"/>
              </a:rPr>
              <a:pPr algn="r" defTabSz="969963">
                <a:defRPr/>
              </a:pPr>
              <a:t>‹#›</a:t>
            </a:fld>
            <a:r>
              <a:rPr lang="en-US" altLang="zh-CN" sz="1400" b="1">
                <a:solidFill>
                  <a:prstClr val="white"/>
                </a:solidFill>
                <a:latin typeface="Calibri"/>
                <a:ea typeface="黑体" pitchFamily="2" charset="-122"/>
              </a:rPr>
              <a:t>.</a:t>
            </a:r>
          </a:p>
        </p:txBody>
      </p:sp>
      <p:grpSp>
        <p:nvGrpSpPr>
          <p:cNvPr id="3078" name="Group 121"/>
          <p:cNvGrpSpPr>
            <a:grpSpLocks/>
          </p:cNvGrpSpPr>
          <p:nvPr userDrawn="1"/>
        </p:nvGrpSpPr>
        <p:grpSpPr bwMode="auto">
          <a:xfrm>
            <a:off x="5368925" y="1276350"/>
            <a:ext cx="3775075" cy="4235450"/>
            <a:chOff x="3386" y="876"/>
            <a:chExt cx="2378" cy="2668"/>
          </a:xfrm>
        </p:grpSpPr>
        <p:grpSp>
          <p:nvGrpSpPr>
            <p:cNvPr id="3123" name="Group 44"/>
            <p:cNvGrpSpPr>
              <a:grpSpLocks/>
            </p:cNvGrpSpPr>
            <p:nvPr/>
          </p:nvGrpSpPr>
          <p:grpSpPr bwMode="auto">
            <a:xfrm>
              <a:off x="3478" y="884"/>
              <a:ext cx="2255" cy="2658"/>
              <a:chOff x="0" y="0"/>
              <a:chExt cx="6124" cy="3472"/>
            </a:xfrm>
          </p:grpSpPr>
          <p:sp>
            <p:nvSpPr>
              <p:cNvPr id="26" name="Rectangle 4"/>
              <p:cNvSpPr>
                <a:spLocks noChangeArrowheads="1"/>
              </p:cNvSpPr>
              <p:nvPr/>
            </p:nvSpPr>
            <p:spPr bwMode="auto">
              <a:xfrm>
                <a:off x="0" y="1680"/>
                <a:ext cx="6124" cy="1297"/>
              </a:xfrm>
              <a:prstGeom prst="rect">
                <a:avLst/>
              </a:prstGeom>
              <a:gradFill rotWithShape="1">
                <a:gsLst>
                  <a:gs pos="0">
                    <a:srgbClr val="0066FF"/>
                  </a:gs>
                  <a:gs pos="100000">
                    <a:srgbClr val="33CCFF"/>
                  </a:gs>
                </a:gsLst>
                <a:lin ang="5400000" scaled="1"/>
              </a:gradFill>
              <a:ln w="9525" algn="ctr">
                <a:noFill/>
                <a:miter lim="800000"/>
                <a:headEnd/>
                <a:tailEnd/>
              </a:ln>
            </p:spPr>
            <p:txBody>
              <a:bodyPr wrap="none" anchor="ctr"/>
              <a:lstStyle/>
              <a:p>
                <a:pPr algn="ctr">
                  <a:defRPr/>
                </a:pPr>
                <a:endParaRPr lang="zh-CN" altLang="zh-CN">
                  <a:solidFill>
                    <a:prstClr val="black"/>
                  </a:solidFill>
                  <a:latin typeface="Calibri"/>
                  <a:ea typeface="黑体" pitchFamily="2" charset="-122"/>
                </a:endParaRPr>
              </a:p>
            </p:txBody>
          </p:sp>
          <p:grpSp>
            <p:nvGrpSpPr>
              <p:cNvPr id="3136" name="Group 46"/>
              <p:cNvGrpSpPr>
                <a:grpSpLocks/>
              </p:cNvGrpSpPr>
              <p:nvPr/>
            </p:nvGrpSpPr>
            <p:grpSpPr bwMode="auto">
              <a:xfrm>
                <a:off x="0" y="0"/>
                <a:ext cx="6124" cy="3472"/>
                <a:chOff x="0" y="0"/>
                <a:chExt cx="6124" cy="3472"/>
              </a:xfrm>
            </p:grpSpPr>
            <p:sp>
              <p:nvSpPr>
                <p:cNvPr id="28" name="Rectangle 6"/>
                <p:cNvSpPr>
                  <a:spLocks noChangeArrowheads="1"/>
                </p:cNvSpPr>
                <p:nvPr/>
              </p:nvSpPr>
              <p:spPr bwMode="auto">
                <a:xfrm>
                  <a:off x="0" y="0"/>
                  <a:ext cx="6124" cy="1686"/>
                </a:xfrm>
                <a:prstGeom prst="rect">
                  <a:avLst/>
                </a:prstGeom>
                <a:gradFill rotWithShape="1">
                  <a:gsLst>
                    <a:gs pos="0">
                      <a:srgbClr val="003077"/>
                    </a:gs>
                    <a:gs pos="100000">
                      <a:srgbClr val="0066FF"/>
                    </a:gs>
                  </a:gsLst>
                  <a:lin ang="5400000" scaled="1"/>
                </a:gradFill>
                <a:ln w="9525" algn="ctr">
                  <a:noFill/>
                  <a:miter lim="800000"/>
                  <a:headEnd/>
                  <a:tailEnd/>
                </a:ln>
              </p:spPr>
              <p:txBody>
                <a:bodyPr wrap="none" anchor="ctr"/>
                <a:lstStyle/>
                <a:p>
                  <a:pPr algn="ctr">
                    <a:defRPr/>
                  </a:pPr>
                  <a:endParaRPr lang="zh-CN" altLang="zh-CN">
                    <a:solidFill>
                      <a:prstClr val="black"/>
                    </a:solidFill>
                    <a:latin typeface="Calibri"/>
                    <a:ea typeface="黑体" pitchFamily="2" charset="-122"/>
                  </a:endParaRPr>
                </a:p>
              </p:txBody>
            </p:sp>
            <p:graphicFrame>
              <p:nvGraphicFramePr>
                <p:cNvPr id="3074" name="Object 48"/>
                <p:cNvGraphicFramePr>
                  <a:graphicFrameLocks noChangeAspect="1"/>
                </p:cNvGraphicFramePr>
                <p:nvPr/>
              </p:nvGraphicFramePr>
              <p:xfrm>
                <a:off x="0" y="2872"/>
                <a:ext cx="6124" cy="600"/>
              </p:xfrm>
              <a:graphic>
                <a:graphicData uri="http://schemas.openxmlformats.org/presentationml/2006/ole">
                  <mc:AlternateContent xmlns:mc="http://schemas.openxmlformats.org/markup-compatibility/2006">
                    <mc:Choice xmlns:v="urn:schemas-microsoft-com:vml" Requires="v">
                      <p:oleObj spid="_x0000_s3099" name="PHOTO-PAINT" r:id="rId6" imgW="10755556" imgH="2641270" progId="">
                        <p:embed/>
                      </p:oleObj>
                    </mc:Choice>
                    <mc:Fallback>
                      <p:oleObj name="PHOTO-PAINT" r:id="rId6" imgW="10755556" imgH="2641270" progId="">
                        <p:embed/>
                        <p:pic>
                          <p:nvPicPr>
                            <p:cNvPr id="0" name="Object 4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182"/>
                            <a:stretch>
                              <a:fillRect/>
                            </a:stretch>
                          </p:blipFill>
                          <p:spPr bwMode="auto">
                            <a:xfrm>
                              <a:off x="0" y="2872"/>
                              <a:ext cx="6124"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49"/>
                <p:cNvSpPr>
                  <a:spLocks noChangeArrowheads="1"/>
                </p:cNvSpPr>
                <p:nvPr/>
              </p:nvSpPr>
              <p:spPr bwMode="auto">
                <a:xfrm flipV="1">
                  <a:off x="0" y="2880"/>
                  <a:ext cx="6124" cy="316"/>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a:defRPr/>
                  </a:pPr>
                  <a:endParaRPr lang="zh-CN" altLang="en-US">
                    <a:solidFill>
                      <a:prstClr val="black"/>
                    </a:solidFill>
                    <a:latin typeface="Calibri"/>
                    <a:ea typeface="宋体"/>
                  </a:endParaRPr>
                </a:p>
              </p:txBody>
            </p:sp>
            <p:sp>
              <p:nvSpPr>
                <p:cNvPr id="31" name="Rectangle 50"/>
                <p:cNvSpPr>
                  <a:spLocks noChangeArrowheads="1"/>
                </p:cNvSpPr>
                <p:nvPr/>
              </p:nvSpPr>
              <p:spPr bwMode="auto">
                <a:xfrm>
                  <a:off x="0" y="1714"/>
                  <a:ext cx="6124" cy="1174"/>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a:defRPr/>
                  </a:pPr>
                  <a:endParaRPr lang="zh-CN" altLang="en-US">
                    <a:solidFill>
                      <a:prstClr val="black"/>
                    </a:solidFill>
                    <a:latin typeface="Calibri"/>
                    <a:ea typeface="宋体"/>
                  </a:endParaRPr>
                </a:p>
              </p:txBody>
            </p:sp>
          </p:grpSp>
        </p:grpSp>
        <p:sp>
          <p:nvSpPr>
            <p:cNvPr id="15" name="Rectangle 51"/>
            <p:cNvSpPr>
              <a:spLocks noChangeArrowheads="1"/>
            </p:cNvSpPr>
            <p:nvPr/>
          </p:nvSpPr>
          <p:spPr bwMode="auto">
            <a:xfrm>
              <a:off x="3472" y="876"/>
              <a:ext cx="2288" cy="2665"/>
            </a:xfrm>
            <a:prstGeom prst="rect">
              <a:avLst/>
            </a:prstGeom>
            <a:solidFill>
              <a:schemeClr val="bg1">
                <a:alpha val="30196"/>
              </a:schemeClr>
            </a:solidFill>
            <a:ln w="9525">
              <a:noFill/>
              <a:miter lim="800000"/>
              <a:headEnd/>
              <a:tailEnd/>
            </a:ln>
          </p:spPr>
          <p:txBody>
            <a:bodyPr wrap="none" anchor="ctr"/>
            <a:lstStyle/>
            <a:p>
              <a:pPr>
                <a:defRPr/>
              </a:pPr>
              <a:endParaRPr lang="zh-CN" altLang="en-US">
                <a:solidFill>
                  <a:prstClr val="black"/>
                </a:solidFill>
                <a:latin typeface="Calibri"/>
                <a:ea typeface="宋体"/>
              </a:endParaRPr>
            </a:p>
          </p:txBody>
        </p:sp>
        <p:grpSp>
          <p:nvGrpSpPr>
            <p:cNvPr id="3125" name="Group 52"/>
            <p:cNvGrpSpPr>
              <a:grpSpLocks/>
            </p:cNvGrpSpPr>
            <p:nvPr/>
          </p:nvGrpSpPr>
          <p:grpSpPr bwMode="auto">
            <a:xfrm>
              <a:off x="5113" y="883"/>
              <a:ext cx="671" cy="2655"/>
              <a:chOff x="5256" y="0"/>
              <a:chExt cx="868" cy="3476"/>
            </a:xfrm>
          </p:grpSpPr>
          <p:sp>
            <p:nvSpPr>
              <p:cNvPr id="21" name="Line 53"/>
              <p:cNvSpPr>
                <a:spLocks noChangeShapeType="1"/>
              </p:cNvSpPr>
              <p:nvPr/>
            </p:nvSpPr>
            <p:spPr bwMode="auto">
              <a:xfrm>
                <a:off x="5308" y="453"/>
                <a:ext cx="145" cy="1702"/>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sp>
            <p:nvSpPr>
              <p:cNvPr id="22" name="Line 54"/>
              <p:cNvSpPr>
                <a:spLocks noChangeShapeType="1"/>
              </p:cNvSpPr>
              <p:nvPr/>
            </p:nvSpPr>
            <p:spPr bwMode="auto">
              <a:xfrm>
                <a:off x="5503" y="2309"/>
                <a:ext cx="281" cy="668"/>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sp>
            <p:nvSpPr>
              <p:cNvPr id="23" name="Freeform 55"/>
              <p:cNvSpPr>
                <a:spLocks/>
              </p:cNvSpPr>
              <p:nvPr/>
            </p:nvSpPr>
            <p:spPr bwMode="auto">
              <a:xfrm flipH="1">
                <a:off x="5410" y="2107"/>
                <a:ext cx="246" cy="364"/>
              </a:xfrm>
              <a:custGeom>
                <a:avLst/>
                <a:gdLst>
                  <a:gd name="T0" fmla="*/ 0 w 271"/>
                  <a:gd name="T1" fmla="*/ 1984 h 331"/>
                  <a:gd name="T2" fmla="*/ 5 w 271"/>
                  <a:gd name="T3" fmla="*/ 1984 h 331"/>
                  <a:gd name="T4" fmla="*/ 17 w 271"/>
                  <a:gd name="T5" fmla="*/ 1483 h 331"/>
                  <a:gd name="T6" fmla="*/ 21 w 271"/>
                  <a:gd name="T7" fmla="*/ 1482 h 331"/>
                  <a:gd name="T8" fmla="*/ 24 w 271"/>
                  <a:gd name="T9" fmla="*/ 1313 h 331"/>
                  <a:gd name="T10" fmla="*/ 26 w 271"/>
                  <a:gd name="T11" fmla="*/ 1303 h 331"/>
                  <a:gd name="T12" fmla="*/ 31 w 271"/>
                  <a:gd name="T13" fmla="*/ 1405 h 331"/>
                  <a:gd name="T14" fmla="*/ 32 w 271"/>
                  <a:gd name="T15" fmla="*/ 1537 h 331"/>
                  <a:gd name="T16" fmla="*/ 32 w 271"/>
                  <a:gd name="T17" fmla="*/ 1610 h 331"/>
                  <a:gd name="T18" fmla="*/ 26 w 271"/>
                  <a:gd name="T19" fmla="*/ 1584 h 331"/>
                  <a:gd name="T20" fmla="*/ 24 w 271"/>
                  <a:gd name="T21" fmla="*/ 1546 h 331"/>
                  <a:gd name="T22" fmla="*/ 23 w 271"/>
                  <a:gd name="T23" fmla="*/ 1645 h 331"/>
                  <a:gd name="T24" fmla="*/ 24 w 271"/>
                  <a:gd name="T25" fmla="*/ 1732 h 331"/>
                  <a:gd name="T26" fmla="*/ 24 w 271"/>
                  <a:gd name="T27" fmla="*/ 1819 h 331"/>
                  <a:gd name="T28" fmla="*/ 24 w 271"/>
                  <a:gd name="T29" fmla="*/ 1878 h 331"/>
                  <a:gd name="T30" fmla="*/ 25 w 271"/>
                  <a:gd name="T31" fmla="*/ 1918 h 331"/>
                  <a:gd name="T32" fmla="*/ 26 w 271"/>
                  <a:gd name="T33" fmla="*/ 1864 h 331"/>
                  <a:gd name="T34" fmla="*/ 27 w 271"/>
                  <a:gd name="T35" fmla="*/ 1712 h 331"/>
                  <a:gd name="T36" fmla="*/ 32 w 271"/>
                  <a:gd name="T37" fmla="*/ 1717 h 331"/>
                  <a:gd name="T38" fmla="*/ 36 w 271"/>
                  <a:gd name="T39" fmla="*/ 1789 h 331"/>
                  <a:gd name="T40" fmla="*/ 39 w 271"/>
                  <a:gd name="T41" fmla="*/ 1677 h 331"/>
                  <a:gd name="T42" fmla="*/ 33 w 271"/>
                  <a:gd name="T43" fmla="*/ 1201 h 331"/>
                  <a:gd name="T44" fmla="*/ 34 w 271"/>
                  <a:gd name="T45" fmla="*/ 1074 h 331"/>
                  <a:gd name="T46" fmla="*/ 32 w 271"/>
                  <a:gd name="T47" fmla="*/ 1004 h 331"/>
                  <a:gd name="T48" fmla="*/ 31 w 271"/>
                  <a:gd name="T49" fmla="*/ 599 h 331"/>
                  <a:gd name="T50" fmla="*/ 30 w 271"/>
                  <a:gd name="T51" fmla="*/ 536 h 331"/>
                  <a:gd name="T52" fmla="*/ 34 w 271"/>
                  <a:gd name="T53" fmla="*/ 343 h 331"/>
                  <a:gd name="T54" fmla="*/ 34 w 271"/>
                  <a:gd name="T55" fmla="*/ 248 h 331"/>
                  <a:gd name="T56" fmla="*/ 35 w 271"/>
                  <a:gd name="T57" fmla="*/ 95 h 331"/>
                  <a:gd name="T58" fmla="*/ 32 w 271"/>
                  <a:gd name="T59" fmla="*/ 0 h 331"/>
                  <a:gd name="T60" fmla="*/ 32 w 271"/>
                  <a:gd name="T61" fmla="*/ 39 h 331"/>
                  <a:gd name="T62" fmla="*/ 32 w 271"/>
                  <a:gd name="T63" fmla="*/ 104 h 331"/>
                  <a:gd name="T64" fmla="*/ 32 w 271"/>
                  <a:gd name="T65" fmla="*/ 214 h 331"/>
                  <a:gd name="T66" fmla="*/ 31 w 271"/>
                  <a:gd name="T67" fmla="*/ 260 h 331"/>
                  <a:gd name="T68" fmla="*/ 29 w 271"/>
                  <a:gd name="T69" fmla="*/ 354 h 331"/>
                  <a:gd name="T70" fmla="*/ 28 w 271"/>
                  <a:gd name="T71" fmla="*/ 437 h 331"/>
                  <a:gd name="T72" fmla="*/ 25 w 271"/>
                  <a:gd name="T73" fmla="*/ 437 h 331"/>
                  <a:gd name="T74" fmla="*/ 23 w 271"/>
                  <a:gd name="T75" fmla="*/ 487 h 331"/>
                  <a:gd name="T76" fmla="*/ 21 w 271"/>
                  <a:gd name="T77" fmla="*/ 343 h 331"/>
                  <a:gd name="T78" fmla="*/ 18 w 271"/>
                  <a:gd name="T79" fmla="*/ 340 h 331"/>
                  <a:gd name="T80" fmla="*/ 17 w 271"/>
                  <a:gd name="T81" fmla="*/ 546 h 331"/>
                  <a:gd name="T82" fmla="*/ 19 w 271"/>
                  <a:gd name="T83" fmla="*/ 624 h 331"/>
                  <a:gd name="T84" fmla="*/ 19 w 271"/>
                  <a:gd name="T85" fmla="*/ 714 h 331"/>
                  <a:gd name="T86" fmla="*/ 17 w 271"/>
                  <a:gd name="T87" fmla="*/ 783 h 331"/>
                  <a:gd name="T88" fmla="*/ 14 w 271"/>
                  <a:gd name="T89" fmla="*/ 854 h 331"/>
                  <a:gd name="T90" fmla="*/ 10 w 271"/>
                  <a:gd name="T91" fmla="*/ 861 h 331"/>
                  <a:gd name="T92" fmla="*/ 11 w 271"/>
                  <a:gd name="T93" fmla="*/ 972 h 331"/>
                  <a:gd name="T94" fmla="*/ 14 w 271"/>
                  <a:gd name="T95" fmla="*/ 942 h 331"/>
                  <a:gd name="T96" fmla="*/ 19 w 271"/>
                  <a:gd name="T97" fmla="*/ 854 h 331"/>
                  <a:gd name="T98" fmla="*/ 21 w 271"/>
                  <a:gd name="T99" fmla="*/ 783 h 331"/>
                  <a:gd name="T100" fmla="*/ 23 w 271"/>
                  <a:gd name="T101" fmla="*/ 883 h 331"/>
                  <a:gd name="T102" fmla="*/ 23 w 271"/>
                  <a:gd name="T103" fmla="*/ 982 h 331"/>
                  <a:gd name="T104" fmla="*/ 21 w 271"/>
                  <a:gd name="T105" fmla="*/ 1056 h 331"/>
                  <a:gd name="T106" fmla="*/ 13 w 271"/>
                  <a:gd name="T107" fmla="*/ 1405 h 331"/>
                  <a:gd name="T108" fmla="*/ 3 w 271"/>
                  <a:gd name="T109" fmla="*/ 1872 h 331"/>
                  <a:gd name="T110" fmla="*/ 0 w 271"/>
                  <a:gd name="T111" fmla="*/ 1984 h 3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31"/>
                  <a:gd name="T170" fmla="*/ 271 w 271"/>
                  <a:gd name="T171" fmla="*/ 331 h 3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31">
                    <a:moveTo>
                      <a:pt x="0" y="331"/>
                    </a:moveTo>
                    <a:lnTo>
                      <a:pt x="28" y="331"/>
                    </a:lnTo>
                    <a:cubicBezTo>
                      <a:pt x="28" y="331"/>
                      <a:pt x="112" y="249"/>
                      <a:pt x="116" y="249"/>
                    </a:cubicBezTo>
                    <a:cubicBezTo>
                      <a:pt x="121" y="249"/>
                      <a:pt x="141" y="248"/>
                      <a:pt x="141" y="248"/>
                    </a:cubicBezTo>
                    <a:lnTo>
                      <a:pt x="163" y="219"/>
                    </a:lnTo>
                    <a:lnTo>
                      <a:pt x="184" y="217"/>
                    </a:lnTo>
                    <a:lnTo>
                      <a:pt x="213" y="235"/>
                    </a:lnTo>
                    <a:lnTo>
                      <a:pt x="222" y="257"/>
                    </a:lnTo>
                    <a:lnTo>
                      <a:pt x="220" y="269"/>
                    </a:lnTo>
                    <a:lnTo>
                      <a:pt x="182" y="265"/>
                    </a:lnTo>
                    <a:lnTo>
                      <a:pt x="169" y="258"/>
                    </a:lnTo>
                    <a:lnTo>
                      <a:pt x="161" y="273"/>
                    </a:lnTo>
                    <a:lnTo>
                      <a:pt x="164" y="290"/>
                    </a:lnTo>
                    <a:lnTo>
                      <a:pt x="168" y="304"/>
                    </a:lnTo>
                    <a:lnTo>
                      <a:pt x="168" y="314"/>
                    </a:lnTo>
                    <a:lnTo>
                      <a:pt x="177" y="321"/>
                    </a:lnTo>
                    <a:lnTo>
                      <a:pt x="186" y="310"/>
                    </a:lnTo>
                    <a:lnTo>
                      <a:pt x="190" y="285"/>
                    </a:lnTo>
                    <a:lnTo>
                      <a:pt x="221" y="287"/>
                    </a:lnTo>
                    <a:lnTo>
                      <a:pt x="258" y="298"/>
                    </a:lnTo>
                    <a:lnTo>
                      <a:pt x="271" y="280"/>
                    </a:lnTo>
                    <a:lnTo>
                      <a:pt x="234" y="200"/>
                    </a:lnTo>
                    <a:lnTo>
                      <a:pt x="237" y="180"/>
                    </a:lnTo>
                    <a:lnTo>
                      <a:pt x="225" y="167"/>
                    </a:lnTo>
                    <a:lnTo>
                      <a:pt x="213" y="101"/>
                    </a:lnTo>
                    <a:lnTo>
                      <a:pt x="208" y="90"/>
                    </a:lnTo>
                    <a:lnTo>
                      <a:pt x="236" y="58"/>
                    </a:lnTo>
                    <a:cubicBezTo>
                      <a:pt x="236" y="58"/>
                      <a:pt x="231" y="44"/>
                      <a:pt x="236" y="41"/>
                    </a:cubicBezTo>
                    <a:cubicBezTo>
                      <a:pt x="241" y="38"/>
                      <a:pt x="241" y="16"/>
                      <a:pt x="241" y="16"/>
                    </a:cubicBezTo>
                    <a:lnTo>
                      <a:pt x="225" y="0"/>
                    </a:lnTo>
                    <a:lnTo>
                      <a:pt x="219" y="6"/>
                    </a:lnTo>
                    <a:lnTo>
                      <a:pt x="225" y="17"/>
                    </a:lnTo>
                    <a:lnTo>
                      <a:pt x="222" y="36"/>
                    </a:lnTo>
                    <a:lnTo>
                      <a:pt x="216" y="44"/>
                    </a:lnTo>
                    <a:lnTo>
                      <a:pt x="205" y="59"/>
                    </a:lnTo>
                    <a:lnTo>
                      <a:pt x="193" y="73"/>
                    </a:lnTo>
                    <a:lnTo>
                      <a:pt x="175" y="73"/>
                    </a:lnTo>
                    <a:lnTo>
                      <a:pt x="158" y="81"/>
                    </a:lnTo>
                    <a:cubicBezTo>
                      <a:pt x="158" y="81"/>
                      <a:pt x="146" y="58"/>
                      <a:pt x="141" y="58"/>
                    </a:cubicBezTo>
                    <a:cubicBezTo>
                      <a:pt x="137" y="58"/>
                      <a:pt x="143" y="54"/>
                      <a:pt x="124" y="57"/>
                    </a:cubicBezTo>
                    <a:cubicBezTo>
                      <a:pt x="106" y="60"/>
                      <a:pt x="106" y="82"/>
                      <a:pt x="116" y="91"/>
                    </a:cubicBezTo>
                    <a:lnTo>
                      <a:pt x="130" y="103"/>
                    </a:lnTo>
                    <a:lnTo>
                      <a:pt x="129" y="119"/>
                    </a:lnTo>
                    <a:lnTo>
                      <a:pt x="115" y="131"/>
                    </a:lnTo>
                    <a:cubicBezTo>
                      <a:pt x="115" y="131"/>
                      <a:pt x="101" y="142"/>
                      <a:pt x="95" y="142"/>
                    </a:cubicBezTo>
                    <a:cubicBezTo>
                      <a:pt x="89" y="143"/>
                      <a:pt x="86" y="138"/>
                      <a:pt x="68" y="144"/>
                    </a:cubicBezTo>
                    <a:cubicBezTo>
                      <a:pt x="50" y="149"/>
                      <a:pt x="62" y="163"/>
                      <a:pt x="73" y="162"/>
                    </a:cubicBezTo>
                    <a:cubicBezTo>
                      <a:pt x="83" y="162"/>
                      <a:pt x="89" y="159"/>
                      <a:pt x="96" y="157"/>
                    </a:cubicBezTo>
                    <a:cubicBezTo>
                      <a:pt x="102" y="155"/>
                      <a:pt x="128" y="142"/>
                      <a:pt x="128" y="142"/>
                    </a:cubicBezTo>
                    <a:lnTo>
                      <a:pt x="144" y="131"/>
                    </a:lnTo>
                    <a:lnTo>
                      <a:pt x="157" y="147"/>
                    </a:lnTo>
                    <a:lnTo>
                      <a:pt x="157" y="165"/>
                    </a:lnTo>
                    <a:lnTo>
                      <a:pt x="142" y="176"/>
                    </a:lnTo>
                    <a:lnTo>
                      <a:pt x="84" y="235"/>
                    </a:lnTo>
                    <a:lnTo>
                      <a:pt x="3" y="312"/>
                    </a:lnTo>
                    <a:lnTo>
                      <a:pt x="0" y="331"/>
                    </a:lnTo>
                    <a:close/>
                  </a:path>
                </a:pathLst>
              </a:custGeom>
              <a:solidFill>
                <a:schemeClr val="tx1"/>
              </a:solidFill>
              <a:ln w="9525">
                <a:solidFill>
                  <a:srgbClr val="000000"/>
                </a:solidFill>
                <a:miter lim="800000"/>
                <a:headEnd/>
                <a:tailEnd/>
              </a:ln>
            </p:spPr>
            <p:txBody>
              <a:bodyPr/>
              <a:lstStyle/>
              <a:p>
                <a:pPr>
                  <a:defRPr/>
                </a:pPr>
                <a:endParaRPr lang="zh-CN" altLang="en-US">
                  <a:solidFill>
                    <a:prstClr val="black"/>
                  </a:solidFill>
                  <a:latin typeface="Calibri"/>
                  <a:ea typeface="宋体"/>
                </a:endParaRPr>
              </a:p>
            </p:txBody>
          </p:sp>
          <p:pic>
            <p:nvPicPr>
              <p:cNvPr id="3133" name="Picture 56" descr="新建 51"/>
              <p:cNvPicPr>
                <a:picLocks noChangeAspect="1" noChangeArrowheads="1"/>
              </p:cNvPicPr>
              <p:nvPr/>
            </p:nvPicPr>
            <p:blipFill>
              <a:blip r:embed="rId8" cstate="print">
                <a:lum bright="12000"/>
              </a:blip>
              <a:srcRect/>
              <a:stretch>
                <a:fillRect/>
              </a:stretch>
            </p:blipFill>
            <p:spPr bwMode="auto">
              <a:xfrm>
                <a:off x="5256" y="0"/>
                <a:ext cx="868" cy="3476"/>
              </a:xfrm>
              <a:prstGeom prst="rect">
                <a:avLst/>
              </a:prstGeom>
              <a:noFill/>
              <a:ln w="9525">
                <a:noFill/>
                <a:miter lim="800000"/>
                <a:headEnd/>
                <a:tailEnd/>
              </a:ln>
            </p:spPr>
          </p:pic>
          <p:sp>
            <p:nvSpPr>
              <p:cNvPr id="25" name="Line 57"/>
              <p:cNvSpPr>
                <a:spLocks noChangeShapeType="1"/>
              </p:cNvSpPr>
              <p:nvPr/>
            </p:nvSpPr>
            <p:spPr bwMode="auto">
              <a:xfrm>
                <a:off x="5481" y="2346"/>
                <a:ext cx="164" cy="1004"/>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grpSp>
        <p:sp>
          <p:nvSpPr>
            <p:cNvPr id="17" name="Rectangle 58"/>
            <p:cNvSpPr>
              <a:spLocks noChangeArrowheads="1"/>
            </p:cNvSpPr>
            <p:nvPr/>
          </p:nvSpPr>
          <p:spPr bwMode="auto">
            <a:xfrm>
              <a:off x="3456" y="876"/>
              <a:ext cx="891" cy="2665"/>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18" name="Rectangle 59"/>
            <p:cNvSpPr>
              <a:spLocks noChangeArrowheads="1"/>
            </p:cNvSpPr>
            <p:nvPr/>
          </p:nvSpPr>
          <p:spPr bwMode="auto">
            <a:xfrm rot="5400000">
              <a:off x="4233" y="65"/>
              <a:ext cx="708" cy="2332"/>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19" name="Rectangle 60"/>
            <p:cNvSpPr>
              <a:spLocks noChangeArrowheads="1"/>
            </p:cNvSpPr>
            <p:nvPr/>
          </p:nvSpPr>
          <p:spPr bwMode="auto">
            <a:xfrm rot="16200000" flipV="1">
              <a:off x="4547" y="2295"/>
              <a:ext cx="121" cy="2378"/>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20" name="Rectangle 61"/>
            <p:cNvSpPr>
              <a:spLocks noChangeArrowheads="1"/>
            </p:cNvSpPr>
            <p:nvPr/>
          </p:nvSpPr>
          <p:spPr bwMode="auto">
            <a:xfrm rot="10800000" flipV="1">
              <a:off x="5481" y="897"/>
              <a:ext cx="281" cy="2626"/>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grpSp>
      <p:grpSp>
        <p:nvGrpSpPr>
          <p:cNvPr id="3079" name="Group 62"/>
          <p:cNvGrpSpPr>
            <a:grpSpLocks/>
          </p:cNvGrpSpPr>
          <p:nvPr userDrawn="1"/>
        </p:nvGrpSpPr>
        <p:grpSpPr bwMode="auto">
          <a:xfrm>
            <a:off x="6867525" y="2627313"/>
            <a:ext cx="1851025" cy="1398587"/>
            <a:chOff x="4696" y="1833"/>
            <a:chExt cx="1139" cy="1116"/>
          </a:xfrm>
        </p:grpSpPr>
        <p:grpSp>
          <p:nvGrpSpPr>
            <p:cNvPr id="3112" name="Group 63"/>
            <p:cNvGrpSpPr>
              <a:grpSpLocks/>
            </p:cNvGrpSpPr>
            <p:nvPr/>
          </p:nvGrpSpPr>
          <p:grpSpPr bwMode="auto">
            <a:xfrm>
              <a:off x="4705" y="1833"/>
              <a:ext cx="442" cy="1097"/>
              <a:chOff x="4705" y="1833"/>
              <a:chExt cx="442" cy="1097"/>
            </a:xfrm>
          </p:grpSpPr>
          <p:sp>
            <p:nvSpPr>
              <p:cNvPr id="39" name="AutoShape 64"/>
              <p:cNvSpPr>
                <a:spLocks noChangeArrowheads="1"/>
              </p:cNvSpPr>
              <p:nvPr/>
            </p:nvSpPr>
            <p:spPr bwMode="auto">
              <a:xfrm>
                <a:off x="4705" y="2781"/>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E</a:t>
                </a:r>
              </a:p>
            </p:txBody>
          </p:sp>
          <p:sp>
            <p:nvSpPr>
              <p:cNvPr id="40" name="AutoShape 65"/>
              <p:cNvSpPr>
                <a:spLocks noChangeArrowheads="1"/>
              </p:cNvSpPr>
              <p:nvPr/>
            </p:nvSpPr>
            <p:spPr bwMode="auto">
              <a:xfrm>
                <a:off x="4776" y="2542"/>
                <a:ext cx="179" cy="151"/>
              </a:xfrm>
              <a:prstGeom prst="parallelogram">
                <a:avLst>
                  <a:gd name="adj" fmla="val 29833"/>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D</a:t>
                </a:r>
              </a:p>
            </p:txBody>
          </p:sp>
          <p:sp>
            <p:nvSpPr>
              <p:cNvPr id="41" name="AutoShape 66"/>
              <p:cNvSpPr>
                <a:spLocks noChangeArrowheads="1"/>
              </p:cNvSpPr>
              <p:nvPr/>
            </p:nvSpPr>
            <p:spPr bwMode="auto">
              <a:xfrm>
                <a:off x="4846" y="2305"/>
                <a:ext cx="180" cy="152"/>
              </a:xfrm>
              <a:prstGeom prst="parallelogram">
                <a:avLst>
                  <a:gd name="adj" fmla="val 29801"/>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C</a:t>
                </a:r>
              </a:p>
            </p:txBody>
          </p:sp>
          <p:sp>
            <p:nvSpPr>
              <p:cNvPr id="42" name="AutoShape 67"/>
              <p:cNvSpPr>
                <a:spLocks noChangeArrowheads="1"/>
              </p:cNvSpPr>
              <p:nvPr/>
            </p:nvSpPr>
            <p:spPr bwMode="auto">
              <a:xfrm>
                <a:off x="4905" y="2070"/>
                <a:ext cx="180" cy="151"/>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B</a:t>
                </a:r>
              </a:p>
            </p:txBody>
          </p:sp>
          <p:sp>
            <p:nvSpPr>
              <p:cNvPr id="43" name="AutoShape 68"/>
              <p:cNvSpPr>
                <a:spLocks noChangeArrowheads="1"/>
              </p:cNvSpPr>
              <p:nvPr/>
            </p:nvSpPr>
            <p:spPr bwMode="auto">
              <a:xfrm>
                <a:off x="4970" y="1833"/>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A</a:t>
                </a:r>
              </a:p>
            </p:txBody>
          </p:sp>
        </p:grpSp>
        <p:sp>
          <p:nvSpPr>
            <p:cNvPr id="34" name="Line 69"/>
            <p:cNvSpPr>
              <a:spLocks noChangeShapeType="1"/>
            </p:cNvSpPr>
            <p:nvPr/>
          </p:nvSpPr>
          <p:spPr bwMode="auto">
            <a:xfrm>
              <a:off x="4965" y="2004"/>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5" name="Line 70"/>
            <p:cNvSpPr>
              <a:spLocks noChangeShapeType="1"/>
            </p:cNvSpPr>
            <p:nvPr/>
          </p:nvSpPr>
          <p:spPr bwMode="auto">
            <a:xfrm>
              <a:off x="4899" y="2238"/>
              <a:ext cx="865"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6" name="Line 71"/>
            <p:cNvSpPr>
              <a:spLocks noChangeShapeType="1"/>
            </p:cNvSpPr>
            <p:nvPr/>
          </p:nvSpPr>
          <p:spPr bwMode="auto">
            <a:xfrm>
              <a:off x="4834" y="2471"/>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7" name="Line 72"/>
            <p:cNvSpPr>
              <a:spLocks noChangeShapeType="1"/>
            </p:cNvSpPr>
            <p:nvPr/>
          </p:nvSpPr>
          <p:spPr bwMode="auto">
            <a:xfrm>
              <a:off x="4767" y="2712"/>
              <a:ext cx="865"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8" name="Line 73"/>
            <p:cNvSpPr>
              <a:spLocks noChangeShapeType="1"/>
            </p:cNvSpPr>
            <p:nvPr/>
          </p:nvSpPr>
          <p:spPr bwMode="auto">
            <a:xfrm>
              <a:off x="4696" y="2949"/>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grpSp>
      <p:grpSp>
        <p:nvGrpSpPr>
          <p:cNvPr id="3080" name="Group 74"/>
          <p:cNvGrpSpPr>
            <a:grpSpLocks/>
          </p:cNvGrpSpPr>
          <p:nvPr userDrawn="1"/>
        </p:nvGrpSpPr>
        <p:grpSpPr bwMode="auto">
          <a:xfrm>
            <a:off x="7646988" y="3124200"/>
            <a:ext cx="449262" cy="773113"/>
            <a:chOff x="164" y="1754"/>
            <a:chExt cx="1559" cy="2711"/>
          </a:xfrm>
        </p:grpSpPr>
        <p:sp>
          <p:nvSpPr>
            <p:cNvPr id="45" name="Rectangle 75"/>
            <p:cNvSpPr>
              <a:spLocks noChangeArrowheads="1"/>
            </p:cNvSpPr>
            <p:nvPr/>
          </p:nvSpPr>
          <p:spPr bwMode="auto">
            <a:xfrm>
              <a:off x="164" y="1754"/>
              <a:ext cx="138" cy="2126"/>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6" name="Rectangle 76"/>
            <p:cNvSpPr>
              <a:spLocks noChangeArrowheads="1"/>
            </p:cNvSpPr>
            <p:nvPr/>
          </p:nvSpPr>
          <p:spPr bwMode="auto">
            <a:xfrm>
              <a:off x="302" y="1910"/>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7" name="Rectangle 77"/>
            <p:cNvSpPr>
              <a:spLocks noChangeArrowheads="1"/>
            </p:cNvSpPr>
            <p:nvPr/>
          </p:nvSpPr>
          <p:spPr bwMode="auto">
            <a:xfrm>
              <a:off x="450" y="2055"/>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8" name="Rectangle 78"/>
            <p:cNvSpPr>
              <a:spLocks noChangeArrowheads="1"/>
            </p:cNvSpPr>
            <p:nvPr/>
          </p:nvSpPr>
          <p:spPr bwMode="auto">
            <a:xfrm>
              <a:off x="599" y="2194"/>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9" name="Rectangle 79"/>
            <p:cNvSpPr>
              <a:spLocks noChangeArrowheads="1"/>
            </p:cNvSpPr>
            <p:nvPr/>
          </p:nvSpPr>
          <p:spPr bwMode="auto">
            <a:xfrm>
              <a:off x="748" y="2339"/>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0" name="Rectangle 80"/>
            <p:cNvSpPr>
              <a:spLocks noChangeArrowheads="1"/>
            </p:cNvSpPr>
            <p:nvPr/>
          </p:nvSpPr>
          <p:spPr bwMode="auto">
            <a:xfrm>
              <a:off x="897" y="2483"/>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1" name="Rectangle 81"/>
            <p:cNvSpPr>
              <a:spLocks noChangeArrowheads="1"/>
            </p:cNvSpPr>
            <p:nvPr/>
          </p:nvSpPr>
          <p:spPr bwMode="auto">
            <a:xfrm>
              <a:off x="1045" y="2622"/>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2" name="Rectangle 82"/>
            <p:cNvSpPr>
              <a:spLocks noChangeArrowheads="1"/>
            </p:cNvSpPr>
            <p:nvPr/>
          </p:nvSpPr>
          <p:spPr bwMode="auto">
            <a:xfrm>
              <a:off x="1194" y="2767"/>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3" name="Rectangle 83"/>
            <p:cNvSpPr>
              <a:spLocks noChangeArrowheads="1"/>
            </p:cNvSpPr>
            <p:nvPr/>
          </p:nvSpPr>
          <p:spPr bwMode="auto">
            <a:xfrm>
              <a:off x="1343" y="2912"/>
              <a:ext cx="154"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4" name="Rectangle 84"/>
            <p:cNvSpPr>
              <a:spLocks noChangeArrowheads="1"/>
            </p:cNvSpPr>
            <p:nvPr/>
          </p:nvSpPr>
          <p:spPr bwMode="auto">
            <a:xfrm>
              <a:off x="1497" y="3051"/>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5" name="Rectangle 85"/>
            <p:cNvSpPr>
              <a:spLocks noChangeArrowheads="1"/>
            </p:cNvSpPr>
            <p:nvPr/>
          </p:nvSpPr>
          <p:spPr bwMode="auto">
            <a:xfrm>
              <a:off x="1007" y="3335"/>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6" name="Rectangle 86"/>
            <p:cNvSpPr>
              <a:spLocks noChangeArrowheads="1"/>
            </p:cNvSpPr>
            <p:nvPr/>
          </p:nvSpPr>
          <p:spPr bwMode="auto">
            <a:xfrm>
              <a:off x="302" y="3608"/>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7" name="Rectangle 87"/>
            <p:cNvSpPr>
              <a:spLocks noChangeArrowheads="1"/>
            </p:cNvSpPr>
            <p:nvPr/>
          </p:nvSpPr>
          <p:spPr bwMode="auto">
            <a:xfrm>
              <a:off x="450" y="3463"/>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8" name="Rectangle 88"/>
            <p:cNvSpPr>
              <a:spLocks noChangeArrowheads="1"/>
            </p:cNvSpPr>
            <p:nvPr/>
          </p:nvSpPr>
          <p:spPr bwMode="auto">
            <a:xfrm>
              <a:off x="599" y="3324"/>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9" name="Rectangle 89"/>
            <p:cNvSpPr>
              <a:spLocks noChangeArrowheads="1"/>
            </p:cNvSpPr>
            <p:nvPr/>
          </p:nvSpPr>
          <p:spPr bwMode="auto">
            <a:xfrm>
              <a:off x="748" y="3463"/>
              <a:ext cx="149" cy="28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0" name="Rectangle 90"/>
            <p:cNvSpPr>
              <a:spLocks noChangeArrowheads="1"/>
            </p:cNvSpPr>
            <p:nvPr/>
          </p:nvSpPr>
          <p:spPr bwMode="auto">
            <a:xfrm>
              <a:off x="1156" y="3480"/>
              <a:ext cx="154"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1" name="Rectangle 91"/>
            <p:cNvSpPr>
              <a:spLocks noChangeArrowheads="1"/>
            </p:cNvSpPr>
            <p:nvPr/>
          </p:nvSpPr>
          <p:spPr bwMode="auto">
            <a:xfrm>
              <a:off x="897" y="3752"/>
              <a:ext cx="149"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2" name="Rectangle 92"/>
            <p:cNvSpPr>
              <a:spLocks noChangeArrowheads="1"/>
            </p:cNvSpPr>
            <p:nvPr/>
          </p:nvSpPr>
          <p:spPr bwMode="auto">
            <a:xfrm>
              <a:off x="1310" y="3764"/>
              <a:ext cx="149" cy="28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3" name="Rectangle 93"/>
            <p:cNvSpPr>
              <a:spLocks noChangeArrowheads="1"/>
            </p:cNvSpPr>
            <p:nvPr/>
          </p:nvSpPr>
          <p:spPr bwMode="auto">
            <a:xfrm>
              <a:off x="1045" y="4036"/>
              <a:ext cx="149"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4" name="Rectangle 94"/>
            <p:cNvSpPr>
              <a:spLocks noChangeArrowheads="1"/>
            </p:cNvSpPr>
            <p:nvPr/>
          </p:nvSpPr>
          <p:spPr bwMode="auto">
            <a:xfrm>
              <a:off x="1459" y="4053"/>
              <a:ext cx="149" cy="267"/>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5" name="Rectangle 95"/>
            <p:cNvSpPr>
              <a:spLocks noChangeArrowheads="1"/>
            </p:cNvSpPr>
            <p:nvPr/>
          </p:nvSpPr>
          <p:spPr bwMode="auto">
            <a:xfrm>
              <a:off x="1150" y="4320"/>
              <a:ext cx="347"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6" name="Rectangle 96"/>
            <p:cNvSpPr>
              <a:spLocks noChangeArrowheads="1"/>
            </p:cNvSpPr>
            <p:nvPr/>
          </p:nvSpPr>
          <p:spPr bwMode="auto">
            <a:xfrm>
              <a:off x="1007" y="3196"/>
              <a:ext cx="716"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grpSp>
      <p:sp>
        <p:nvSpPr>
          <p:cNvPr id="71" name="Freeform 114"/>
          <p:cNvSpPr>
            <a:spLocks/>
          </p:cNvSpPr>
          <p:nvPr userDrawn="1"/>
        </p:nvSpPr>
        <p:spPr bwMode="auto">
          <a:xfrm>
            <a:off x="1206500" y="4818063"/>
            <a:ext cx="1293813" cy="146843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a:defRPr/>
            </a:pPr>
            <a:endParaRPr lang="zh-CN" altLang="en-US">
              <a:solidFill>
                <a:prstClr val="black"/>
              </a:solidFill>
              <a:latin typeface="Calibri"/>
              <a:ea typeface="宋体"/>
            </a:endParaRPr>
          </a:p>
        </p:txBody>
      </p:sp>
      <p:sp>
        <p:nvSpPr>
          <p:cNvPr id="72"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a:defRPr/>
            </a:pPr>
            <a:endParaRPr lang="zh-CN" altLang="zh-CN">
              <a:solidFill>
                <a:prstClr val="black"/>
              </a:solidFill>
              <a:latin typeface="Calibri"/>
              <a:ea typeface="宋体"/>
            </a:endParaRPr>
          </a:p>
        </p:txBody>
      </p:sp>
      <p:sp>
        <p:nvSpPr>
          <p:cNvPr id="73"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74"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75" name="Rectangle 98"/>
          <p:cNvSpPr>
            <a:spLocks noChangeArrowheads="1"/>
          </p:cNvSpPr>
          <p:nvPr userDrawn="1"/>
        </p:nvSpPr>
        <p:spPr bwMode="auto">
          <a:xfrm>
            <a:off x="0" y="0"/>
            <a:ext cx="9144000" cy="8572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grpSp>
        <p:nvGrpSpPr>
          <p:cNvPr id="3086" name="Group 122"/>
          <p:cNvGrpSpPr>
            <a:grpSpLocks/>
          </p:cNvGrpSpPr>
          <p:nvPr userDrawn="1"/>
        </p:nvGrpSpPr>
        <p:grpSpPr bwMode="auto">
          <a:xfrm>
            <a:off x="7561263" y="196850"/>
            <a:ext cx="1368425" cy="460375"/>
            <a:chOff x="5067" y="66"/>
            <a:chExt cx="564" cy="190"/>
          </a:xfrm>
        </p:grpSpPr>
        <p:sp>
          <p:nvSpPr>
            <p:cNvPr id="86"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sp>
          <p:nvSpPr>
            <p:cNvPr id="87"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grpSp>
      <p:pic>
        <p:nvPicPr>
          <p:cNvPr id="67" name="Picture 1"/>
          <p:cNvPicPr>
            <a:picLocks noChangeAspect="1" noChangeArrowheads="1"/>
          </p:cNvPicPr>
          <p:nvPr userDrawn="1"/>
        </p:nvPicPr>
        <p:blipFill>
          <a:blip r:embed="rId9"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4" r:id="rId1"/>
    <p:sldLayoutId id="2147484125" r:id="rId2"/>
    <p:sldLayoutId id="2147484126" r:id="rId3"/>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a:defRPr/>
            </a:pPr>
            <a:endParaRPr lang="zh-CN" altLang="en-US">
              <a:solidFill>
                <a:prstClr val="black"/>
              </a:solidFill>
              <a:latin typeface="Calibri"/>
              <a:ea typeface="宋体"/>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a:defRPr/>
            </a:pPr>
            <a:r>
              <a:rPr lang="en-US" altLang="zh-CN" sz="1400" b="1">
                <a:solidFill>
                  <a:prstClr val="white"/>
                </a:solidFill>
                <a:latin typeface="Calibri"/>
                <a:ea typeface="黑体" pitchFamily="2" charset="-122"/>
              </a:rPr>
              <a:t>.</a:t>
            </a:r>
            <a:fld id="{55C816D3-3AAB-4C2E-95CA-ADECB3CEC2AD}" type="slidenum">
              <a:rPr lang="en-US" altLang="zh-CN" sz="1400" b="1">
                <a:solidFill>
                  <a:prstClr val="white"/>
                </a:solidFill>
                <a:latin typeface="Calibri"/>
                <a:ea typeface="黑体" pitchFamily="2" charset="-122"/>
              </a:rPr>
              <a:pPr algn="r" defTabSz="969963">
                <a:defRPr/>
              </a:pPr>
              <a:t>‹#›</a:t>
            </a:fld>
            <a:r>
              <a:rPr lang="en-US" altLang="zh-CN" sz="1400" b="1">
                <a:solidFill>
                  <a:prstClr val="white"/>
                </a:solidFill>
                <a:latin typeface="Calibri"/>
                <a:ea typeface="黑体" pitchFamily="2" charset="-122"/>
              </a:rPr>
              <a:t>.</a:t>
            </a:r>
          </a:p>
        </p:txBody>
      </p:sp>
      <p:sp>
        <p:nvSpPr>
          <p:cNvPr id="9"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a:defRPr/>
            </a:pPr>
            <a:endParaRPr lang="zh-CN" altLang="zh-CN">
              <a:solidFill>
                <a:prstClr val="black"/>
              </a:solidFill>
              <a:latin typeface="Calibri"/>
              <a:ea typeface="宋体"/>
            </a:endParaRPr>
          </a:p>
        </p:txBody>
      </p:sp>
      <p:sp>
        <p:nvSpPr>
          <p:cNvPr id="10"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11"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12" name="Rectangle 98"/>
          <p:cNvSpPr>
            <a:spLocks noChangeArrowheads="1"/>
          </p:cNvSpPr>
          <p:nvPr userDrawn="1"/>
        </p:nvSpPr>
        <p:spPr bwMode="auto">
          <a:xfrm>
            <a:off x="0" y="0"/>
            <a:ext cx="9144000" cy="8953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grpSp>
        <p:nvGrpSpPr>
          <p:cNvPr id="28680" name="Group 122"/>
          <p:cNvGrpSpPr>
            <a:grpSpLocks/>
          </p:cNvGrpSpPr>
          <p:nvPr userDrawn="1"/>
        </p:nvGrpSpPr>
        <p:grpSpPr bwMode="auto">
          <a:xfrm>
            <a:off x="7499350" y="196850"/>
            <a:ext cx="1287463" cy="460375"/>
            <a:chOff x="5067" y="66"/>
            <a:chExt cx="564" cy="190"/>
          </a:xfrm>
        </p:grpSpPr>
        <p:sp>
          <p:nvSpPr>
            <p:cNvPr id="14"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sp>
          <p:nvSpPr>
            <p:cNvPr id="15"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grpSp>
      <p:sp>
        <p:nvSpPr>
          <p:cNvPr id="16" name="标题 78"/>
          <p:cNvSpPr txBox="1">
            <a:spLocks/>
          </p:cNvSpPr>
          <p:nvPr userDrawn="1"/>
        </p:nvSpPr>
        <p:spPr>
          <a:xfrm>
            <a:off x="485775" y="152400"/>
            <a:ext cx="8750300" cy="673100"/>
          </a:xfrm>
          <a:prstGeom prst="rect">
            <a:avLst/>
          </a:prstGeom>
        </p:spPr>
        <p:txBody>
          <a:bodyPr/>
          <a:lstStyle/>
          <a:p>
            <a:pPr>
              <a:defRPr/>
            </a:pPr>
            <a:endParaRPr lang="zh-CN" altLang="en-US" sz="2800" b="1" dirty="0">
              <a:solidFill>
                <a:prstClr val="white"/>
              </a:solidFill>
              <a:latin typeface="微软雅黑" pitchFamily="34" charset="-122"/>
              <a:ea typeface="微软雅黑" pitchFamily="34" charset="-122"/>
            </a:endParaRPr>
          </a:p>
        </p:txBody>
      </p:sp>
      <p:sp>
        <p:nvSpPr>
          <p:cNvPr id="17" name="内容占位符 4"/>
          <p:cNvSpPr>
            <a:spLocks/>
          </p:cNvSpPr>
          <p:nvPr userDrawn="1"/>
        </p:nvSpPr>
        <p:spPr bwMode="auto">
          <a:xfrm>
            <a:off x="485775" y="1282700"/>
            <a:ext cx="7800975" cy="4646613"/>
          </a:xfrm>
          <a:prstGeom prst="rect">
            <a:avLst/>
          </a:prstGeom>
          <a:noFill/>
          <a:ln w="9525">
            <a:noFill/>
            <a:miter lim="800000"/>
            <a:headEnd/>
            <a:tailEnd/>
          </a:ln>
        </p:spPr>
        <p:txBody>
          <a:bodyPr lIns="91412" tIns="45706" rIns="91412" bIns="45706"/>
          <a:lstStyle/>
          <a:p>
            <a:pPr marL="365012" indent="-365012" defTabSz="971250" eaLnBrk="0" hangingPunct="0">
              <a:lnSpc>
                <a:spcPct val="150000"/>
              </a:lnSpc>
              <a:spcBef>
                <a:spcPct val="20000"/>
              </a:spcBef>
              <a:buFont typeface="Wingdings" pitchFamily="2" charset="2"/>
              <a:buChar char="n"/>
              <a:defRPr/>
            </a:pPr>
            <a:endParaRPr lang="zh-CN" altLang="en-US" sz="2000" u="sng" dirty="0">
              <a:solidFill>
                <a:prstClr val="black"/>
              </a:solidFill>
              <a:latin typeface="微软雅黑" pitchFamily="34" charset="-122"/>
              <a:ea typeface="微软雅黑" pitchFamily="34" charset="-122"/>
            </a:endParaRPr>
          </a:p>
        </p:txBody>
      </p:sp>
      <p:sp>
        <p:nvSpPr>
          <p:cNvPr id="18" name="Freeform 114"/>
          <p:cNvSpPr>
            <a:spLocks/>
          </p:cNvSpPr>
          <p:nvPr userDrawn="1"/>
        </p:nvSpPr>
        <p:spPr bwMode="auto">
          <a:xfrm>
            <a:off x="7250113" y="4406900"/>
            <a:ext cx="1581150" cy="2143125"/>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a:defRPr/>
            </a:pPr>
            <a:endParaRPr lang="zh-CN" altLang="en-US">
              <a:solidFill>
                <a:prstClr val="black"/>
              </a:solidFill>
              <a:latin typeface="Calibri"/>
              <a:ea typeface="宋体"/>
            </a:endParaRPr>
          </a:p>
        </p:txBody>
      </p:sp>
      <p:sp>
        <p:nvSpPr>
          <p:cNvPr id="28684" name="标题占位符 19"/>
          <p:cNvSpPr>
            <a:spLocks noGrp="1"/>
          </p:cNvSpPr>
          <p:nvPr>
            <p:ph type="title"/>
          </p:nvPr>
        </p:nvSpPr>
        <p:spPr bwMode="auto">
          <a:xfrm>
            <a:off x="285750" y="71438"/>
            <a:ext cx="8643938"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19" name="Picture 1"/>
          <p:cNvPicPr>
            <a:picLocks noChangeAspect="1" noChangeArrowheads="1"/>
          </p:cNvPicPr>
          <p:nvPr userDrawn="1"/>
        </p:nvPicPr>
        <p:blipFill>
          <a:blip r:embed="rId4"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5" r:id="rId1"/>
    <p:sldLayoutId id="2147484106" r:id="rId2"/>
  </p:sldLayoutIdLst>
  <p:txStyles>
    <p:titleStyle>
      <a:lvl1pPr algn="l" rtl="0" eaLnBrk="0" fontAlgn="base" hangingPunct="0">
        <a:spcBef>
          <a:spcPct val="0"/>
        </a:spcBef>
        <a:spcAft>
          <a:spcPct val="0"/>
        </a:spcAft>
        <a:defRPr sz="24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a:defRPr/>
            </a:pPr>
            <a:endParaRPr lang="zh-CN" altLang="en-US">
              <a:solidFill>
                <a:prstClr val="black"/>
              </a:solidFill>
              <a:latin typeface="Calibri"/>
              <a:ea typeface="宋体"/>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a:defRPr/>
            </a:pPr>
            <a:r>
              <a:rPr lang="en-US" altLang="zh-CN" sz="1400" b="1">
                <a:solidFill>
                  <a:prstClr val="white"/>
                </a:solidFill>
                <a:latin typeface="Calibri"/>
                <a:ea typeface="黑体" pitchFamily="2" charset="-122"/>
              </a:rPr>
              <a:t>.</a:t>
            </a:r>
            <a:fld id="{5E103D96-BD2A-483E-9BC0-71539F198CFA}" type="slidenum">
              <a:rPr lang="en-US" altLang="zh-CN" sz="1400" b="1">
                <a:solidFill>
                  <a:prstClr val="white"/>
                </a:solidFill>
                <a:latin typeface="Calibri"/>
                <a:ea typeface="黑体" pitchFamily="2" charset="-122"/>
              </a:rPr>
              <a:pPr algn="r" defTabSz="969963">
                <a:defRPr/>
              </a:pPr>
              <a:t>‹#›</a:t>
            </a:fld>
            <a:r>
              <a:rPr lang="en-US" altLang="zh-CN" sz="1400" b="1">
                <a:solidFill>
                  <a:prstClr val="white"/>
                </a:solidFill>
                <a:latin typeface="Calibri"/>
                <a:ea typeface="黑体" pitchFamily="2" charset="-122"/>
              </a:rPr>
              <a:t>.</a:t>
            </a:r>
          </a:p>
        </p:txBody>
      </p:sp>
      <p:grpSp>
        <p:nvGrpSpPr>
          <p:cNvPr id="4102" name="Group 121"/>
          <p:cNvGrpSpPr>
            <a:grpSpLocks/>
          </p:cNvGrpSpPr>
          <p:nvPr userDrawn="1"/>
        </p:nvGrpSpPr>
        <p:grpSpPr bwMode="auto">
          <a:xfrm>
            <a:off x="5368925" y="1276350"/>
            <a:ext cx="3775075" cy="4235450"/>
            <a:chOff x="3386" y="876"/>
            <a:chExt cx="2378" cy="2668"/>
          </a:xfrm>
        </p:grpSpPr>
        <p:grpSp>
          <p:nvGrpSpPr>
            <p:cNvPr id="4147" name="Group 44"/>
            <p:cNvGrpSpPr>
              <a:grpSpLocks/>
            </p:cNvGrpSpPr>
            <p:nvPr/>
          </p:nvGrpSpPr>
          <p:grpSpPr bwMode="auto">
            <a:xfrm>
              <a:off x="3478" y="884"/>
              <a:ext cx="2255" cy="2658"/>
              <a:chOff x="0" y="0"/>
              <a:chExt cx="6124" cy="3472"/>
            </a:xfrm>
          </p:grpSpPr>
          <p:sp>
            <p:nvSpPr>
              <p:cNvPr id="26" name="Rectangle 4"/>
              <p:cNvSpPr>
                <a:spLocks noChangeArrowheads="1"/>
              </p:cNvSpPr>
              <p:nvPr/>
            </p:nvSpPr>
            <p:spPr bwMode="auto">
              <a:xfrm>
                <a:off x="0" y="1680"/>
                <a:ext cx="6124" cy="1297"/>
              </a:xfrm>
              <a:prstGeom prst="rect">
                <a:avLst/>
              </a:prstGeom>
              <a:gradFill rotWithShape="1">
                <a:gsLst>
                  <a:gs pos="0">
                    <a:srgbClr val="0066FF"/>
                  </a:gs>
                  <a:gs pos="100000">
                    <a:srgbClr val="33CCFF"/>
                  </a:gs>
                </a:gsLst>
                <a:lin ang="5400000" scaled="1"/>
              </a:gradFill>
              <a:ln w="9525" algn="ctr">
                <a:noFill/>
                <a:miter lim="800000"/>
                <a:headEnd/>
                <a:tailEnd/>
              </a:ln>
            </p:spPr>
            <p:txBody>
              <a:bodyPr wrap="none" anchor="ctr"/>
              <a:lstStyle/>
              <a:p>
                <a:pPr algn="ctr">
                  <a:defRPr/>
                </a:pPr>
                <a:endParaRPr lang="zh-CN" altLang="zh-CN">
                  <a:solidFill>
                    <a:prstClr val="black"/>
                  </a:solidFill>
                  <a:latin typeface="Calibri"/>
                  <a:ea typeface="黑体" pitchFamily="2" charset="-122"/>
                </a:endParaRPr>
              </a:p>
            </p:txBody>
          </p:sp>
          <p:grpSp>
            <p:nvGrpSpPr>
              <p:cNvPr id="4160" name="Group 46"/>
              <p:cNvGrpSpPr>
                <a:grpSpLocks/>
              </p:cNvGrpSpPr>
              <p:nvPr/>
            </p:nvGrpSpPr>
            <p:grpSpPr bwMode="auto">
              <a:xfrm>
                <a:off x="0" y="0"/>
                <a:ext cx="6124" cy="3472"/>
                <a:chOff x="0" y="0"/>
                <a:chExt cx="6124" cy="3472"/>
              </a:xfrm>
            </p:grpSpPr>
            <p:sp>
              <p:nvSpPr>
                <p:cNvPr id="28" name="Rectangle 6"/>
                <p:cNvSpPr>
                  <a:spLocks noChangeArrowheads="1"/>
                </p:cNvSpPr>
                <p:nvPr/>
              </p:nvSpPr>
              <p:spPr bwMode="auto">
                <a:xfrm>
                  <a:off x="0" y="0"/>
                  <a:ext cx="6124" cy="1686"/>
                </a:xfrm>
                <a:prstGeom prst="rect">
                  <a:avLst/>
                </a:prstGeom>
                <a:gradFill rotWithShape="1">
                  <a:gsLst>
                    <a:gs pos="0">
                      <a:srgbClr val="003077"/>
                    </a:gs>
                    <a:gs pos="100000">
                      <a:srgbClr val="0066FF"/>
                    </a:gs>
                  </a:gsLst>
                  <a:lin ang="5400000" scaled="1"/>
                </a:gradFill>
                <a:ln w="9525" algn="ctr">
                  <a:noFill/>
                  <a:miter lim="800000"/>
                  <a:headEnd/>
                  <a:tailEnd/>
                </a:ln>
              </p:spPr>
              <p:txBody>
                <a:bodyPr wrap="none" anchor="ctr"/>
                <a:lstStyle/>
                <a:p>
                  <a:pPr algn="ctr">
                    <a:defRPr/>
                  </a:pPr>
                  <a:endParaRPr lang="zh-CN" altLang="zh-CN">
                    <a:solidFill>
                      <a:prstClr val="black"/>
                    </a:solidFill>
                    <a:latin typeface="Calibri"/>
                    <a:ea typeface="黑体" pitchFamily="2" charset="-122"/>
                  </a:endParaRPr>
                </a:p>
              </p:txBody>
            </p:sp>
            <p:graphicFrame>
              <p:nvGraphicFramePr>
                <p:cNvPr id="4098" name="Object 48"/>
                <p:cNvGraphicFramePr>
                  <a:graphicFrameLocks noChangeAspect="1"/>
                </p:cNvGraphicFramePr>
                <p:nvPr/>
              </p:nvGraphicFramePr>
              <p:xfrm>
                <a:off x="0" y="2872"/>
                <a:ext cx="6124" cy="600"/>
              </p:xfrm>
              <a:graphic>
                <a:graphicData uri="http://schemas.openxmlformats.org/presentationml/2006/ole">
                  <mc:AlternateContent xmlns:mc="http://schemas.openxmlformats.org/markup-compatibility/2006">
                    <mc:Choice xmlns:v="urn:schemas-microsoft-com:vml" Requires="v">
                      <p:oleObj spid="_x0000_s4123" name="PHOTO-PAINT" r:id="rId6" imgW="10755556" imgH="2641270" progId="">
                        <p:embed/>
                      </p:oleObj>
                    </mc:Choice>
                    <mc:Fallback>
                      <p:oleObj name="PHOTO-PAINT" r:id="rId6" imgW="10755556" imgH="2641270" progId="">
                        <p:embed/>
                        <p:pic>
                          <p:nvPicPr>
                            <p:cNvPr id="0" name="Object 4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182"/>
                            <a:stretch>
                              <a:fillRect/>
                            </a:stretch>
                          </p:blipFill>
                          <p:spPr bwMode="auto">
                            <a:xfrm>
                              <a:off x="0" y="2872"/>
                              <a:ext cx="6124"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49"/>
                <p:cNvSpPr>
                  <a:spLocks noChangeArrowheads="1"/>
                </p:cNvSpPr>
                <p:nvPr/>
              </p:nvSpPr>
              <p:spPr bwMode="auto">
                <a:xfrm flipV="1">
                  <a:off x="0" y="2880"/>
                  <a:ext cx="6124" cy="316"/>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a:defRPr/>
                  </a:pPr>
                  <a:endParaRPr lang="zh-CN" altLang="en-US">
                    <a:solidFill>
                      <a:prstClr val="black"/>
                    </a:solidFill>
                    <a:latin typeface="Calibri"/>
                    <a:ea typeface="宋体"/>
                  </a:endParaRPr>
                </a:p>
              </p:txBody>
            </p:sp>
            <p:sp>
              <p:nvSpPr>
                <p:cNvPr id="31" name="Rectangle 50"/>
                <p:cNvSpPr>
                  <a:spLocks noChangeArrowheads="1"/>
                </p:cNvSpPr>
                <p:nvPr/>
              </p:nvSpPr>
              <p:spPr bwMode="auto">
                <a:xfrm>
                  <a:off x="0" y="1714"/>
                  <a:ext cx="6124" cy="1174"/>
                </a:xfrm>
                <a:prstGeom prst="rect">
                  <a:avLst/>
                </a:prstGeom>
                <a:gradFill rotWithShape="1">
                  <a:gsLst>
                    <a:gs pos="0">
                      <a:srgbClr val="EEF9FF">
                        <a:alpha val="0"/>
                      </a:srgbClr>
                    </a:gs>
                    <a:gs pos="100000">
                      <a:srgbClr val="CCECFF"/>
                    </a:gs>
                  </a:gsLst>
                  <a:lin ang="5400000" scaled="1"/>
                </a:gradFill>
                <a:ln w="9525">
                  <a:noFill/>
                  <a:miter lim="800000"/>
                  <a:headEnd/>
                  <a:tailEnd/>
                </a:ln>
              </p:spPr>
              <p:txBody>
                <a:bodyPr wrap="none" anchor="ctr"/>
                <a:lstStyle/>
                <a:p>
                  <a:pPr>
                    <a:defRPr/>
                  </a:pPr>
                  <a:endParaRPr lang="zh-CN" altLang="en-US">
                    <a:solidFill>
                      <a:prstClr val="black"/>
                    </a:solidFill>
                    <a:latin typeface="Calibri"/>
                    <a:ea typeface="宋体"/>
                  </a:endParaRPr>
                </a:p>
              </p:txBody>
            </p:sp>
          </p:grpSp>
        </p:grpSp>
        <p:sp>
          <p:nvSpPr>
            <p:cNvPr id="15" name="Rectangle 51"/>
            <p:cNvSpPr>
              <a:spLocks noChangeArrowheads="1"/>
            </p:cNvSpPr>
            <p:nvPr/>
          </p:nvSpPr>
          <p:spPr bwMode="auto">
            <a:xfrm>
              <a:off x="3472" y="876"/>
              <a:ext cx="2288" cy="2665"/>
            </a:xfrm>
            <a:prstGeom prst="rect">
              <a:avLst/>
            </a:prstGeom>
            <a:solidFill>
              <a:schemeClr val="bg1">
                <a:alpha val="30196"/>
              </a:schemeClr>
            </a:solidFill>
            <a:ln w="9525">
              <a:noFill/>
              <a:miter lim="800000"/>
              <a:headEnd/>
              <a:tailEnd/>
            </a:ln>
          </p:spPr>
          <p:txBody>
            <a:bodyPr wrap="none" anchor="ctr"/>
            <a:lstStyle/>
            <a:p>
              <a:pPr>
                <a:defRPr/>
              </a:pPr>
              <a:endParaRPr lang="zh-CN" altLang="en-US">
                <a:solidFill>
                  <a:prstClr val="black"/>
                </a:solidFill>
                <a:latin typeface="Calibri"/>
                <a:ea typeface="宋体"/>
              </a:endParaRPr>
            </a:p>
          </p:txBody>
        </p:sp>
        <p:grpSp>
          <p:nvGrpSpPr>
            <p:cNvPr id="4149" name="Group 52"/>
            <p:cNvGrpSpPr>
              <a:grpSpLocks/>
            </p:cNvGrpSpPr>
            <p:nvPr/>
          </p:nvGrpSpPr>
          <p:grpSpPr bwMode="auto">
            <a:xfrm>
              <a:off x="5113" y="883"/>
              <a:ext cx="671" cy="2655"/>
              <a:chOff x="5256" y="0"/>
              <a:chExt cx="868" cy="3476"/>
            </a:xfrm>
          </p:grpSpPr>
          <p:sp>
            <p:nvSpPr>
              <p:cNvPr id="21" name="Line 53"/>
              <p:cNvSpPr>
                <a:spLocks noChangeShapeType="1"/>
              </p:cNvSpPr>
              <p:nvPr/>
            </p:nvSpPr>
            <p:spPr bwMode="auto">
              <a:xfrm>
                <a:off x="5308" y="453"/>
                <a:ext cx="145" cy="1702"/>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sp>
            <p:nvSpPr>
              <p:cNvPr id="22" name="Line 54"/>
              <p:cNvSpPr>
                <a:spLocks noChangeShapeType="1"/>
              </p:cNvSpPr>
              <p:nvPr/>
            </p:nvSpPr>
            <p:spPr bwMode="auto">
              <a:xfrm>
                <a:off x="5503" y="2309"/>
                <a:ext cx="281" cy="668"/>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sp>
            <p:nvSpPr>
              <p:cNvPr id="23" name="Freeform 55"/>
              <p:cNvSpPr>
                <a:spLocks/>
              </p:cNvSpPr>
              <p:nvPr/>
            </p:nvSpPr>
            <p:spPr bwMode="auto">
              <a:xfrm flipH="1">
                <a:off x="5410" y="2107"/>
                <a:ext cx="246" cy="364"/>
              </a:xfrm>
              <a:custGeom>
                <a:avLst/>
                <a:gdLst>
                  <a:gd name="T0" fmla="*/ 0 w 271"/>
                  <a:gd name="T1" fmla="*/ 1984 h 331"/>
                  <a:gd name="T2" fmla="*/ 5 w 271"/>
                  <a:gd name="T3" fmla="*/ 1984 h 331"/>
                  <a:gd name="T4" fmla="*/ 17 w 271"/>
                  <a:gd name="T5" fmla="*/ 1483 h 331"/>
                  <a:gd name="T6" fmla="*/ 21 w 271"/>
                  <a:gd name="T7" fmla="*/ 1482 h 331"/>
                  <a:gd name="T8" fmla="*/ 24 w 271"/>
                  <a:gd name="T9" fmla="*/ 1313 h 331"/>
                  <a:gd name="T10" fmla="*/ 26 w 271"/>
                  <a:gd name="T11" fmla="*/ 1303 h 331"/>
                  <a:gd name="T12" fmla="*/ 31 w 271"/>
                  <a:gd name="T13" fmla="*/ 1405 h 331"/>
                  <a:gd name="T14" fmla="*/ 32 w 271"/>
                  <a:gd name="T15" fmla="*/ 1537 h 331"/>
                  <a:gd name="T16" fmla="*/ 32 w 271"/>
                  <a:gd name="T17" fmla="*/ 1610 h 331"/>
                  <a:gd name="T18" fmla="*/ 26 w 271"/>
                  <a:gd name="T19" fmla="*/ 1584 h 331"/>
                  <a:gd name="T20" fmla="*/ 24 w 271"/>
                  <a:gd name="T21" fmla="*/ 1546 h 331"/>
                  <a:gd name="T22" fmla="*/ 23 w 271"/>
                  <a:gd name="T23" fmla="*/ 1645 h 331"/>
                  <a:gd name="T24" fmla="*/ 24 w 271"/>
                  <a:gd name="T25" fmla="*/ 1732 h 331"/>
                  <a:gd name="T26" fmla="*/ 24 w 271"/>
                  <a:gd name="T27" fmla="*/ 1819 h 331"/>
                  <a:gd name="T28" fmla="*/ 24 w 271"/>
                  <a:gd name="T29" fmla="*/ 1878 h 331"/>
                  <a:gd name="T30" fmla="*/ 25 w 271"/>
                  <a:gd name="T31" fmla="*/ 1918 h 331"/>
                  <a:gd name="T32" fmla="*/ 26 w 271"/>
                  <a:gd name="T33" fmla="*/ 1864 h 331"/>
                  <a:gd name="T34" fmla="*/ 27 w 271"/>
                  <a:gd name="T35" fmla="*/ 1712 h 331"/>
                  <a:gd name="T36" fmla="*/ 32 w 271"/>
                  <a:gd name="T37" fmla="*/ 1717 h 331"/>
                  <a:gd name="T38" fmla="*/ 36 w 271"/>
                  <a:gd name="T39" fmla="*/ 1789 h 331"/>
                  <a:gd name="T40" fmla="*/ 39 w 271"/>
                  <a:gd name="T41" fmla="*/ 1677 h 331"/>
                  <a:gd name="T42" fmla="*/ 33 w 271"/>
                  <a:gd name="T43" fmla="*/ 1201 h 331"/>
                  <a:gd name="T44" fmla="*/ 34 w 271"/>
                  <a:gd name="T45" fmla="*/ 1074 h 331"/>
                  <a:gd name="T46" fmla="*/ 32 w 271"/>
                  <a:gd name="T47" fmla="*/ 1004 h 331"/>
                  <a:gd name="T48" fmla="*/ 31 w 271"/>
                  <a:gd name="T49" fmla="*/ 599 h 331"/>
                  <a:gd name="T50" fmla="*/ 30 w 271"/>
                  <a:gd name="T51" fmla="*/ 536 h 331"/>
                  <a:gd name="T52" fmla="*/ 34 w 271"/>
                  <a:gd name="T53" fmla="*/ 343 h 331"/>
                  <a:gd name="T54" fmla="*/ 34 w 271"/>
                  <a:gd name="T55" fmla="*/ 248 h 331"/>
                  <a:gd name="T56" fmla="*/ 35 w 271"/>
                  <a:gd name="T57" fmla="*/ 95 h 331"/>
                  <a:gd name="T58" fmla="*/ 32 w 271"/>
                  <a:gd name="T59" fmla="*/ 0 h 331"/>
                  <a:gd name="T60" fmla="*/ 32 w 271"/>
                  <a:gd name="T61" fmla="*/ 39 h 331"/>
                  <a:gd name="T62" fmla="*/ 32 w 271"/>
                  <a:gd name="T63" fmla="*/ 104 h 331"/>
                  <a:gd name="T64" fmla="*/ 32 w 271"/>
                  <a:gd name="T65" fmla="*/ 214 h 331"/>
                  <a:gd name="T66" fmla="*/ 31 w 271"/>
                  <a:gd name="T67" fmla="*/ 260 h 331"/>
                  <a:gd name="T68" fmla="*/ 29 w 271"/>
                  <a:gd name="T69" fmla="*/ 354 h 331"/>
                  <a:gd name="T70" fmla="*/ 28 w 271"/>
                  <a:gd name="T71" fmla="*/ 437 h 331"/>
                  <a:gd name="T72" fmla="*/ 25 w 271"/>
                  <a:gd name="T73" fmla="*/ 437 h 331"/>
                  <a:gd name="T74" fmla="*/ 23 w 271"/>
                  <a:gd name="T75" fmla="*/ 487 h 331"/>
                  <a:gd name="T76" fmla="*/ 21 w 271"/>
                  <a:gd name="T77" fmla="*/ 343 h 331"/>
                  <a:gd name="T78" fmla="*/ 18 w 271"/>
                  <a:gd name="T79" fmla="*/ 340 h 331"/>
                  <a:gd name="T80" fmla="*/ 17 w 271"/>
                  <a:gd name="T81" fmla="*/ 546 h 331"/>
                  <a:gd name="T82" fmla="*/ 19 w 271"/>
                  <a:gd name="T83" fmla="*/ 624 h 331"/>
                  <a:gd name="T84" fmla="*/ 19 w 271"/>
                  <a:gd name="T85" fmla="*/ 714 h 331"/>
                  <a:gd name="T86" fmla="*/ 17 w 271"/>
                  <a:gd name="T87" fmla="*/ 783 h 331"/>
                  <a:gd name="T88" fmla="*/ 14 w 271"/>
                  <a:gd name="T89" fmla="*/ 854 h 331"/>
                  <a:gd name="T90" fmla="*/ 10 w 271"/>
                  <a:gd name="T91" fmla="*/ 861 h 331"/>
                  <a:gd name="T92" fmla="*/ 11 w 271"/>
                  <a:gd name="T93" fmla="*/ 972 h 331"/>
                  <a:gd name="T94" fmla="*/ 14 w 271"/>
                  <a:gd name="T95" fmla="*/ 942 h 331"/>
                  <a:gd name="T96" fmla="*/ 19 w 271"/>
                  <a:gd name="T97" fmla="*/ 854 h 331"/>
                  <a:gd name="T98" fmla="*/ 21 w 271"/>
                  <a:gd name="T99" fmla="*/ 783 h 331"/>
                  <a:gd name="T100" fmla="*/ 23 w 271"/>
                  <a:gd name="T101" fmla="*/ 883 h 331"/>
                  <a:gd name="T102" fmla="*/ 23 w 271"/>
                  <a:gd name="T103" fmla="*/ 982 h 331"/>
                  <a:gd name="T104" fmla="*/ 21 w 271"/>
                  <a:gd name="T105" fmla="*/ 1056 h 331"/>
                  <a:gd name="T106" fmla="*/ 13 w 271"/>
                  <a:gd name="T107" fmla="*/ 1405 h 331"/>
                  <a:gd name="T108" fmla="*/ 3 w 271"/>
                  <a:gd name="T109" fmla="*/ 1872 h 331"/>
                  <a:gd name="T110" fmla="*/ 0 w 271"/>
                  <a:gd name="T111" fmla="*/ 1984 h 3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31"/>
                  <a:gd name="T170" fmla="*/ 271 w 271"/>
                  <a:gd name="T171" fmla="*/ 331 h 3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31">
                    <a:moveTo>
                      <a:pt x="0" y="331"/>
                    </a:moveTo>
                    <a:lnTo>
                      <a:pt x="28" y="331"/>
                    </a:lnTo>
                    <a:cubicBezTo>
                      <a:pt x="28" y="331"/>
                      <a:pt x="112" y="249"/>
                      <a:pt x="116" y="249"/>
                    </a:cubicBezTo>
                    <a:cubicBezTo>
                      <a:pt x="121" y="249"/>
                      <a:pt x="141" y="248"/>
                      <a:pt x="141" y="248"/>
                    </a:cubicBezTo>
                    <a:lnTo>
                      <a:pt x="163" y="219"/>
                    </a:lnTo>
                    <a:lnTo>
                      <a:pt x="184" y="217"/>
                    </a:lnTo>
                    <a:lnTo>
                      <a:pt x="213" y="235"/>
                    </a:lnTo>
                    <a:lnTo>
                      <a:pt x="222" y="257"/>
                    </a:lnTo>
                    <a:lnTo>
                      <a:pt x="220" y="269"/>
                    </a:lnTo>
                    <a:lnTo>
                      <a:pt x="182" y="265"/>
                    </a:lnTo>
                    <a:lnTo>
                      <a:pt x="169" y="258"/>
                    </a:lnTo>
                    <a:lnTo>
                      <a:pt x="161" y="273"/>
                    </a:lnTo>
                    <a:lnTo>
                      <a:pt x="164" y="290"/>
                    </a:lnTo>
                    <a:lnTo>
                      <a:pt x="168" y="304"/>
                    </a:lnTo>
                    <a:lnTo>
                      <a:pt x="168" y="314"/>
                    </a:lnTo>
                    <a:lnTo>
                      <a:pt x="177" y="321"/>
                    </a:lnTo>
                    <a:lnTo>
                      <a:pt x="186" y="310"/>
                    </a:lnTo>
                    <a:lnTo>
                      <a:pt x="190" y="285"/>
                    </a:lnTo>
                    <a:lnTo>
                      <a:pt x="221" y="287"/>
                    </a:lnTo>
                    <a:lnTo>
                      <a:pt x="258" y="298"/>
                    </a:lnTo>
                    <a:lnTo>
                      <a:pt x="271" y="280"/>
                    </a:lnTo>
                    <a:lnTo>
                      <a:pt x="234" y="200"/>
                    </a:lnTo>
                    <a:lnTo>
                      <a:pt x="237" y="180"/>
                    </a:lnTo>
                    <a:lnTo>
                      <a:pt x="225" y="167"/>
                    </a:lnTo>
                    <a:lnTo>
                      <a:pt x="213" y="101"/>
                    </a:lnTo>
                    <a:lnTo>
                      <a:pt x="208" y="90"/>
                    </a:lnTo>
                    <a:lnTo>
                      <a:pt x="236" y="58"/>
                    </a:lnTo>
                    <a:cubicBezTo>
                      <a:pt x="236" y="58"/>
                      <a:pt x="231" y="44"/>
                      <a:pt x="236" y="41"/>
                    </a:cubicBezTo>
                    <a:cubicBezTo>
                      <a:pt x="241" y="38"/>
                      <a:pt x="241" y="16"/>
                      <a:pt x="241" y="16"/>
                    </a:cubicBezTo>
                    <a:lnTo>
                      <a:pt x="225" y="0"/>
                    </a:lnTo>
                    <a:lnTo>
                      <a:pt x="219" y="6"/>
                    </a:lnTo>
                    <a:lnTo>
                      <a:pt x="225" y="17"/>
                    </a:lnTo>
                    <a:lnTo>
                      <a:pt x="222" y="36"/>
                    </a:lnTo>
                    <a:lnTo>
                      <a:pt x="216" y="44"/>
                    </a:lnTo>
                    <a:lnTo>
                      <a:pt x="205" y="59"/>
                    </a:lnTo>
                    <a:lnTo>
                      <a:pt x="193" y="73"/>
                    </a:lnTo>
                    <a:lnTo>
                      <a:pt x="175" y="73"/>
                    </a:lnTo>
                    <a:lnTo>
                      <a:pt x="158" y="81"/>
                    </a:lnTo>
                    <a:cubicBezTo>
                      <a:pt x="158" y="81"/>
                      <a:pt x="146" y="58"/>
                      <a:pt x="141" y="58"/>
                    </a:cubicBezTo>
                    <a:cubicBezTo>
                      <a:pt x="137" y="58"/>
                      <a:pt x="143" y="54"/>
                      <a:pt x="124" y="57"/>
                    </a:cubicBezTo>
                    <a:cubicBezTo>
                      <a:pt x="106" y="60"/>
                      <a:pt x="106" y="82"/>
                      <a:pt x="116" y="91"/>
                    </a:cubicBezTo>
                    <a:lnTo>
                      <a:pt x="130" y="103"/>
                    </a:lnTo>
                    <a:lnTo>
                      <a:pt x="129" y="119"/>
                    </a:lnTo>
                    <a:lnTo>
                      <a:pt x="115" y="131"/>
                    </a:lnTo>
                    <a:cubicBezTo>
                      <a:pt x="115" y="131"/>
                      <a:pt x="101" y="142"/>
                      <a:pt x="95" y="142"/>
                    </a:cubicBezTo>
                    <a:cubicBezTo>
                      <a:pt x="89" y="143"/>
                      <a:pt x="86" y="138"/>
                      <a:pt x="68" y="144"/>
                    </a:cubicBezTo>
                    <a:cubicBezTo>
                      <a:pt x="50" y="149"/>
                      <a:pt x="62" y="163"/>
                      <a:pt x="73" y="162"/>
                    </a:cubicBezTo>
                    <a:cubicBezTo>
                      <a:pt x="83" y="162"/>
                      <a:pt x="89" y="159"/>
                      <a:pt x="96" y="157"/>
                    </a:cubicBezTo>
                    <a:cubicBezTo>
                      <a:pt x="102" y="155"/>
                      <a:pt x="128" y="142"/>
                      <a:pt x="128" y="142"/>
                    </a:cubicBezTo>
                    <a:lnTo>
                      <a:pt x="144" y="131"/>
                    </a:lnTo>
                    <a:lnTo>
                      <a:pt x="157" y="147"/>
                    </a:lnTo>
                    <a:lnTo>
                      <a:pt x="157" y="165"/>
                    </a:lnTo>
                    <a:lnTo>
                      <a:pt x="142" y="176"/>
                    </a:lnTo>
                    <a:lnTo>
                      <a:pt x="84" y="235"/>
                    </a:lnTo>
                    <a:lnTo>
                      <a:pt x="3" y="312"/>
                    </a:lnTo>
                    <a:lnTo>
                      <a:pt x="0" y="331"/>
                    </a:lnTo>
                    <a:close/>
                  </a:path>
                </a:pathLst>
              </a:custGeom>
              <a:solidFill>
                <a:schemeClr val="tx1"/>
              </a:solidFill>
              <a:ln w="9525">
                <a:solidFill>
                  <a:srgbClr val="000000"/>
                </a:solidFill>
                <a:miter lim="800000"/>
                <a:headEnd/>
                <a:tailEnd/>
              </a:ln>
            </p:spPr>
            <p:txBody>
              <a:bodyPr/>
              <a:lstStyle/>
              <a:p>
                <a:pPr>
                  <a:defRPr/>
                </a:pPr>
                <a:endParaRPr lang="zh-CN" altLang="en-US">
                  <a:solidFill>
                    <a:prstClr val="black"/>
                  </a:solidFill>
                  <a:latin typeface="Calibri"/>
                  <a:ea typeface="宋体"/>
                </a:endParaRPr>
              </a:p>
            </p:txBody>
          </p:sp>
          <p:pic>
            <p:nvPicPr>
              <p:cNvPr id="4157" name="Picture 56" descr="新建 51"/>
              <p:cNvPicPr>
                <a:picLocks noChangeAspect="1" noChangeArrowheads="1"/>
              </p:cNvPicPr>
              <p:nvPr/>
            </p:nvPicPr>
            <p:blipFill>
              <a:blip r:embed="rId8" cstate="print">
                <a:lum bright="12000"/>
              </a:blip>
              <a:srcRect/>
              <a:stretch>
                <a:fillRect/>
              </a:stretch>
            </p:blipFill>
            <p:spPr bwMode="auto">
              <a:xfrm>
                <a:off x="5256" y="0"/>
                <a:ext cx="868" cy="3476"/>
              </a:xfrm>
              <a:prstGeom prst="rect">
                <a:avLst/>
              </a:prstGeom>
              <a:noFill/>
              <a:ln w="9525">
                <a:noFill/>
                <a:miter lim="800000"/>
                <a:headEnd/>
                <a:tailEnd/>
              </a:ln>
            </p:spPr>
          </p:pic>
          <p:sp>
            <p:nvSpPr>
              <p:cNvPr id="25" name="Line 57"/>
              <p:cNvSpPr>
                <a:spLocks noChangeShapeType="1"/>
              </p:cNvSpPr>
              <p:nvPr/>
            </p:nvSpPr>
            <p:spPr bwMode="auto">
              <a:xfrm>
                <a:off x="5481" y="2346"/>
                <a:ext cx="164" cy="1004"/>
              </a:xfrm>
              <a:prstGeom prst="line">
                <a:avLst/>
              </a:prstGeom>
              <a:noFill/>
              <a:ln w="9525">
                <a:solidFill>
                  <a:srgbClr val="000000">
                    <a:alpha val="50195"/>
                  </a:srgbClr>
                </a:solidFill>
                <a:round/>
                <a:headEnd/>
                <a:tailEnd/>
              </a:ln>
            </p:spPr>
            <p:txBody>
              <a:bodyPr/>
              <a:lstStyle/>
              <a:p>
                <a:pPr>
                  <a:defRPr/>
                </a:pPr>
                <a:endParaRPr lang="zh-CN" altLang="en-US">
                  <a:solidFill>
                    <a:prstClr val="black"/>
                  </a:solidFill>
                  <a:latin typeface="Calibri"/>
                  <a:ea typeface="宋体"/>
                </a:endParaRPr>
              </a:p>
            </p:txBody>
          </p:sp>
        </p:grpSp>
        <p:sp>
          <p:nvSpPr>
            <p:cNvPr id="17" name="Rectangle 58"/>
            <p:cNvSpPr>
              <a:spLocks noChangeArrowheads="1"/>
            </p:cNvSpPr>
            <p:nvPr/>
          </p:nvSpPr>
          <p:spPr bwMode="auto">
            <a:xfrm>
              <a:off x="3456" y="876"/>
              <a:ext cx="891" cy="2665"/>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18" name="Rectangle 59"/>
            <p:cNvSpPr>
              <a:spLocks noChangeArrowheads="1"/>
            </p:cNvSpPr>
            <p:nvPr/>
          </p:nvSpPr>
          <p:spPr bwMode="auto">
            <a:xfrm rot="5400000">
              <a:off x="4233" y="65"/>
              <a:ext cx="708" cy="2332"/>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19" name="Rectangle 60"/>
            <p:cNvSpPr>
              <a:spLocks noChangeArrowheads="1"/>
            </p:cNvSpPr>
            <p:nvPr/>
          </p:nvSpPr>
          <p:spPr bwMode="auto">
            <a:xfrm rot="16200000" flipV="1">
              <a:off x="4547" y="2295"/>
              <a:ext cx="121" cy="2378"/>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sp>
          <p:nvSpPr>
            <p:cNvPr id="20" name="Rectangle 61"/>
            <p:cNvSpPr>
              <a:spLocks noChangeArrowheads="1"/>
            </p:cNvSpPr>
            <p:nvPr/>
          </p:nvSpPr>
          <p:spPr bwMode="auto">
            <a:xfrm rot="10800000" flipV="1">
              <a:off x="5481" y="897"/>
              <a:ext cx="281" cy="2626"/>
            </a:xfrm>
            <a:prstGeom prst="rect">
              <a:avLst/>
            </a:prstGeom>
            <a:gradFill rotWithShape="1">
              <a:gsLst>
                <a:gs pos="0">
                  <a:schemeClr val="bg1"/>
                </a:gs>
                <a:gs pos="100000">
                  <a:schemeClr val="bg1">
                    <a:gamma/>
                    <a:tint val="0"/>
                    <a:invGamma/>
                    <a:alpha val="0"/>
                  </a:schemeClr>
                </a:gs>
              </a:gsLst>
              <a:lin ang="0" scaled="1"/>
            </a:gradFill>
            <a:ln w="9525">
              <a:noFill/>
              <a:miter lim="800000"/>
              <a:headEnd/>
              <a:tailEnd/>
            </a:ln>
            <a:effectLst/>
          </p:spPr>
          <p:txBody>
            <a:bodyPr wrap="none" anchor="ctr"/>
            <a:lstStyle/>
            <a:p>
              <a:pPr>
                <a:defRPr/>
              </a:pPr>
              <a:endParaRPr lang="zh-CN" altLang="en-US">
                <a:solidFill>
                  <a:prstClr val="black"/>
                </a:solidFill>
                <a:latin typeface="Calibri"/>
                <a:ea typeface="宋体"/>
              </a:endParaRPr>
            </a:p>
          </p:txBody>
        </p:sp>
      </p:grpSp>
      <p:grpSp>
        <p:nvGrpSpPr>
          <p:cNvPr id="4103" name="Group 62"/>
          <p:cNvGrpSpPr>
            <a:grpSpLocks/>
          </p:cNvGrpSpPr>
          <p:nvPr userDrawn="1"/>
        </p:nvGrpSpPr>
        <p:grpSpPr bwMode="auto">
          <a:xfrm>
            <a:off x="6867525" y="2627313"/>
            <a:ext cx="1851025" cy="1398587"/>
            <a:chOff x="4696" y="1833"/>
            <a:chExt cx="1139" cy="1116"/>
          </a:xfrm>
        </p:grpSpPr>
        <p:grpSp>
          <p:nvGrpSpPr>
            <p:cNvPr id="4136" name="Group 63"/>
            <p:cNvGrpSpPr>
              <a:grpSpLocks/>
            </p:cNvGrpSpPr>
            <p:nvPr/>
          </p:nvGrpSpPr>
          <p:grpSpPr bwMode="auto">
            <a:xfrm>
              <a:off x="4705" y="1833"/>
              <a:ext cx="442" cy="1097"/>
              <a:chOff x="4705" y="1833"/>
              <a:chExt cx="442" cy="1097"/>
            </a:xfrm>
          </p:grpSpPr>
          <p:sp>
            <p:nvSpPr>
              <p:cNvPr id="39" name="AutoShape 64"/>
              <p:cNvSpPr>
                <a:spLocks noChangeArrowheads="1"/>
              </p:cNvSpPr>
              <p:nvPr/>
            </p:nvSpPr>
            <p:spPr bwMode="auto">
              <a:xfrm>
                <a:off x="4705" y="2781"/>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E</a:t>
                </a:r>
              </a:p>
            </p:txBody>
          </p:sp>
          <p:sp>
            <p:nvSpPr>
              <p:cNvPr id="40" name="AutoShape 65"/>
              <p:cNvSpPr>
                <a:spLocks noChangeArrowheads="1"/>
              </p:cNvSpPr>
              <p:nvPr/>
            </p:nvSpPr>
            <p:spPr bwMode="auto">
              <a:xfrm>
                <a:off x="4776" y="2542"/>
                <a:ext cx="179" cy="151"/>
              </a:xfrm>
              <a:prstGeom prst="parallelogram">
                <a:avLst>
                  <a:gd name="adj" fmla="val 29833"/>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D</a:t>
                </a:r>
              </a:p>
            </p:txBody>
          </p:sp>
          <p:sp>
            <p:nvSpPr>
              <p:cNvPr id="41" name="AutoShape 66"/>
              <p:cNvSpPr>
                <a:spLocks noChangeArrowheads="1"/>
              </p:cNvSpPr>
              <p:nvPr/>
            </p:nvSpPr>
            <p:spPr bwMode="auto">
              <a:xfrm>
                <a:off x="4846" y="2305"/>
                <a:ext cx="180" cy="152"/>
              </a:xfrm>
              <a:prstGeom prst="parallelogram">
                <a:avLst>
                  <a:gd name="adj" fmla="val 29801"/>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C</a:t>
                </a:r>
              </a:p>
            </p:txBody>
          </p:sp>
          <p:sp>
            <p:nvSpPr>
              <p:cNvPr id="42" name="AutoShape 67"/>
              <p:cNvSpPr>
                <a:spLocks noChangeArrowheads="1"/>
              </p:cNvSpPr>
              <p:nvPr/>
            </p:nvSpPr>
            <p:spPr bwMode="auto">
              <a:xfrm>
                <a:off x="4905" y="2070"/>
                <a:ext cx="180" cy="151"/>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B</a:t>
                </a:r>
              </a:p>
            </p:txBody>
          </p:sp>
          <p:sp>
            <p:nvSpPr>
              <p:cNvPr id="43" name="AutoShape 68"/>
              <p:cNvSpPr>
                <a:spLocks noChangeArrowheads="1"/>
              </p:cNvSpPr>
              <p:nvPr/>
            </p:nvSpPr>
            <p:spPr bwMode="auto">
              <a:xfrm>
                <a:off x="4970" y="1833"/>
                <a:ext cx="180" cy="149"/>
              </a:xfrm>
              <a:prstGeom prst="parallelogram">
                <a:avLst>
                  <a:gd name="adj" fmla="val 30000"/>
                </a:avLst>
              </a:prstGeom>
              <a:noFill/>
              <a:ln w="9525" algn="ctr">
                <a:solidFill>
                  <a:srgbClr val="CCECFF">
                    <a:alpha val="78038"/>
                  </a:srgbClr>
                </a:solidFill>
                <a:miter lim="800000"/>
                <a:headEnd/>
                <a:tailEnd/>
              </a:ln>
            </p:spPr>
            <p:txBody>
              <a:bodyPr wrap="none" anchor="ctr"/>
              <a:lstStyle/>
              <a:p>
                <a:pPr algn="ctr" defTabSz="969963">
                  <a:defRPr/>
                </a:pPr>
                <a:r>
                  <a:rPr lang="en-US" altLang="zh-CN" sz="1200" b="1" i="1">
                    <a:solidFill>
                      <a:srgbClr val="CCECFF"/>
                    </a:solidFill>
                    <a:latin typeface="Calibri"/>
                    <a:ea typeface="宋体"/>
                  </a:rPr>
                  <a:t>A</a:t>
                </a:r>
              </a:p>
            </p:txBody>
          </p:sp>
        </p:grpSp>
        <p:sp>
          <p:nvSpPr>
            <p:cNvPr id="34" name="Line 69"/>
            <p:cNvSpPr>
              <a:spLocks noChangeShapeType="1"/>
            </p:cNvSpPr>
            <p:nvPr/>
          </p:nvSpPr>
          <p:spPr bwMode="auto">
            <a:xfrm>
              <a:off x="4965" y="2004"/>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5" name="Line 70"/>
            <p:cNvSpPr>
              <a:spLocks noChangeShapeType="1"/>
            </p:cNvSpPr>
            <p:nvPr/>
          </p:nvSpPr>
          <p:spPr bwMode="auto">
            <a:xfrm>
              <a:off x="4899" y="2238"/>
              <a:ext cx="865"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6" name="Line 71"/>
            <p:cNvSpPr>
              <a:spLocks noChangeShapeType="1"/>
            </p:cNvSpPr>
            <p:nvPr/>
          </p:nvSpPr>
          <p:spPr bwMode="auto">
            <a:xfrm>
              <a:off x="4834" y="2471"/>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7" name="Line 72"/>
            <p:cNvSpPr>
              <a:spLocks noChangeShapeType="1"/>
            </p:cNvSpPr>
            <p:nvPr/>
          </p:nvSpPr>
          <p:spPr bwMode="auto">
            <a:xfrm>
              <a:off x="4767" y="2712"/>
              <a:ext cx="865"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sp>
          <p:nvSpPr>
            <p:cNvPr id="38" name="Line 73"/>
            <p:cNvSpPr>
              <a:spLocks noChangeShapeType="1"/>
            </p:cNvSpPr>
            <p:nvPr/>
          </p:nvSpPr>
          <p:spPr bwMode="auto">
            <a:xfrm>
              <a:off x="4696" y="2949"/>
              <a:ext cx="870" cy="0"/>
            </a:xfrm>
            <a:prstGeom prst="line">
              <a:avLst/>
            </a:prstGeom>
            <a:noFill/>
            <a:ln w="9525">
              <a:solidFill>
                <a:srgbClr val="CCECFF">
                  <a:alpha val="78038"/>
                </a:srgbClr>
              </a:solidFill>
              <a:round/>
              <a:headEnd/>
              <a:tailEnd/>
            </a:ln>
          </p:spPr>
          <p:txBody>
            <a:bodyPr wrap="none" anchor="ctr"/>
            <a:lstStyle/>
            <a:p>
              <a:pPr>
                <a:defRPr/>
              </a:pPr>
              <a:endParaRPr lang="zh-CN" altLang="en-US">
                <a:solidFill>
                  <a:prstClr val="black"/>
                </a:solidFill>
                <a:latin typeface="Calibri"/>
                <a:ea typeface="宋体"/>
              </a:endParaRPr>
            </a:p>
          </p:txBody>
        </p:sp>
      </p:grpSp>
      <p:grpSp>
        <p:nvGrpSpPr>
          <p:cNvPr id="4104" name="Group 74"/>
          <p:cNvGrpSpPr>
            <a:grpSpLocks/>
          </p:cNvGrpSpPr>
          <p:nvPr userDrawn="1"/>
        </p:nvGrpSpPr>
        <p:grpSpPr bwMode="auto">
          <a:xfrm>
            <a:off x="7646988" y="3124200"/>
            <a:ext cx="449262" cy="773113"/>
            <a:chOff x="164" y="1754"/>
            <a:chExt cx="1559" cy="2711"/>
          </a:xfrm>
        </p:grpSpPr>
        <p:sp>
          <p:nvSpPr>
            <p:cNvPr id="45" name="Rectangle 75"/>
            <p:cNvSpPr>
              <a:spLocks noChangeArrowheads="1"/>
            </p:cNvSpPr>
            <p:nvPr/>
          </p:nvSpPr>
          <p:spPr bwMode="auto">
            <a:xfrm>
              <a:off x="164" y="1754"/>
              <a:ext cx="138" cy="2126"/>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6" name="Rectangle 76"/>
            <p:cNvSpPr>
              <a:spLocks noChangeArrowheads="1"/>
            </p:cNvSpPr>
            <p:nvPr/>
          </p:nvSpPr>
          <p:spPr bwMode="auto">
            <a:xfrm>
              <a:off x="302" y="1910"/>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7" name="Rectangle 77"/>
            <p:cNvSpPr>
              <a:spLocks noChangeArrowheads="1"/>
            </p:cNvSpPr>
            <p:nvPr/>
          </p:nvSpPr>
          <p:spPr bwMode="auto">
            <a:xfrm>
              <a:off x="450" y="2055"/>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8" name="Rectangle 78"/>
            <p:cNvSpPr>
              <a:spLocks noChangeArrowheads="1"/>
            </p:cNvSpPr>
            <p:nvPr/>
          </p:nvSpPr>
          <p:spPr bwMode="auto">
            <a:xfrm>
              <a:off x="599" y="2194"/>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49" name="Rectangle 79"/>
            <p:cNvSpPr>
              <a:spLocks noChangeArrowheads="1"/>
            </p:cNvSpPr>
            <p:nvPr/>
          </p:nvSpPr>
          <p:spPr bwMode="auto">
            <a:xfrm>
              <a:off x="748" y="2339"/>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0" name="Rectangle 80"/>
            <p:cNvSpPr>
              <a:spLocks noChangeArrowheads="1"/>
            </p:cNvSpPr>
            <p:nvPr/>
          </p:nvSpPr>
          <p:spPr bwMode="auto">
            <a:xfrm>
              <a:off x="897" y="2483"/>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1" name="Rectangle 81"/>
            <p:cNvSpPr>
              <a:spLocks noChangeArrowheads="1"/>
            </p:cNvSpPr>
            <p:nvPr/>
          </p:nvSpPr>
          <p:spPr bwMode="auto">
            <a:xfrm>
              <a:off x="1045" y="2622"/>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2" name="Rectangle 82"/>
            <p:cNvSpPr>
              <a:spLocks noChangeArrowheads="1"/>
            </p:cNvSpPr>
            <p:nvPr/>
          </p:nvSpPr>
          <p:spPr bwMode="auto">
            <a:xfrm>
              <a:off x="1194" y="2767"/>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3" name="Rectangle 83"/>
            <p:cNvSpPr>
              <a:spLocks noChangeArrowheads="1"/>
            </p:cNvSpPr>
            <p:nvPr/>
          </p:nvSpPr>
          <p:spPr bwMode="auto">
            <a:xfrm>
              <a:off x="1343" y="2912"/>
              <a:ext cx="154"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4" name="Rectangle 84"/>
            <p:cNvSpPr>
              <a:spLocks noChangeArrowheads="1"/>
            </p:cNvSpPr>
            <p:nvPr/>
          </p:nvSpPr>
          <p:spPr bwMode="auto">
            <a:xfrm>
              <a:off x="1497" y="3051"/>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5" name="Rectangle 85"/>
            <p:cNvSpPr>
              <a:spLocks noChangeArrowheads="1"/>
            </p:cNvSpPr>
            <p:nvPr/>
          </p:nvSpPr>
          <p:spPr bwMode="auto">
            <a:xfrm>
              <a:off x="1007" y="3335"/>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6" name="Rectangle 86"/>
            <p:cNvSpPr>
              <a:spLocks noChangeArrowheads="1"/>
            </p:cNvSpPr>
            <p:nvPr/>
          </p:nvSpPr>
          <p:spPr bwMode="auto">
            <a:xfrm>
              <a:off x="302" y="3608"/>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7" name="Rectangle 87"/>
            <p:cNvSpPr>
              <a:spLocks noChangeArrowheads="1"/>
            </p:cNvSpPr>
            <p:nvPr/>
          </p:nvSpPr>
          <p:spPr bwMode="auto">
            <a:xfrm>
              <a:off x="450" y="3463"/>
              <a:ext cx="149"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8" name="Rectangle 88"/>
            <p:cNvSpPr>
              <a:spLocks noChangeArrowheads="1"/>
            </p:cNvSpPr>
            <p:nvPr/>
          </p:nvSpPr>
          <p:spPr bwMode="auto">
            <a:xfrm>
              <a:off x="599" y="3324"/>
              <a:ext cx="149"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59" name="Rectangle 89"/>
            <p:cNvSpPr>
              <a:spLocks noChangeArrowheads="1"/>
            </p:cNvSpPr>
            <p:nvPr/>
          </p:nvSpPr>
          <p:spPr bwMode="auto">
            <a:xfrm>
              <a:off x="748" y="3463"/>
              <a:ext cx="149" cy="28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0" name="Rectangle 90"/>
            <p:cNvSpPr>
              <a:spLocks noChangeArrowheads="1"/>
            </p:cNvSpPr>
            <p:nvPr/>
          </p:nvSpPr>
          <p:spPr bwMode="auto">
            <a:xfrm>
              <a:off x="1156" y="3480"/>
              <a:ext cx="154"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1" name="Rectangle 91"/>
            <p:cNvSpPr>
              <a:spLocks noChangeArrowheads="1"/>
            </p:cNvSpPr>
            <p:nvPr/>
          </p:nvSpPr>
          <p:spPr bwMode="auto">
            <a:xfrm>
              <a:off x="897" y="3752"/>
              <a:ext cx="149"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2" name="Rectangle 92"/>
            <p:cNvSpPr>
              <a:spLocks noChangeArrowheads="1"/>
            </p:cNvSpPr>
            <p:nvPr/>
          </p:nvSpPr>
          <p:spPr bwMode="auto">
            <a:xfrm>
              <a:off x="1310" y="3764"/>
              <a:ext cx="149" cy="28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3" name="Rectangle 93"/>
            <p:cNvSpPr>
              <a:spLocks noChangeArrowheads="1"/>
            </p:cNvSpPr>
            <p:nvPr/>
          </p:nvSpPr>
          <p:spPr bwMode="auto">
            <a:xfrm>
              <a:off x="1045" y="4036"/>
              <a:ext cx="149" cy="284"/>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4" name="Rectangle 94"/>
            <p:cNvSpPr>
              <a:spLocks noChangeArrowheads="1"/>
            </p:cNvSpPr>
            <p:nvPr/>
          </p:nvSpPr>
          <p:spPr bwMode="auto">
            <a:xfrm>
              <a:off x="1459" y="4053"/>
              <a:ext cx="149" cy="267"/>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5" name="Rectangle 95"/>
            <p:cNvSpPr>
              <a:spLocks noChangeArrowheads="1"/>
            </p:cNvSpPr>
            <p:nvPr/>
          </p:nvSpPr>
          <p:spPr bwMode="auto">
            <a:xfrm>
              <a:off x="1150" y="4320"/>
              <a:ext cx="347" cy="145"/>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sp>
          <p:nvSpPr>
            <p:cNvPr id="66" name="Rectangle 96"/>
            <p:cNvSpPr>
              <a:spLocks noChangeArrowheads="1"/>
            </p:cNvSpPr>
            <p:nvPr/>
          </p:nvSpPr>
          <p:spPr bwMode="auto">
            <a:xfrm>
              <a:off x="1007" y="3196"/>
              <a:ext cx="716" cy="139"/>
            </a:xfrm>
            <a:prstGeom prst="rect">
              <a:avLst/>
            </a:prstGeom>
            <a:solidFill>
              <a:srgbClr val="CCFFFF">
                <a:alpha val="61176"/>
              </a:srgbClr>
            </a:solidFill>
            <a:ln w="3175">
              <a:noFill/>
              <a:miter lim="800000"/>
              <a:headEnd/>
              <a:tailEnd/>
            </a:ln>
          </p:spPr>
          <p:txBody>
            <a:bodyPr/>
            <a:lstStyle/>
            <a:p>
              <a:pPr>
                <a:defRPr/>
              </a:pPr>
              <a:endParaRPr lang="zh-CN" altLang="en-US">
                <a:solidFill>
                  <a:prstClr val="black"/>
                </a:solidFill>
                <a:latin typeface="Calibri"/>
                <a:ea typeface="宋体"/>
              </a:endParaRPr>
            </a:p>
          </p:txBody>
        </p:sp>
      </p:grpSp>
      <p:sp>
        <p:nvSpPr>
          <p:cNvPr id="71" name="Freeform 114"/>
          <p:cNvSpPr>
            <a:spLocks/>
          </p:cNvSpPr>
          <p:nvPr userDrawn="1"/>
        </p:nvSpPr>
        <p:spPr bwMode="auto">
          <a:xfrm>
            <a:off x="1206500" y="4818063"/>
            <a:ext cx="1293813" cy="1468437"/>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a:defRPr/>
            </a:pPr>
            <a:endParaRPr lang="zh-CN" altLang="en-US">
              <a:solidFill>
                <a:prstClr val="black"/>
              </a:solidFill>
              <a:latin typeface="Calibri"/>
              <a:ea typeface="宋体"/>
            </a:endParaRPr>
          </a:p>
        </p:txBody>
      </p:sp>
      <p:sp>
        <p:nvSpPr>
          <p:cNvPr id="72"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a:defRPr/>
            </a:pPr>
            <a:endParaRPr lang="zh-CN" altLang="zh-CN">
              <a:solidFill>
                <a:prstClr val="black"/>
              </a:solidFill>
              <a:latin typeface="Calibri"/>
              <a:ea typeface="宋体"/>
            </a:endParaRPr>
          </a:p>
        </p:txBody>
      </p:sp>
      <p:sp>
        <p:nvSpPr>
          <p:cNvPr id="73"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74"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75" name="Rectangle 98"/>
          <p:cNvSpPr>
            <a:spLocks noChangeArrowheads="1"/>
          </p:cNvSpPr>
          <p:nvPr userDrawn="1"/>
        </p:nvSpPr>
        <p:spPr bwMode="auto">
          <a:xfrm>
            <a:off x="0" y="0"/>
            <a:ext cx="9144000" cy="8572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grpSp>
        <p:nvGrpSpPr>
          <p:cNvPr id="4110" name="Group 122"/>
          <p:cNvGrpSpPr>
            <a:grpSpLocks/>
          </p:cNvGrpSpPr>
          <p:nvPr userDrawn="1"/>
        </p:nvGrpSpPr>
        <p:grpSpPr bwMode="auto">
          <a:xfrm>
            <a:off x="7561263" y="196850"/>
            <a:ext cx="1368425" cy="460375"/>
            <a:chOff x="5067" y="66"/>
            <a:chExt cx="564" cy="190"/>
          </a:xfrm>
        </p:grpSpPr>
        <p:sp>
          <p:nvSpPr>
            <p:cNvPr id="86"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sp>
          <p:nvSpPr>
            <p:cNvPr id="87"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grpSp>
      <p:pic>
        <p:nvPicPr>
          <p:cNvPr id="67" name="Picture 1"/>
          <p:cNvPicPr>
            <a:picLocks noChangeAspect="1" noChangeArrowheads="1"/>
          </p:cNvPicPr>
          <p:nvPr userDrawn="1"/>
        </p:nvPicPr>
        <p:blipFill>
          <a:blip r:embed="rId9" cstate="print"/>
          <a:srcRect/>
          <a:stretch>
            <a:fillRect/>
          </a:stretch>
        </p:blipFill>
        <p:spPr bwMode="auto">
          <a:xfrm>
            <a:off x="6876256" y="141287"/>
            <a:ext cx="2257425" cy="571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7" r:id="rId1"/>
    <p:sldLayoutId id="2147484127" r:id="rId2"/>
    <p:sldLayoutId id="2147484128" r:id="rId3"/>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9144000" cy="6858000"/>
          </a:xfrm>
          <a:prstGeom prst="rect">
            <a:avLst/>
          </a:prstGeom>
          <a:noFill/>
          <a:ln w="3175" algn="ctr">
            <a:solidFill>
              <a:srgbClr val="CC3300"/>
            </a:solidFill>
            <a:miter lim="800000"/>
            <a:headEnd/>
            <a:tailEnd/>
          </a:ln>
        </p:spPr>
        <p:txBody>
          <a:bodyPr lIns="97180" tIns="48589" rIns="97180" bIns="48589"/>
          <a:lstStyle/>
          <a:p>
            <a:pPr>
              <a:defRPr/>
            </a:pPr>
            <a:endParaRPr lang="zh-CN" altLang="en-US">
              <a:solidFill>
                <a:prstClr val="black"/>
              </a:solidFill>
              <a:latin typeface="Calibri"/>
              <a:ea typeface="宋体"/>
            </a:endParaRPr>
          </a:p>
        </p:txBody>
      </p:sp>
      <p:sp>
        <p:nvSpPr>
          <p:cNvPr id="8" name="Rectangle 4"/>
          <p:cNvSpPr>
            <a:spLocks noChangeArrowheads="1"/>
          </p:cNvSpPr>
          <p:nvPr userDrawn="1"/>
        </p:nvSpPr>
        <p:spPr bwMode="auto">
          <a:xfrm>
            <a:off x="9126538" y="7050088"/>
            <a:ext cx="554037" cy="215900"/>
          </a:xfrm>
          <a:prstGeom prst="rect">
            <a:avLst/>
          </a:prstGeom>
          <a:noFill/>
          <a:ln w="9525">
            <a:noFill/>
            <a:miter lim="800000"/>
            <a:headEnd/>
            <a:tailEnd/>
          </a:ln>
        </p:spPr>
        <p:txBody>
          <a:bodyPr lIns="0" tIns="0" rIns="0" bIns="0">
            <a:spAutoFit/>
          </a:bodyPr>
          <a:lstStyle/>
          <a:p>
            <a:pPr algn="r" defTabSz="969963">
              <a:defRPr/>
            </a:pPr>
            <a:r>
              <a:rPr lang="en-US" altLang="zh-CN" sz="1400" b="1">
                <a:solidFill>
                  <a:prstClr val="white"/>
                </a:solidFill>
                <a:latin typeface="Calibri"/>
                <a:ea typeface="黑体" pitchFamily="2" charset="-122"/>
              </a:rPr>
              <a:t>.</a:t>
            </a:r>
            <a:fld id="{C0972598-1BEF-4A88-8588-88986BAFEF41}" type="slidenum">
              <a:rPr lang="en-US" altLang="zh-CN" sz="1400" b="1">
                <a:solidFill>
                  <a:prstClr val="white"/>
                </a:solidFill>
                <a:latin typeface="Calibri"/>
                <a:ea typeface="黑体" pitchFamily="2" charset="-122"/>
              </a:rPr>
              <a:pPr algn="r" defTabSz="969963">
                <a:defRPr/>
              </a:pPr>
              <a:t>‹#›</a:t>
            </a:fld>
            <a:r>
              <a:rPr lang="en-US" altLang="zh-CN" sz="1400" b="1">
                <a:solidFill>
                  <a:prstClr val="white"/>
                </a:solidFill>
                <a:latin typeface="Calibri"/>
                <a:ea typeface="黑体" pitchFamily="2" charset="-122"/>
              </a:rPr>
              <a:t>.</a:t>
            </a:r>
          </a:p>
        </p:txBody>
      </p:sp>
      <p:sp>
        <p:nvSpPr>
          <p:cNvPr id="9" name="Rectangle 125"/>
          <p:cNvSpPr>
            <a:spLocks noChangeArrowheads="1"/>
          </p:cNvSpPr>
          <p:nvPr userDrawn="1"/>
        </p:nvSpPr>
        <p:spPr bwMode="auto">
          <a:xfrm>
            <a:off x="0" y="0"/>
            <a:ext cx="9144000" cy="6858000"/>
          </a:xfrm>
          <a:prstGeom prst="rect">
            <a:avLst/>
          </a:prstGeom>
          <a:noFill/>
          <a:ln w="28575" algn="ctr">
            <a:noFill/>
            <a:miter lim="800000"/>
            <a:headEnd/>
            <a:tailEnd/>
          </a:ln>
        </p:spPr>
        <p:txBody>
          <a:bodyPr wrap="none" lIns="91412" tIns="45706" rIns="91412" bIns="45706" anchor="ctr"/>
          <a:lstStyle/>
          <a:p>
            <a:pPr algn="ctr">
              <a:defRPr/>
            </a:pPr>
            <a:endParaRPr lang="zh-CN" altLang="zh-CN">
              <a:solidFill>
                <a:prstClr val="black"/>
              </a:solidFill>
              <a:latin typeface="Calibri"/>
              <a:ea typeface="宋体"/>
            </a:endParaRPr>
          </a:p>
        </p:txBody>
      </p:sp>
      <p:sp>
        <p:nvSpPr>
          <p:cNvPr id="10" name="Rectangle 5"/>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11" name="Rectangle 22"/>
          <p:cNvSpPr>
            <a:spLocks noChangeArrowheads="1"/>
          </p:cNvSpPr>
          <p:nvPr userDrawn="1"/>
        </p:nvSpPr>
        <p:spPr bwMode="auto">
          <a:xfrm>
            <a:off x="244475" y="163513"/>
            <a:ext cx="246063" cy="174625"/>
          </a:xfrm>
          <a:prstGeom prst="rect">
            <a:avLst/>
          </a:prstGeom>
          <a:noFill/>
          <a:ln w="9525">
            <a:no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sp>
        <p:nvSpPr>
          <p:cNvPr id="12" name="Rectangle 98"/>
          <p:cNvSpPr>
            <a:spLocks noChangeArrowheads="1"/>
          </p:cNvSpPr>
          <p:nvPr userDrawn="1"/>
        </p:nvSpPr>
        <p:spPr bwMode="auto">
          <a:xfrm>
            <a:off x="0" y="0"/>
            <a:ext cx="9144000" cy="895350"/>
          </a:xfrm>
          <a:prstGeom prst="rect">
            <a:avLst/>
          </a:prstGeom>
          <a:gradFill rotWithShape="1">
            <a:gsLst>
              <a:gs pos="0">
                <a:srgbClr val="CC3300"/>
              </a:gs>
              <a:gs pos="100000">
                <a:srgbClr val="CC3300"/>
              </a:gs>
            </a:gsLst>
            <a:lin ang="5400000" scaled="1"/>
          </a:gradFill>
          <a:ln w="3175" algn="ctr">
            <a:solidFill>
              <a:schemeClr val="tx1"/>
            </a:solidFill>
            <a:miter lim="800000"/>
            <a:headEnd/>
            <a:tailEnd/>
          </a:ln>
        </p:spPr>
        <p:txBody>
          <a:bodyPr wrap="none" lIns="91412" tIns="45706" rIns="91412" bIns="45706" anchor="ctr"/>
          <a:lstStyle/>
          <a:p>
            <a:pPr>
              <a:defRPr/>
            </a:pPr>
            <a:endParaRPr lang="zh-CN" altLang="en-US">
              <a:solidFill>
                <a:prstClr val="black"/>
              </a:solidFill>
              <a:latin typeface="Calibri"/>
              <a:ea typeface="宋体"/>
            </a:endParaRPr>
          </a:p>
        </p:txBody>
      </p:sp>
      <p:grpSp>
        <p:nvGrpSpPr>
          <p:cNvPr id="29704" name="Group 122"/>
          <p:cNvGrpSpPr>
            <a:grpSpLocks/>
          </p:cNvGrpSpPr>
          <p:nvPr userDrawn="1"/>
        </p:nvGrpSpPr>
        <p:grpSpPr bwMode="auto">
          <a:xfrm>
            <a:off x="7499350" y="196850"/>
            <a:ext cx="1287463" cy="460375"/>
            <a:chOff x="5067" y="66"/>
            <a:chExt cx="564" cy="190"/>
          </a:xfrm>
        </p:grpSpPr>
        <p:sp>
          <p:nvSpPr>
            <p:cNvPr id="14" name="Freeform 123"/>
            <p:cNvSpPr>
              <a:spLocks/>
            </p:cNvSpPr>
            <p:nvPr/>
          </p:nvSpPr>
          <p:spPr bwMode="auto">
            <a:xfrm>
              <a:off x="5067" y="66"/>
              <a:ext cx="139" cy="190"/>
            </a:xfrm>
            <a:custGeom>
              <a:avLst/>
              <a:gdLst>
                <a:gd name="T0" fmla="*/ 1 w 201"/>
                <a:gd name="T1" fmla="*/ 1 h 272"/>
                <a:gd name="T2" fmla="*/ 1 w 201"/>
                <a:gd name="T3" fmla="*/ 1 h 272"/>
                <a:gd name="T4" fmla="*/ 1 w 201"/>
                <a:gd name="T5" fmla="*/ 1 h 272"/>
                <a:gd name="T6" fmla="*/ 1 w 201"/>
                <a:gd name="T7" fmla="*/ 1 h 272"/>
                <a:gd name="T8" fmla="*/ 1 w 201"/>
                <a:gd name="T9" fmla="*/ 1 h 272"/>
                <a:gd name="T10" fmla="*/ 1 w 201"/>
                <a:gd name="T11" fmla="*/ 1 h 272"/>
                <a:gd name="T12" fmla="*/ 1 w 201"/>
                <a:gd name="T13" fmla="*/ 1 h 272"/>
                <a:gd name="T14" fmla="*/ 1 w 201"/>
                <a:gd name="T15" fmla="*/ 1 h 272"/>
                <a:gd name="T16" fmla="*/ 1 w 201"/>
                <a:gd name="T17" fmla="*/ 1 h 272"/>
                <a:gd name="T18" fmla="*/ 1 w 201"/>
                <a:gd name="T19" fmla="*/ 1 h 272"/>
                <a:gd name="T20" fmla="*/ 1 w 201"/>
                <a:gd name="T21" fmla="*/ 1 h 272"/>
                <a:gd name="T22" fmla="*/ 1 w 201"/>
                <a:gd name="T23" fmla="*/ 1 h 272"/>
                <a:gd name="T24" fmla="*/ 1 w 201"/>
                <a:gd name="T25" fmla="*/ 1 h 272"/>
                <a:gd name="T26" fmla="*/ 1 w 201"/>
                <a:gd name="T27" fmla="*/ 1 h 272"/>
                <a:gd name="T28" fmla="*/ 1 w 201"/>
                <a:gd name="T29" fmla="*/ 1 h 272"/>
                <a:gd name="T30" fmla="*/ 1 w 201"/>
                <a:gd name="T31" fmla="*/ 1 h 272"/>
                <a:gd name="T32" fmla="*/ 1 w 201"/>
                <a:gd name="T33" fmla="*/ 1 h 272"/>
                <a:gd name="T34" fmla="*/ 1 w 201"/>
                <a:gd name="T35" fmla="*/ 1 h 272"/>
                <a:gd name="T36" fmla="*/ 1 w 201"/>
                <a:gd name="T37" fmla="*/ 1 h 272"/>
                <a:gd name="T38" fmla="*/ 1 w 201"/>
                <a:gd name="T39" fmla="*/ 1 h 272"/>
                <a:gd name="T40" fmla="*/ 1 w 201"/>
                <a:gd name="T41" fmla="*/ 1 h 272"/>
                <a:gd name="T42" fmla="*/ 1 w 201"/>
                <a:gd name="T43" fmla="*/ 1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sp>
          <p:nvSpPr>
            <p:cNvPr id="15" name="Freeform 124"/>
            <p:cNvSpPr>
              <a:spLocks noEditPoints="1"/>
            </p:cNvSpPr>
            <p:nvPr/>
          </p:nvSpPr>
          <p:spPr bwMode="auto">
            <a:xfrm>
              <a:off x="5256" y="112"/>
              <a:ext cx="375" cy="135"/>
            </a:xfrm>
            <a:custGeom>
              <a:avLst/>
              <a:gdLst>
                <a:gd name="T0" fmla="*/ 1 w 539"/>
                <a:gd name="T1" fmla="*/ 1 h 195"/>
                <a:gd name="T2" fmla="*/ 1 w 539"/>
                <a:gd name="T3" fmla="*/ 1 h 195"/>
                <a:gd name="T4" fmla="*/ 1 w 539"/>
                <a:gd name="T5" fmla="*/ 1 h 195"/>
                <a:gd name="T6" fmla="*/ 1 w 539"/>
                <a:gd name="T7" fmla="*/ 1 h 195"/>
                <a:gd name="T8" fmla="*/ 1 w 539"/>
                <a:gd name="T9" fmla="*/ 1 h 195"/>
                <a:gd name="T10" fmla="*/ 1 w 539"/>
                <a:gd name="T11" fmla="*/ 1 h 195"/>
                <a:gd name="T12" fmla="*/ 1 w 539"/>
                <a:gd name="T13" fmla="*/ 1 h 195"/>
                <a:gd name="T14" fmla="*/ 1 w 539"/>
                <a:gd name="T15" fmla="*/ 1 h 195"/>
                <a:gd name="T16" fmla="*/ 1 w 539"/>
                <a:gd name="T17" fmla="*/ 1 h 195"/>
                <a:gd name="T18" fmla="*/ 1 w 539"/>
                <a:gd name="T19" fmla="*/ 1 h 195"/>
                <a:gd name="T20" fmla="*/ 1 w 539"/>
                <a:gd name="T21" fmla="*/ 1 h 195"/>
                <a:gd name="T22" fmla="*/ 1 w 539"/>
                <a:gd name="T23" fmla="*/ 1 h 195"/>
                <a:gd name="T24" fmla="*/ 1 w 539"/>
                <a:gd name="T25" fmla="*/ 1 h 195"/>
                <a:gd name="T26" fmla="*/ 1 w 539"/>
                <a:gd name="T27" fmla="*/ 1 h 195"/>
                <a:gd name="T28" fmla="*/ 1 w 539"/>
                <a:gd name="T29" fmla="*/ 1 h 195"/>
                <a:gd name="T30" fmla="*/ 1 w 539"/>
                <a:gd name="T31" fmla="*/ 0 h 195"/>
                <a:gd name="T32" fmla="*/ 1 w 539"/>
                <a:gd name="T33" fmla="*/ 1 h 195"/>
                <a:gd name="T34" fmla="*/ 1 w 539"/>
                <a:gd name="T35" fmla="*/ 1 h 195"/>
                <a:gd name="T36" fmla="*/ 1 w 539"/>
                <a:gd name="T37" fmla="*/ 1 h 195"/>
                <a:gd name="T38" fmla="*/ 1 w 539"/>
                <a:gd name="T39" fmla="*/ 1 h 195"/>
                <a:gd name="T40" fmla="*/ 1 w 539"/>
                <a:gd name="T41" fmla="*/ 1 h 195"/>
                <a:gd name="T42" fmla="*/ 1 w 539"/>
                <a:gd name="T43" fmla="*/ 1 h 195"/>
                <a:gd name="T44" fmla="*/ 1 w 539"/>
                <a:gd name="T45" fmla="*/ 1 h 195"/>
                <a:gd name="T46" fmla="*/ 1 w 539"/>
                <a:gd name="T47" fmla="*/ 1 h 195"/>
                <a:gd name="T48" fmla="*/ 1 w 539"/>
                <a:gd name="T49" fmla="*/ 1 h 195"/>
                <a:gd name="T50" fmla="*/ 1 w 539"/>
                <a:gd name="T51" fmla="*/ 1 h 195"/>
                <a:gd name="T52" fmla="*/ 1 w 539"/>
                <a:gd name="T53" fmla="*/ 1 h 195"/>
                <a:gd name="T54" fmla="*/ 1 w 539"/>
                <a:gd name="T55" fmla="*/ 1 h 195"/>
                <a:gd name="T56" fmla="*/ 1 w 539"/>
                <a:gd name="T57" fmla="*/ 1 h 195"/>
                <a:gd name="T58" fmla="*/ 1 w 539"/>
                <a:gd name="T59" fmla="*/ 1 h 195"/>
                <a:gd name="T60" fmla="*/ 1 w 539"/>
                <a:gd name="T61" fmla="*/ 1 h 195"/>
                <a:gd name="T62" fmla="*/ 1 w 539"/>
                <a:gd name="T63" fmla="*/ 1 h 195"/>
                <a:gd name="T64" fmla="*/ 1 w 539"/>
                <a:gd name="T65" fmla="*/ 1 h 195"/>
                <a:gd name="T66" fmla="*/ 1 w 539"/>
                <a:gd name="T67" fmla="*/ 1 h 195"/>
                <a:gd name="T68" fmla="*/ 1 w 539"/>
                <a:gd name="T69" fmla="*/ 1 h 195"/>
                <a:gd name="T70" fmla="*/ 1 w 539"/>
                <a:gd name="T71" fmla="*/ 1 h 195"/>
                <a:gd name="T72" fmla="*/ 1 w 539"/>
                <a:gd name="T73" fmla="*/ 1 h 195"/>
                <a:gd name="T74" fmla="*/ 1 w 539"/>
                <a:gd name="T75" fmla="*/ 1 h 195"/>
                <a:gd name="T76" fmla="*/ 1 w 539"/>
                <a:gd name="T77" fmla="*/ 1 h 195"/>
                <a:gd name="T78" fmla="*/ 1 w 539"/>
                <a:gd name="T79" fmla="*/ 1 h 195"/>
                <a:gd name="T80" fmla="*/ 1 w 539"/>
                <a:gd name="T81" fmla="*/ 1 h 195"/>
                <a:gd name="T82" fmla="*/ 1 w 539"/>
                <a:gd name="T83" fmla="*/ 1 h 195"/>
                <a:gd name="T84" fmla="*/ 1 w 539"/>
                <a:gd name="T85" fmla="*/ 1 h 195"/>
                <a:gd name="T86" fmla="*/ 1 w 539"/>
                <a:gd name="T87" fmla="*/ 1 h 195"/>
                <a:gd name="T88" fmla="*/ 1 w 539"/>
                <a:gd name="T89" fmla="*/ 1 h 195"/>
                <a:gd name="T90" fmla="*/ 1 w 539"/>
                <a:gd name="T91" fmla="*/ 1 h 195"/>
                <a:gd name="T92" fmla="*/ 1 w 539"/>
                <a:gd name="T93" fmla="*/ 1 h 195"/>
                <a:gd name="T94" fmla="*/ 1 w 539"/>
                <a:gd name="T95" fmla="*/ 1 h 195"/>
                <a:gd name="T96" fmla="*/ 1 w 539"/>
                <a:gd name="T97" fmla="*/ 1 h 195"/>
                <a:gd name="T98" fmla="*/ 1 w 539"/>
                <a:gd name="T99" fmla="*/ 1 h 195"/>
                <a:gd name="T100" fmla="*/ 1 w 539"/>
                <a:gd name="T101" fmla="*/ 1 h 195"/>
                <a:gd name="T102" fmla="*/ 1 w 539"/>
                <a:gd name="T103" fmla="*/ 1 h 195"/>
                <a:gd name="T104" fmla="*/ 1 w 539"/>
                <a:gd name="T105" fmla="*/ 1 h 195"/>
                <a:gd name="T106" fmla="*/ 1 w 539"/>
                <a:gd name="T107" fmla="*/ 1 h 195"/>
                <a:gd name="T108" fmla="*/ 1 w 539"/>
                <a:gd name="T109" fmla="*/ 1 h 195"/>
                <a:gd name="T110" fmla="*/ 1 w 539"/>
                <a:gd name="T111" fmla="*/ 1 h 195"/>
                <a:gd name="T112" fmla="*/ 1 w 539"/>
                <a:gd name="T113" fmla="*/ 1 h 195"/>
                <a:gd name="T114" fmla="*/ 1 w 539"/>
                <a:gd name="T115" fmla="*/ 1 h 195"/>
                <a:gd name="T116" fmla="*/ 1 w 539"/>
                <a:gd name="T117" fmla="*/ 1 h 195"/>
                <a:gd name="T118" fmla="*/ 1 w 539"/>
                <a:gd name="T119" fmla="*/ 0 h 195"/>
                <a:gd name="T120" fmla="*/ 1 w 539"/>
                <a:gd name="T121" fmla="*/ 1 h 195"/>
                <a:gd name="T122" fmla="*/ 1 w 539"/>
                <a:gd name="T123" fmla="*/ 1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39"/>
                <a:gd name="T187" fmla="*/ 0 h 195"/>
                <a:gd name="T188" fmla="*/ 539 w 539"/>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39" h="195">
                  <a:moveTo>
                    <a:pt x="459" y="42"/>
                  </a:moveTo>
                  <a:lnTo>
                    <a:pt x="482" y="42"/>
                  </a:lnTo>
                  <a:lnTo>
                    <a:pt x="482" y="34"/>
                  </a:lnTo>
                  <a:lnTo>
                    <a:pt x="459" y="34"/>
                  </a:lnTo>
                  <a:lnTo>
                    <a:pt x="459" y="42"/>
                  </a:lnTo>
                  <a:close/>
                  <a:moveTo>
                    <a:pt x="459" y="61"/>
                  </a:moveTo>
                  <a:lnTo>
                    <a:pt x="482" y="61"/>
                  </a:lnTo>
                  <a:lnTo>
                    <a:pt x="482" y="53"/>
                  </a:lnTo>
                  <a:lnTo>
                    <a:pt x="459" y="53"/>
                  </a:lnTo>
                  <a:lnTo>
                    <a:pt x="459" y="61"/>
                  </a:lnTo>
                  <a:close/>
                  <a:moveTo>
                    <a:pt x="498" y="42"/>
                  </a:moveTo>
                  <a:lnTo>
                    <a:pt x="520" y="42"/>
                  </a:lnTo>
                  <a:lnTo>
                    <a:pt x="520" y="34"/>
                  </a:lnTo>
                  <a:lnTo>
                    <a:pt x="498" y="34"/>
                  </a:lnTo>
                  <a:lnTo>
                    <a:pt x="498" y="42"/>
                  </a:lnTo>
                  <a:close/>
                  <a:moveTo>
                    <a:pt x="498" y="62"/>
                  </a:moveTo>
                  <a:lnTo>
                    <a:pt x="520" y="62"/>
                  </a:lnTo>
                  <a:lnTo>
                    <a:pt x="520" y="53"/>
                  </a:lnTo>
                  <a:lnTo>
                    <a:pt x="498" y="53"/>
                  </a:lnTo>
                  <a:lnTo>
                    <a:pt x="498" y="62"/>
                  </a:lnTo>
                  <a:close/>
                  <a:moveTo>
                    <a:pt x="443" y="1"/>
                  </a:moveTo>
                  <a:lnTo>
                    <a:pt x="537" y="1"/>
                  </a:lnTo>
                  <a:lnTo>
                    <a:pt x="537" y="12"/>
                  </a:lnTo>
                  <a:lnTo>
                    <a:pt x="528" y="21"/>
                  </a:lnTo>
                  <a:lnTo>
                    <a:pt x="532" y="21"/>
                  </a:lnTo>
                  <a:cubicBezTo>
                    <a:pt x="535" y="22"/>
                    <a:pt x="536" y="24"/>
                    <a:pt x="537" y="26"/>
                  </a:cubicBezTo>
                  <a:lnTo>
                    <a:pt x="537" y="87"/>
                  </a:lnTo>
                  <a:lnTo>
                    <a:pt x="520" y="87"/>
                  </a:lnTo>
                  <a:lnTo>
                    <a:pt x="520" y="74"/>
                  </a:lnTo>
                  <a:lnTo>
                    <a:pt x="498" y="74"/>
                  </a:lnTo>
                  <a:lnTo>
                    <a:pt x="498" y="87"/>
                  </a:lnTo>
                  <a:lnTo>
                    <a:pt x="482" y="87"/>
                  </a:lnTo>
                  <a:lnTo>
                    <a:pt x="482" y="73"/>
                  </a:lnTo>
                  <a:lnTo>
                    <a:pt x="459" y="73"/>
                  </a:lnTo>
                  <a:lnTo>
                    <a:pt x="459" y="87"/>
                  </a:lnTo>
                  <a:lnTo>
                    <a:pt x="443" y="87"/>
                  </a:lnTo>
                  <a:lnTo>
                    <a:pt x="443" y="28"/>
                  </a:lnTo>
                  <a:cubicBezTo>
                    <a:pt x="443" y="24"/>
                    <a:pt x="446" y="21"/>
                    <a:pt x="449" y="21"/>
                  </a:cubicBezTo>
                  <a:lnTo>
                    <a:pt x="460" y="21"/>
                  </a:lnTo>
                  <a:lnTo>
                    <a:pt x="456" y="14"/>
                  </a:lnTo>
                  <a:lnTo>
                    <a:pt x="477" y="14"/>
                  </a:lnTo>
                  <a:lnTo>
                    <a:pt x="481" y="21"/>
                  </a:lnTo>
                  <a:lnTo>
                    <a:pt x="505" y="21"/>
                  </a:lnTo>
                  <a:lnTo>
                    <a:pt x="512" y="15"/>
                  </a:lnTo>
                  <a:lnTo>
                    <a:pt x="512" y="12"/>
                  </a:lnTo>
                  <a:lnTo>
                    <a:pt x="443" y="12"/>
                  </a:lnTo>
                  <a:lnTo>
                    <a:pt x="443" y="1"/>
                  </a:lnTo>
                  <a:close/>
                  <a:moveTo>
                    <a:pt x="412" y="1"/>
                  </a:moveTo>
                  <a:lnTo>
                    <a:pt x="433" y="1"/>
                  </a:lnTo>
                  <a:lnTo>
                    <a:pt x="438" y="20"/>
                  </a:lnTo>
                  <a:lnTo>
                    <a:pt x="417" y="20"/>
                  </a:lnTo>
                  <a:lnTo>
                    <a:pt x="412" y="1"/>
                  </a:lnTo>
                  <a:close/>
                  <a:moveTo>
                    <a:pt x="413" y="25"/>
                  </a:moveTo>
                  <a:lnTo>
                    <a:pt x="437" y="25"/>
                  </a:lnTo>
                  <a:lnTo>
                    <a:pt x="438" y="90"/>
                  </a:lnTo>
                  <a:lnTo>
                    <a:pt x="539" y="90"/>
                  </a:lnTo>
                  <a:lnTo>
                    <a:pt x="539" y="103"/>
                  </a:lnTo>
                  <a:cubicBezTo>
                    <a:pt x="502" y="103"/>
                    <a:pt x="464" y="103"/>
                    <a:pt x="427" y="103"/>
                  </a:cubicBezTo>
                  <a:cubicBezTo>
                    <a:pt x="425" y="103"/>
                    <a:pt x="420" y="100"/>
                    <a:pt x="420" y="95"/>
                  </a:cubicBezTo>
                  <a:lnTo>
                    <a:pt x="420" y="38"/>
                  </a:lnTo>
                  <a:lnTo>
                    <a:pt x="413" y="38"/>
                  </a:lnTo>
                  <a:lnTo>
                    <a:pt x="413" y="25"/>
                  </a:lnTo>
                  <a:close/>
                  <a:moveTo>
                    <a:pt x="166" y="41"/>
                  </a:moveTo>
                  <a:lnTo>
                    <a:pt x="191" y="41"/>
                  </a:lnTo>
                  <a:lnTo>
                    <a:pt x="196" y="53"/>
                  </a:lnTo>
                  <a:lnTo>
                    <a:pt x="207" y="53"/>
                  </a:lnTo>
                  <a:lnTo>
                    <a:pt x="212" y="41"/>
                  </a:lnTo>
                  <a:lnTo>
                    <a:pt x="234" y="41"/>
                  </a:lnTo>
                  <a:lnTo>
                    <a:pt x="227" y="53"/>
                  </a:lnTo>
                  <a:lnTo>
                    <a:pt x="239" y="53"/>
                  </a:lnTo>
                  <a:lnTo>
                    <a:pt x="239" y="64"/>
                  </a:lnTo>
                  <a:lnTo>
                    <a:pt x="211" y="64"/>
                  </a:lnTo>
                  <a:lnTo>
                    <a:pt x="211" y="77"/>
                  </a:lnTo>
                  <a:lnTo>
                    <a:pt x="239" y="77"/>
                  </a:lnTo>
                  <a:lnTo>
                    <a:pt x="239" y="88"/>
                  </a:lnTo>
                  <a:lnTo>
                    <a:pt x="211" y="88"/>
                  </a:lnTo>
                  <a:lnTo>
                    <a:pt x="211" y="103"/>
                  </a:lnTo>
                  <a:lnTo>
                    <a:pt x="192" y="103"/>
                  </a:lnTo>
                  <a:lnTo>
                    <a:pt x="192" y="87"/>
                  </a:lnTo>
                  <a:lnTo>
                    <a:pt x="164" y="87"/>
                  </a:lnTo>
                  <a:lnTo>
                    <a:pt x="164" y="76"/>
                  </a:lnTo>
                  <a:lnTo>
                    <a:pt x="191" y="76"/>
                  </a:lnTo>
                  <a:lnTo>
                    <a:pt x="191" y="64"/>
                  </a:lnTo>
                  <a:lnTo>
                    <a:pt x="164" y="64"/>
                  </a:lnTo>
                  <a:lnTo>
                    <a:pt x="164" y="53"/>
                  </a:lnTo>
                  <a:lnTo>
                    <a:pt x="172" y="53"/>
                  </a:lnTo>
                  <a:lnTo>
                    <a:pt x="166" y="41"/>
                  </a:lnTo>
                  <a:close/>
                  <a:moveTo>
                    <a:pt x="265" y="5"/>
                  </a:moveTo>
                  <a:lnTo>
                    <a:pt x="265" y="18"/>
                  </a:lnTo>
                  <a:lnTo>
                    <a:pt x="212" y="18"/>
                  </a:lnTo>
                  <a:lnTo>
                    <a:pt x="212" y="26"/>
                  </a:lnTo>
                  <a:lnTo>
                    <a:pt x="257" y="26"/>
                  </a:lnTo>
                  <a:cubicBezTo>
                    <a:pt x="260" y="26"/>
                    <a:pt x="263" y="29"/>
                    <a:pt x="263" y="32"/>
                  </a:cubicBezTo>
                  <a:lnTo>
                    <a:pt x="263" y="103"/>
                  </a:lnTo>
                  <a:lnTo>
                    <a:pt x="243" y="103"/>
                  </a:lnTo>
                  <a:lnTo>
                    <a:pt x="243" y="38"/>
                  </a:lnTo>
                  <a:lnTo>
                    <a:pt x="160" y="38"/>
                  </a:lnTo>
                  <a:lnTo>
                    <a:pt x="160" y="103"/>
                  </a:lnTo>
                  <a:lnTo>
                    <a:pt x="140" y="103"/>
                  </a:lnTo>
                  <a:lnTo>
                    <a:pt x="140" y="33"/>
                  </a:lnTo>
                  <a:cubicBezTo>
                    <a:pt x="140" y="30"/>
                    <a:pt x="142" y="28"/>
                    <a:pt x="144" y="27"/>
                  </a:cubicBezTo>
                  <a:lnTo>
                    <a:pt x="190" y="27"/>
                  </a:lnTo>
                  <a:lnTo>
                    <a:pt x="190" y="19"/>
                  </a:lnTo>
                  <a:lnTo>
                    <a:pt x="139" y="18"/>
                  </a:lnTo>
                  <a:lnTo>
                    <a:pt x="139" y="5"/>
                  </a:lnTo>
                  <a:lnTo>
                    <a:pt x="190" y="5"/>
                  </a:lnTo>
                  <a:lnTo>
                    <a:pt x="190" y="1"/>
                  </a:lnTo>
                  <a:lnTo>
                    <a:pt x="212" y="1"/>
                  </a:lnTo>
                  <a:lnTo>
                    <a:pt x="212" y="5"/>
                  </a:lnTo>
                  <a:lnTo>
                    <a:pt x="265" y="5"/>
                  </a:lnTo>
                  <a:close/>
                  <a:moveTo>
                    <a:pt x="127" y="5"/>
                  </a:moveTo>
                  <a:lnTo>
                    <a:pt x="127" y="18"/>
                  </a:lnTo>
                  <a:lnTo>
                    <a:pt x="35" y="19"/>
                  </a:lnTo>
                  <a:lnTo>
                    <a:pt x="23" y="43"/>
                  </a:lnTo>
                  <a:lnTo>
                    <a:pt x="54" y="43"/>
                  </a:lnTo>
                  <a:lnTo>
                    <a:pt x="54" y="29"/>
                  </a:lnTo>
                  <a:lnTo>
                    <a:pt x="77" y="29"/>
                  </a:lnTo>
                  <a:lnTo>
                    <a:pt x="77" y="43"/>
                  </a:lnTo>
                  <a:lnTo>
                    <a:pt x="126" y="43"/>
                  </a:lnTo>
                  <a:lnTo>
                    <a:pt x="126" y="57"/>
                  </a:lnTo>
                  <a:lnTo>
                    <a:pt x="77" y="57"/>
                  </a:lnTo>
                  <a:lnTo>
                    <a:pt x="77" y="103"/>
                  </a:lnTo>
                  <a:lnTo>
                    <a:pt x="54" y="103"/>
                  </a:lnTo>
                  <a:lnTo>
                    <a:pt x="54" y="56"/>
                  </a:lnTo>
                  <a:lnTo>
                    <a:pt x="8" y="56"/>
                  </a:lnTo>
                  <a:cubicBezTo>
                    <a:pt x="5" y="56"/>
                    <a:pt x="2" y="54"/>
                    <a:pt x="2" y="51"/>
                  </a:cubicBezTo>
                  <a:lnTo>
                    <a:pt x="1" y="43"/>
                  </a:lnTo>
                  <a:lnTo>
                    <a:pt x="15" y="19"/>
                  </a:lnTo>
                  <a:lnTo>
                    <a:pt x="0" y="19"/>
                  </a:lnTo>
                  <a:lnTo>
                    <a:pt x="0" y="5"/>
                  </a:lnTo>
                  <a:lnTo>
                    <a:pt x="21" y="5"/>
                  </a:lnTo>
                  <a:lnTo>
                    <a:pt x="21" y="0"/>
                  </a:lnTo>
                  <a:lnTo>
                    <a:pt x="43" y="0"/>
                  </a:lnTo>
                  <a:lnTo>
                    <a:pt x="42" y="5"/>
                  </a:lnTo>
                  <a:lnTo>
                    <a:pt x="127" y="5"/>
                  </a:lnTo>
                  <a:close/>
                  <a:moveTo>
                    <a:pt x="109" y="62"/>
                  </a:moveTo>
                  <a:lnTo>
                    <a:pt x="86" y="62"/>
                  </a:lnTo>
                  <a:lnTo>
                    <a:pt x="104" y="103"/>
                  </a:lnTo>
                  <a:lnTo>
                    <a:pt x="128" y="102"/>
                  </a:lnTo>
                  <a:lnTo>
                    <a:pt x="109" y="62"/>
                  </a:lnTo>
                  <a:close/>
                  <a:moveTo>
                    <a:pt x="343" y="0"/>
                  </a:moveTo>
                  <a:lnTo>
                    <a:pt x="343" y="12"/>
                  </a:lnTo>
                  <a:lnTo>
                    <a:pt x="275" y="12"/>
                  </a:lnTo>
                  <a:lnTo>
                    <a:pt x="275" y="0"/>
                  </a:lnTo>
                  <a:lnTo>
                    <a:pt x="343" y="0"/>
                  </a:lnTo>
                  <a:close/>
                  <a:moveTo>
                    <a:pt x="341" y="56"/>
                  </a:moveTo>
                  <a:lnTo>
                    <a:pt x="342" y="103"/>
                  </a:lnTo>
                  <a:lnTo>
                    <a:pt x="326" y="103"/>
                  </a:lnTo>
                  <a:lnTo>
                    <a:pt x="326" y="61"/>
                  </a:lnTo>
                  <a:lnTo>
                    <a:pt x="290" y="61"/>
                  </a:lnTo>
                  <a:lnTo>
                    <a:pt x="290" y="103"/>
                  </a:lnTo>
                  <a:lnTo>
                    <a:pt x="274" y="103"/>
                  </a:lnTo>
                  <a:lnTo>
                    <a:pt x="274" y="56"/>
                  </a:lnTo>
                  <a:cubicBezTo>
                    <a:pt x="275" y="53"/>
                    <a:pt x="276" y="52"/>
                    <a:pt x="279" y="51"/>
                  </a:cubicBezTo>
                  <a:lnTo>
                    <a:pt x="337" y="51"/>
                  </a:lnTo>
                  <a:cubicBezTo>
                    <a:pt x="340" y="52"/>
                    <a:pt x="341" y="53"/>
                    <a:pt x="341" y="56"/>
                  </a:cubicBezTo>
                  <a:close/>
                  <a:moveTo>
                    <a:pt x="293" y="64"/>
                  </a:moveTo>
                  <a:lnTo>
                    <a:pt x="305" y="64"/>
                  </a:lnTo>
                  <a:lnTo>
                    <a:pt x="305" y="74"/>
                  </a:lnTo>
                  <a:lnTo>
                    <a:pt x="312" y="74"/>
                  </a:lnTo>
                  <a:lnTo>
                    <a:pt x="312" y="64"/>
                  </a:lnTo>
                  <a:lnTo>
                    <a:pt x="324" y="64"/>
                  </a:lnTo>
                  <a:lnTo>
                    <a:pt x="324" y="82"/>
                  </a:lnTo>
                  <a:cubicBezTo>
                    <a:pt x="324" y="84"/>
                    <a:pt x="321" y="87"/>
                    <a:pt x="318" y="87"/>
                  </a:cubicBezTo>
                  <a:lnTo>
                    <a:pt x="315" y="87"/>
                  </a:lnTo>
                  <a:lnTo>
                    <a:pt x="315" y="103"/>
                  </a:lnTo>
                  <a:lnTo>
                    <a:pt x="301" y="103"/>
                  </a:lnTo>
                  <a:lnTo>
                    <a:pt x="301" y="87"/>
                  </a:lnTo>
                  <a:lnTo>
                    <a:pt x="298" y="87"/>
                  </a:lnTo>
                  <a:cubicBezTo>
                    <a:pt x="296" y="87"/>
                    <a:pt x="293" y="85"/>
                    <a:pt x="293" y="83"/>
                  </a:cubicBezTo>
                  <a:lnTo>
                    <a:pt x="293" y="64"/>
                  </a:lnTo>
                  <a:close/>
                  <a:moveTo>
                    <a:pt x="21" y="62"/>
                  </a:moveTo>
                  <a:lnTo>
                    <a:pt x="44" y="62"/>
                  </a:lnTo>
                  <a:lnTo>
                    <a:pt x="26" y="103"/>
                  </a:lnTo>
                  <a:lnTo>
                    <a:pt x="2" y="102"/>
                  </a:lnTo>
                  <a:lnTo>
                    <a:pt x="21" y="62"/>
                  </a:lnTo>
                  <a:close/>
                  <a:moveTo>
                    <a:pt x="361" y="175"/>
                  </a:moveTo>
                  <a:cubicBezTo>
                    <a:pt x="358" y="176"/>
                    <a:pt x="355" y="177"/>
                    <a:pt x="352" y="178"/>
                  </a:cubicBezTo>
                  <a:cubicBezTo>
                    <a:pt x="348" y="179"/>
                    <a:pt x="345" y="179"/>
                    <a:pt x="342" y="179"/>
                  </a:cubicBezTo>
                  <a:cubicBezTo>
                    <a:pt x="334" y="179"/>
                    <a:pt x="327" y="177"/>
                    <a:pt x="322" y="172"/>
                  </a:cubicBezTo>
                  <a:cubicBezTo>
                    <a:pt x="318" y="167"/>
                    <a:pt x="315" y="160"/>
                    <a:pt x="315" y="151"/>
                  </a:cubicBezTo>
                  <a:cubicBezTo>
                    <a:pt x="315" y="143"/>
                    <a:pt x="318" y="137"/>
                    <a:pt x="322" y="132"/>
                  </a:cubicBezTo>
                  <a:cubicBezTo>
                    <a:pt x="326" y="126"/>
                    <a:pt x="332" y="124"/>
                    <a:pt x="339" y="124"/>
                  </a:cubicBezTo>
                  <a:cubicBezTo>
                    <a:pt x="343" y="124"/>
                    <a:pt x="347" y="125"/>
                    <a:pt x="351" y="126"/>
                  </a:cubicBezTo>
                  <a:cubicBezTo>
                    <a:pt x="352" y="126"/>
                    <a:pt x="353" y="127"/>
                    <a:pt x="353" y="127"/>
                  </a:cubicBezTo>
                  <a:cubicBezTo>
                    <a:pt x="354" y="127"/>
                    <a:pt x="355" y="126"/>
                    <a:pt x="355" y="126"/>
                  </a:cubicBezTo>
                  <a:cubicBezTo>
                    <a:pt x="356" y="125"/>
                    <a:pt x="356" y="125"/>
                    <a:pt x="356" y="124"/>
                  </a:cubicBezTo>
                  <a:lnTo>
                    <a:pt x="358" y="124"/>
                  </a:lnTo>
                  <a:lnTo>
                    <a:pt x="359" y="141"/>
                  </a:lnTo>
                  <a:lnTo>
                    <a:pt x="358" y="141"/>
                  </a:lnTo>
                  <a:cubicBezTo>
                    <a:pt x="356" y="136"/>
                    <a:pt x="354" y="133"/>
                    <a:pt x="351" y="130"/>
                  </a:cubicBezTo>
                  <a:cubicBezTo>
                    <a:pt x="348" y="128"/>
                    <a:pt x="345" y="127"/>
                    <a:pt x="341" y="127"/>
                  </a:cubicBezTo>
                  <a:cubicBezTo>
                    <a:pt x="336" y="127"/>
                    <a:pt x="333" y="129"/>
                    <a:pt x="330" y="133"/>
                  </a:cubicBezTo>
                  <a:cubicBezTo>
                    <a:pt x="327" y="137"/>
                    <a:pt x="325" y="143"/>
                    <a:pt x="325" y="151"/>
                  </a:cubicBezTo>
                  <a:cubicBezTo>
                    <a:pt x="325" y="159"/>
                    <a:pt x="327" y="165"/>
                    <a:pt x="330" y="169"/>
                  </a:cubicBezTo>
                  <a:cubicBezTo>
                    <a:pt x="333" y="173"/>
                    <a:pt x="337" y="176"/>
                    <a:pt x="343" y="176"/>
                  </a:cubicBezTo>
                  <a:cubicBezTo>
                    <a:pt x="345" y="176"/>
                    <a:pt x="346" y="175"/>
                    <a:pt x="348" y="175"/>
                  </a:cubicBezTo>
                  <a:cubicBezTo>
                    <a:pt x="350" y="174"/>
                    <a:pt x="351" y="174"/>
                    <a:pt x="351" y="173"/>
                  </a:cubicBezTo>
                  <a:cubicBezTo>
                    <a:pt x="351" y="173"/>
                    <a:pt x="351" y="173"/>
                    <a:pt x="351" y="172"/>
                  </a:cubicBezTo>
                  <a:cubicBezTo>
                    <a:pt x="352" y="172"/>
                    <a:pt x="352" y="171"/>
                    <a:pt x="352" y="170"/>
                  </a:cubicBezTo>
                  <a:lnTo>
                    <a:pt x="352" y="159"/>
                  </a:lnTo>
                  <a:cubicBezTo>
                    <a:pt x="352" y="156"/>
                    <a:pt x="351" y="155"/>
                    <a:pt x="350" y="154"/>
                  </a:cubicBezTo>
                  <a:cubicBezTo>
                    <a:pt x="349" y="153"/>
                    <a:pt x="348" y="152"/>
                    <a:pt x="345" y="152"/>
                  </a:cubicBezTo>
                  <a:lnTo>
                    <a:pt x="345" y="151"/>
                  </a:lnTo>
                  <a:lnTo>
                    <a:pt x="366" y="151"/>
                  </a:lnTo>
                  <a:lnTo>
                    <a:pt x="366" y="152"/>
                  </a:lnTo>
                  <a:cubicBezTo>
                    <a:pt x="364" y="152"/>
                    <a:pt x="363" y="153"/>
                    <a:pt x="362" y="154"/>
                  </a:cubicBezTo>
                  <a:cubicBezTo>
                    <a:pt x="361" y="154"/>
                    <a:pt x="361" y="156"/>
                    <a:pt x="361" y="159"/>
                  </a:cubicBezTo>
                  <a:lnTo>
                    <a:pt x="361" y="169"/>
                  </a:lnTo>
                  <a:cubicBezTo>
                    <a:pt x="361" y="170"/>
                    <a:pt x="361" y="172"/>
                    <a:pt x="361" y="172"/>
                  </a:cubicBezTo>
                  <a:cubicBezTo>
                    <a:pt x="361" y="173"/>
                    <a:pt x="361" y="174"/>
                    <a:pt x="361" y="175"/>
                  </a:cubicBezTo>
                  <a:close/>
                  <a:moveTo>
                    <a:pt x="386" y="147"/>
                  </a:moveTo>
                  <a:cubicBezTo>
                    <a:pt x="387" y="145"/>
                    <a:pt x="388" y="143"/>
                    <a:pt x="389" y="142"/>
                  </a:cubicBezTo>
                  <a:cubicBezTo>
                    <a:pt x="391" y="141"/>
                    <a:pt x="392" y="141"/>
                    <a:pt x="393" y="141"/>
                  </a:cubicBezTo>
                  <a:cubicBezTo>
                    <a:pt x="395" y="141"/>
                    <a:pt x="396" y="141"/>
                    <a:pt x="397" y="142"/>
                  </a:cubicBezTo>
                  <a:cubicBezTo>
                    <a:pt x="398" y="143"/>
                    <a:pt x="398" y="144"/>
                    <a:pt x="398" y="146"/>
                  </a:cubicBezTo>
                  <a:cubicBezTo>
                    <a:pt x="398" y="147"/>
                    <a:pt x="398" y="148"/>
                    <a:pt x="397" y="149"/>
                  </a:cubicBezTo>
                  <a:cubicBezTo>
                    <a:pt x="396" y="150"/>
                    <a:pt x="395" y="150"/>
                    <a:pt x="394" y="150"/>
                  </a:cubicBezTo>
                  <a:cubicBezTo>
                    <a:pt x="393" y="150"/>
                    <a:pt x="393" y="150"/>
                    <a:pt x="392" y="149"/>
                  </a:cubicBezTo>
                  <a:cubicBezTo>
                    <a:pt x="391" y="148"/>
                    <a:pt x="390" y="148"/>
                    <a:pt x="389" y="148"/>
                  </a:cubicBezTo>
                  <a:cubicBezTo>
                    <a:pt x="389" y="148"/>
                    <a:pt x="388" y="148"/>
                    <a:pt x="387" y="149"/>
                  </a:cubicBezTo>
                  <a:cubicBezTo>
                    <a:pt x="387" y="149"/>
                    <a:pt x="386" y="150"/>
                    <a:pt x="385" y="151"/>
                  </a:cubicBezTo>
                  <a:lnTo>
                    <a:pt x="385" y="170"/>
                  </a:lnTo>
                  <a:cubicBezTo>
                    <a:pt x="385" y="172"/>
                    <a:pt x="386" y="174"/>
                    <a:pt x="386" y="175"/>
                  </a:cubicBezTo>
                  <a:cubicBezTo>
                    <a:pt x="387" y="175"/>
                    <a:pt x="388" y="176"/>
                    <a:pt x="390" y="176"/>
                  </a:cubicBezTo>
                  <a:lnTo>
                    <a:pt x="390" y="178"/>
                  </a:lnTo>
                  <a:lnTo>
                    <a:pt x="373" y="178"/>
                  </a:lnTo>
                  <a:lnTo>
                    <a:pt x="373" y="176"/>
                  </a:lnTo>
                  <a:cubicBezTo>
                    <a:pt x="374" y="176"/>
                    <a:pt x="375" y="175"/>
                    <a:pt x="376" y="175"/>
                  </a:cubicBezTo>
                  <a:cubicBezTo>
                    <a:pt x="376" y="174"/>
                    <a:pt x="377" y="173"/>
                    <a:pt x="377" y="172"/>
                  </a:cubicBezTo>
                  <a:lnTo>
                    <a:pt x="377" y="149"/>
                  </a:lnTo>
                  <a:cubicBezTo>
                    <a:pt x="377" y="148"/>
                    <a:pt x="376" y="147"/>
                    <a:pt x="376" y="146"/>
                  </a:cubicBezTo>
                  <a:cubicBezTo>
                    <a:pt x="375" y="146"/>
                    <a:pt x="374" y="145"/>
                    <a:pt x="373" y="145"/>
                  </a:cubicBezTo>
                  <a:lnTo>
                    <a:pt x="373" y="143"/>
                  </a:lnTo>
                  <a:cubicBezTo>
                    <a:pt x="375" y="143"/>
                    <a:pt x="377" y="143"/>
                    <a:pt x="379" y="142"/>
                  </a:cubicBezTo>
                  <a:cubicBezTo>
                    <a:pt x="381" y="142"/>
                    <a:pt x="383" y="142"/>
                    <a:pt x="386" y="141"/>
                  </a:cubicBezTo>
                  <a:lnTo>
                    <a:pt x="386" y="147"/>
                  </a:lnTo>
                  <a:close/>
                  <a:moveTo>
                    <a:pt x="412" y="160"/>
                  </a:moveTo>
                  <a:cubicBezTo>
                    <a:pt x="412" y="165"/>
                    <a:pt x="413" y="169"/>
                    <a:pt x="414" y="172"/>
                  </a:cubicBezTo>
                  <a:cubicBezTo>
                    <a:pt x="415" y="174"/>
                    <a:pt x="417" y="176"/>
                    <a:pt x="419" y="176"/>
                  </a:cubicBezTo>
                  <a:cubicBezTo>
                    <a:pt x="422" y="176"/>
                    <a:pt x="423" y="174"/>
                    <a:pt x="424" y="172"/>
                  </a:cubicBezTo>
                  <a:cubicBezTo>
                    <a:pt x="426" y="169"/>
                    <a:pt x="426" y="165"/>
                    <a:pt x="426" y="160"/>
                  </a:cubicBezTo>
                  <a:cubicBezTo>
                    <a:pt x="426" y="154"/>
                    <a:pt x="426" y="150"/>
                    <a:pt x="424" y="148"/>
                  </a:cubicBezTo>
                  <a:cubicBezTo>
                    <a:pt x="423" y="145"/>
                    <a:pt x="422" y="144"/>
                    <a:pt x="419" y="144"/>
                  </a:cubicBezTo>
                  <a:cubicBezTo>
                    <a:pt x="417" y="144"/>
                    <a:pt x="415" y="145"/>
                    <a:pt x="414" y="148"/>
                  </a:cubicBezTo>
                  <a:cubicBezTo>
                    <a:pt x="413" y="150"/>
                    <a:pt x="412" y="154"/>
                    <a:pt x="412" y="160"/>
                  </a:cubicBezTo>
                  <a:close/>
                  <a:moveTo>
                    <a:pt x="419" y="141"/>
                  </a:moveTo>
                  <a:cubicBezTo>
                    <a:pt x="424" y="141"/>
                    <a:pt x="427" y="143"/>
                    <a:pt x="430" y="146"/>
                  </a:cubicBezTo>
                  <a:cubicBezTo>
                    <a:pt x="433" y="150"/>
                    <a:pt x="435" y="154"/>
                    <a:pt x="435" y="160"/>
                  </a:cubicBezTo>
                  <a:cubicBezTo>
                    <a:pt x="435" y="165"/>
                    <a:pt x="433" y="170"/>
                    <a:pt x="431" y="173"/>
                  </a:cubicBezTo>
                  <a:cubicBezTo>
                    <a:pt x="428" y="177"/>
                    <a:pt x="424" y="179"/>
                    <a:pt x="419" y="179"/>
                  </a:cubicBezTo>
                  <a:cubicBezTo>
                    <a:pt x="415" y="179"/>
                    <a:pt x="411" y="177"/>
                    <a:pt x="408" y="174"/>
                  </a:cubicBezTo>
                  <a:cubicBezTo>
                    <a:pt x="405" y="170"/>
                    <a:pt x="403" y="166"/>
                    <a:pt x="403" y="160"/>
                  </a:cubicBezTo>
                  <a:cubicBezTo>
                    <a:pt x="403" y="155"/>
                    <a:pt x="405" y="150"/>
                    <a:pt x="408" y="146"/>
                  </a:cubicBezTo>
                  <a:cubicBezTo>
                    <a:pt x="411" y="143"/>
                    <a:pt x="414" y="141"/>
                    <a:pt x="419" y="141"/>
                  </a:cubicBezTo>
                  <a:close/>
                  <a:moveTo>
                    <a:pt x="467" y="179"/>
                  </a:moveTo>
                  <a:lnTo>
                    <a:pt x="467" y="174"/>
                  </a:lnTo>
                  <a:cubicBezTo>
                    <a:pt x="465" y="176"/>
                    <a:pt x="463" y="177"/>
                    <a:pt x="461" y="178"/>
                  </a:cubicBezTo>
                  <a:cubicBezTo>
                    <a:pt x="459" y="179"/>
                    <a:pt x="458" y="179"/>
                    <a:pt x="456" y="179"/>
                  </a:cubicBezTo>
                  <a:cubicBezTo>
                    <a:pt x="453" y="179"/>
                    <a:pt x="451" y="178"/>
                    <a:pt x="449" y="176"/>
                  </a:cubicBezTo>
                  <a:cubicBezTo>
                    <a:pt x="447" y="175"/>
                    <a:pt x="447" y="172"/>
                    <a:pt x="447" y="169"/>
                  </a:cubicBezTo>
                  <a:lnTo>
                    <a:pt x="447" y="150"/>
                  </a:lnTo>
                  <a:cubicBezTo>
                    <a:pt x="447" y="148"/>
                    <a:pt x="446" y="146"/>
                    <a:pt x="446" y="145"/>
                  </a:cubicBezTo>
                  <a:cubicBezTo>
                    <a:pt x="445" y="144"/>
                    <a:pt x="444" y="144"/>
                    <a:pt x="442" y="144"/>
                  </a:cubicBezTo>
                  <a:lnTo>
                    <a:pt x="442" y="142"/>
                  </a:lnTo>
                  <a:lnTo>
                    <a:pt x="455" y="142"/>
                  </a:lnTo>
                  <a:lnTo>
                    <a:pt x="455" y="168"/>
                  </a:lnTo>
                  <a:cubicBezTo>
                    <a:pt x="455" y="170"/>
                    <a:pt x="455" y="172"/>
                    <a:pt x="456" y="173"/>
                  </a:cubicBezTo>
                  <a:cubicBezTo>
                    <a:pt x="457" y="174"/>
                    <a:pt x="458" y="174"/>
                    <a:pt x="459" y="174"/>
                  </a:cubicBezTo>
                  <a:cubicBezTo>
                    <a:pt x="461" y="174"/>
                    <a:pt x="462" y="174"/>
                    <a:pt x="463" y="173"/>
                  </a:cubicBezTo>
                  <a:cubicBezTo>
                    <a:pt x="464" y="173"/>
                    <a:pt x="465" y="172"/>
                    <a:pt x="467" y="171"/>
                  </a:cubicBezTo>
                  <a:lnTo>
                    <a:pt x="467" y="150"/>
                  </a:lnTo>
                  <a:cubicBezTo>
                    <a:pt x="467" y="148"/>
                    <a:pt x="466" y="146"/>
                    <a:pt x="466" y="145"/>
                  </a:cubicBezTo>
                  <a:cubicBezTo>
                    <a:pt x="465" y="144"/>
                    <a:pt x="464" y="144"/>
                    <a:pt x="463" y="144"/>
                  </a:cubicBezTo>
                  <a:lnTo>
                    <a:pt x="463" y="142"/>
                  </a:lnTo>
                  <a:lnTo>
                    <a:pt x="475" y="142"/>
                  </a:lnTo>
                  <a:lnTo>
                    <a:pt x="475" y="171"/>
                  </a:lnTo>
                  <a:cubicBezTo>
                    <a:pt x="475" y="172"/>
                    <a:pt x="475" y="173"/>
                    <a:pt x="476" y="174"/>
                  </a:cubicBezTo>
                  <a:cubicBezTo>
                    <a:pt x="477" y="174"/>
                    <a:pt x="478" y="175"/>
                    <a:pt x="479" y="175"/>
                  </a:cubicBezTo>
                  <a:lnTo>
                    <a:pt x="479" y="176"/>
                  </a:lnTo>
                  <a:cubicBezTo>
                    <a:pt x="478" y="177"/>
                    <a:pt x="476" y="177"/>
                    <a:pt x="474" y="177"/>
                  </a:cubicBezTo>
                  <a:cubicBezTo>
                    <a:pt x="471" y="178"/>
                    <a:pt x="469" y="178"/>
                    <a:pt x="467" y="179"/>
                  </a:cubicBezTo>
                  <a:close/>
                  <a:moveTo>
                    <a:pt x="498" y="149"/>
                  </a:moveTo>
                  <a:lnTo>
                    <a:pt x="498" y="165"/>
                  </a:lnTo>
                  <a:cubicBezTo>
                    <a:pt x="498" y="169"/>
                    <a:pt x="499" y="171"/>
                    <a:pt x="500" y="173"/>
                  </a:cubicBezTo>
                  <a:cubicBezTo>
                    <a:pt x="501" y="175"/>
                    <a:pt x="503" y="176"/>
                    <a:pt x="505" y="176"/>
                  </a:cubicBezTo>
                  <a:cubicBezTo>
                    <a:pt x="507" y="176"/>
                    <a:pt x="509" y="175"/>
                    <a:pt x="511" y="172"/>
                  </a:cubicBezTo>
                  <a:cubicBezTo>
                    <a:pt x="512" y="170"/>
                    <a:pt x="512" y="166"/>
                    <a:pt x="512" y="162"/>
                  </a:cubicBezTo>
                  <a:cubicBezTo>
                    <a:pt x="512" y="157"/>
                    <a:pt x="512" y="153"/>
                    <a:pt x="510" y="150"/>
                  </a:cubicBezTo>
                  <a:cubicBezTo>
                    <a:pt x="509" y="148"/>
                    <a:pt x="507" y="147"/>
                    <a:pt x="504" y="147"/>
                  </a:cubicBezTo>
                  <a:cubicBezTo>
                    <a:pt x="503" y="147"/>
                    <a:pt x="502" y="147"/>
                    <a:pt x="501" y="147"/>
                  </a:cubicBezTo>
                  <a:cubicBezTo>
                    <a:pt x="500" y="148"/>
                    <a:pt x="499" y="149"/>
                    <a:pt x="498" y="149"/>
                  </a:cubicBezTo>
                  <a:close/>
                  <a:moveTo>
                    <a:pt x="490" y="149"/>
                  </a:moveTo>
                  <a:cubicBezTo>
                    <a:pt x="490" y="148"/>
                    <a:pt x="490" y="147"/>
                    <a:pt x="489" y="146"/>
                  </a:cubicBezTo>
                  <a:cubicBezTo>
                    <a:pt x="488" y="146"/>
                    <a:pt x="487" y="145"/>
                    <a:pt x="486" y="145"/>
                  </a:cubicBezTo>
                  <a:lnTo>
                    <a:pt x="486" y="143"/>
                  </a:lnTo>
                  <a:cubicBezTo>
                    <a:pt x="487" y="143"/>
                    <a:pt x="489" y="143"/>
                    <a:pt x="491" y="143"/>
                  </a:cubicBezTo>
                  <a:cubicBezTo>
                    <a:pt x="493" y="142"/>
                    <a:pt x="495" y="142"/>
                    <a:pt x="498" y="141"/>
                  </a:cubicBezTo>
                  <a:lnTo>
                    <a:pt x="498" y="146"/>
                  </a:lnTo>
                  <a:cubicBezTo>
                    <a:pt x="500" y="144"/>
                    <a:pt x="502" y="143"/>
                    <a:pt x="503" y="142"/>
                  </a:cubicBezTo>
                  <a:cubicBezTo>
                    <a:pt x="505" y="141"/>
                    <a:pt x="506" y="141"/>
                    <a:pt x="508" y="141"/>
                  </a:cubicBezTo>
                  <a:cubicBezTo>
                    <a:pt x="512" y="141"/>
                    <a:pt x="515" y="142"/>
                    <a:pt x="517" y="145"/>
                  </a:cubicBezTo>
                  <a:cubicBezTo>
                    <a:pt x="519" y="148"/>
                    <a:pt x="520" y="152"/>
                    <a:pt x="520" y="157"/>
                  </a:cubicBezTo>
                  <a:cubicBezTo>
                    <a:pt x="520" y="163"/>
                    <a:pt x="519" y="169"/>
                    <a:pt x="516" y="173"/>
                  </a:cubicBezTo>
                  <a:cubicBezTo>
                    <a:pt x="513" y="177"/>
                    <a:pt x="510" y="179"/>
                    <a:pt x="506" y="179"/>
                  </a:cubicBezTo>
                  <a:cubicBezTo>
                    <a:pt x="505" y="179"/>
                    <a:pt x="503" y="179"/>
                    <a:pt x="502" y="178"/>
                  </a:cubicBezTo>
                  <a:cubicBezTo>
                    <a:pt x="501" y="178"/>
                    <a:pt x="499" y="177"/>
                    <a:pt x="498" y="176"/>
                  </a:cubicBezTo>
                  <a:lnTo>
                    <a:pt x="498" y="184"/>
                  </a:lnTo>
                  <a:cubicBezTo>
                    <a:pt x="498" y="188"/>
                    <a:pt x="499" y="190"/>
                    <a:pt x="499" y="191"/>
                  </a:cubicBezTo>
                  <a:cubicBezTo>
                    <a:pt x="500" y="192"/>
                    <a:pt x="501" y="192"/>
                    <a:pt x="503" y="192"/>
                  </a:cubicBezTo>
                  <a:lnTo>
                    <a:pt x="503" y="194"/>
                  </a:lnTo>
                  <a:lnTo>
                    <a:pt x="486" y="194"/>
                  </a:lnTo>
                  <a:lnTo>
                    <a:pt x="486" y="192"/>
                  </a:lnTo>
                  <a:cubicBezTo>
                    <a:pt x="487" y="192"/>
                    <a:pt x="489" y="192"/>
                    <a:pt x="489" y="191"/>
                  </a:cubicBezTo>
                  <a:cubicBezTo>
                    <a:pt x="490" y="190"/>
                    <a:pt x="490" y="189"/>
                    <a:pt x="490" y="188"/>
                  </a:cubicBezTo>
                  <a:lnTo>
                    <a:pt x="490" y="149"/>
                  </a:lnTo>
                  <a:close/>
                  <a:moveTo>
                    <a:pt x="15" y="124"/>
                  </a:moveTo>
                  <a:lnTo>
                    <a:pt x="37" y="124"/>
                  </a:lnTo>
                  <a:lnTo>
                    <a:pt x="37" y="126"/>
                  </a:lnTo>
                  <a:cubicBezTo>
                    <a:pt x="35" y="126"/>
                    <a:pt x="33" y="126"/>
                    <a:pt x="32" y="127"/>
                  </a:cubicBezTo>
                  <a:cubicBezTo>
                    <a:pt x="32" y="128"/>
                    <a:pt x="31" y="130"/>
                    <a:pt x="31" y="133"/>
                  </a:cubicBezTo>
                  <a:lnTo>
                    <a:pt x="31" y="170"/>
                  </a:lnTo>
                  <a:cubicBezTo>
                    <a:pt x="31" y="172"/>
                    <a:pt x="32" y="173"/>
                    <a:pt x="32" y="174"/>
                  </a:cubicBezTo>
                  <a:cubicBezTo>
                    <a:pt x="33" y="174"/>
                    <a:pt x="35" y="175"/>
                    <a:pt x="38" y="175"/>
                  </a:cubicBezTo>
                  <a:cubicBezTo>
                    <a:pt x="43" y="175"/>
                    <a:pt x="46" y="174"/>
                    <a:pt x="49" y="172"/>
                  </a:cubicBezTo>
                  <a:cubicBezTo>
                    <a:pt x="51" y="171"/>
                    <a:pt x="54" y="168"/>
                    <a:pt x="55" y="164"/>
                  </a:cubicBezTo>
                  <a:lnTo>
                    <a:pt x="57" y="164"/>
                  </a:lnTo>
                  <a:lnTo>
                    <a:pt x="53" y="178"/>
                  </a:lnTo>
                  <a:lnTo>
                    <a:pt x="15" y="178"/>
                  </a:lnTo>
                  <a:lnTo>
                    <a:pt x="15" y="176"/>
                  </a:lnTo>
                  <a:cubicBezTo>
                    <a:pt x="17" y="176"/>
                    <a:pt x="19" y="176"/>
                    <a:pt x="20" y="175"/>
                  </a:cubicBezTo>
                  <a:cubicBezTo>
                    <a:pt x="21" y="174"/>
                    <a:pt x="21" y="173"/>
                    <a:pt x="21" y="170"/>
                  </a:cubicBezTo>
                  <a:lnTo>
                    <a:pt x="21" y="133"/>
                  </a:lnTo>
                  <a:cubicBezTo>
                    <a:pt x="21" y="130"/>
                    <a:pt x="21" y="128"/>
                    <a:pt x="20" y="127"/>
                  </a:cubicBezTo>
                  <a:cubicBezTo>
                    <a:pt x="19" y="127"/>
                    <a:pt x="17" y="126"/>
                    <a:pt x="15" y="126"/>
                  </a:cubicBezTo>
                  <a:lnTo>
                    <a:pt x="15" y="124"/>
                  </a:lnTo>
                  <a:close/>
                  <a:moveTo>
                    <a:pt x="72" y="160"/>
                  </a:moveTo>
                  <a:cubicBezTo>
                    <a:pt x="72" y="166"/>
                    <a:pt x="73" y="170"/>
                    <a:pt x="74" y="172"/>
                  </a:cubicBezTo>
                  <a:cubicBezTo>
                    <a:pt x="75" y="175"/>
                    <a:pt x="77" y="176"/>
                    <a:pt x="79" y="176"/>
                  </a:cubicBezTo>
                  <a:cubicBezTo>
                    <a:pt x="82" y="176"/>
                    <a:pt x="84" y="175"/>
                    <a:pt x="85" y="172"/>
                  </a:cubicBezTo>
                  <a:cubicBezTo>
                    <a:pt x="86" y="170"/>
                    <a:pt x="87" y="166"/>
                    <a:pt x="87" y="160"/>
                  </a:cubicBezTo>
                  <a:cubicBezTo>
                    <a:pt x="87" y="154"/>
                    <a:pt x="86" y="150"/>
                    <a:pt x="85" y="147"/>
                  </a:cubicBezTo>
                  <a:cubicBezTo>
                    <a:pt x="84" y="145"/>
                    <a:pt x="82" y="143"/>
                    <a:pt x="79" y="143"/>
                  </a:cubicBezTo>
                  <a:cubicBezTo>
                    <a:pt x="77" y="143"/>
                    <a:pt x="75" y="145"/>
                    <a:pt x="74" y="147"/>
                  </a:cubicBezTo>
                  <a:cubicBezTo>
                    <a:pt x="73" y="150"/>
                    <a:pt x="72" y="154"/>
                    <a:pt x="72" y="160"/>
                  </a:cubicBezTo>
                  <a:close/>
                  <a:moveTo>
                    <a:pt x="79" y="140"/>
                  </a:moveTo>
                  <a:cubicBezTo>
                    <a:pt x="84" y="140"/>
                    <a:pt x="88" y="142"/>
                    <a:pt x="91" y="146"/>
                  </a:cubicBezTo>
                  <a:cubicBezTo>
                    <a:pt x="94" y="149"/>
                    <a:pt x="96" y="154"/>
                    <a:pt x="96" y="159"/>
                  </a:cubicBezTo>
                  <a:cubicBezTo>
                    <a:pt x="96" y="165"/>
                    <a:pt x="94" y="170"/>
                    <a:pt x="91" y="174"/>
                  </a:cubicBezTo>
                  <a:cubicBezTo>
                    <a:pt x="88" y="178"/>
                    <a:pt x="84" y="179"/>
                    <a:pt x="80" y="179"/>
                  </a:cubicBezTo>
                  <a:cubicBezTo>
                    <a:pt x="75" y="179"/>
                    <a:pt x="71" y="178"/>
                    <a:pt x="68" y="174"/>
                  </a:cubicBezTo>
                  <a:cubicBezTo>
                    <a:pt x="65" y="171"/>
                    <a:pt x="63" y="166"/>
                    <a:pt x="63" y="160"/>
                  </a:cubicBezTo>
                  <a:cubicBezTo>
                    <a:pt x="63" y="155"/>
                    <a:pt x="65" y="150"/>
                    <a:pt x="68" y="146"/>
                  </a:cubicBezTo>
                  <a:cubicBezTo>
                    <a:pt x="71" y="142"/>
                    <a:pt x="75" y="140"/>
                    <a:pt x="79" y="140"/>
                  </a:cubicBezTo>
                  <a:close/>
                  <a:moveTo>
                    <a:pt x="104" y="178"/>
                  </a:moveTo>
                  <a:lnTo>
                    <a:pt x="104" y="176"/>
                  </a:lnTo>
                  <a:cubicBezTo>
                    <a:pt x="105" y="176"/>
                    <a:pt x="106" y="176"/>
                    <a:pt x="107" y="175"/>
                  </a:cubicBezTo>
                  <a:cubicBezTo>
                    <a:pt x="108" y="175"/>
                    <a:pt x="108" y="173"/>
                    <a:pt x="108" y="172"/>
                  </a:cubicBezTo>
                  <a:lnTo>
                    <a:pt x="108" y="149"/>
                  </a:lnTo>
                  <a:cubicBezTo>
                    <a:pt x="108" y="147"/>
                    <a:pt x="108" y="146"/>
                    <a:pt x="107" y="146"/>
                  </a:cubicBezTo>
                  <a:cubicBezTo>
                    <a:pt x="106" y="145"/>
                    <a:pt x="105" y="145"/>
                    <a:pt x="104" y="145"/>
                  </a:cubicBezTo>
                  <a:lnTo>
                    <a:pt x="104" y="143"/>
                  </a:lnTo>
                  <a:cubicBezTo>
                    <a:pt x="107" y="142"/>
                    <a:pt x="109" y="142"/>
                    <a:pt x="111" y="142"/>
                  </a:cubicBezTo>
                  <a:cubicBezTo>
                    <a:pt x="113" y="141"/>
                    <a:pt x="115" y="141"/>
                    <a:pt x="117" y="140"/>
                  </a:cubicBezTo>
                  <a:lnTo>
                    <a:pt x="117" y="145"/>
                  </a:lnTo>
                  <a:cubicBezTo>
                    <a:pt x="119" y="143"/>
                    <a:pt x="121" y="142"/>
                    <a:pt x="123" y="141"/>
                  </a:cubicBezTo>
                  <a:cubicBezTo>
                    <a:pt x="124" y="141"/>
                    <a:pt x="126" y="140"/>
                    <a:pt x="128" y="140"/>
                  </a:cubicBezTo>
                  <a:cubicBezTo>
                    <a:pt x="131" y="140"/>
                    <a:pt x="133" y="141"/>
                    <a:pt x="135" y="143"/>
                  </a:cubicBezTo>
                  <a:cubicBezTo>
                    <a:pt x="137" y="145"/>
                    <a:pt x="137" y="147"/>
                    <a:pt x="137" y="151"/>
                  </a:cubicBezTo>
                  <a:lnTo>
                    <a:pt x="137" y="170"/>
                  </a:lnTo>
                  <a:cubicBezTo>
                    <a:pt x="137" y="173"/>
                    <a:pt x="138" y="174"/>
                    <a:pt x="138" y="175"/>
                  </a:cubicBezTo>
                  <a:cubicBezTo>
                    <a:pt x="139" y="176"/>
                    <a:pt x="140" y="176"/>
                    <a:pt x="142" y="176"/>
                  </a:cubicBezTo>
                  <a:lnTo>
                    <a:pt x="142" y="178"/>
                  </a:lnTo>
                  <a:lnTo>
                    <a:pt x="124" y="178"/>
                  </a:lnTo>
                  <a:lnTo>
                    <a:pt x="124" y="176"/>
                  </a:lnTo>
                  <a:cubicBezTo>
                    <a:pt x="126" y="176"/>
                    <a:pt x="127" y="176"/>
                    <a:pt x="128" y="175"/>
                  </a:cubicBezTo>
                  <a:cubicBezTo>
                    <a:pt x="129" y="175"/>
                    <a:pt x="129" y="173"/>
                    <a:pt x="129" y="172"/>
                  </a:cubicBezTo>
                  <a:lnTo>
                    <a:pt x="129" y="151"/>
                  </a:lnTo>
                  <a:cubicBezTo>
                    <a:pt x="129" y="149"/>
                    <a:pt x="128" y="148"/>
                    <a:pt x="128" y="147"/>
                  </a:cubicBezTo>
                  <a:cubicBezTo>
                    <a:pt x="127" y="146"/>
                    <a:pt x="126" y="145"/>
                    <a:pt x="124" y="145"/>
                  </a:cubicBezTo>
                  <a:cubicBezTo>
                    <a:pt x="123" y="145"/>
                    <a:pt x="121" y="146"/>
                    <a:pt x="120" y="146"/>
                  </a:cubicBezTo>
                  <a:cubicBezTo>
                    <a:pt x="119" y="147"/>
                    <a:pt x="118" y="148"/>
                    <a:pt x="117" y="149"/>
                  </a:cubicBezTo>
                  <a:lnTo>
                    <a:pt x="117" y="171"/>
                  </a:lnTo>
                  <a:cubicBezTo>
                    <a:pt x="117" y="173"/>
                    <a:pt x="117" y="174"/>
                    <a:pt x="118" y="175"/>
                  </a:cubicBezTo>
                  <a:cubicBezTo>
                    <a:pt x="118" y="176"/>
                    <a:pt x="119" y="176"/>
                    <a:pt x="121" y="176"/>
                  </a:cubicBezTo>
                  <a:lnTo>
                    <a:pt x="121" y="178"/>
                  </a:lnTo>
                  <a:lnTo>
                    <a:pt x="104" y="178"/>
                  </a:lnTo>
                  <a:close/>
                  <a:moveTo>
                    <a:pt x="156" y="178"/>
                  </a:moveTo>
                  <a:cubicBezTo>
                    <a:pt x="156" y="179"/>
                    <a:pt x="155" y="180"/>
                    <a:pt x="155" y="181"/>
                  </a:cubicBezTo>
                  <a:cubicBezTo>
                    <a:pt x="155" y="182"/>
                    <a:pt x="154" y="182"/>
                    <a:pt x="154" y="183"/>
                  </a:cubicBezTo>
                  <a:cubicBezTo>
                    <a:pt x="154" y="185"/>
                    <a:pt x="155" y="187"/>
                    <a:pt x="157" y="188"/>
                  </a:cubicBezTo>
                  <a:cubicBezTo>
                    <a:pt x="159" y="189"/>
                    <a:pt x="161" y="190"/>
                    <a:pt x="165" y="190"/>
                  </a:cubicBezTo>
                  <a:cubicBezTo>
                    <a:pt x="169" y="190"/>
                    <a:pt x="171" y="189"/>
                    <a:pt x="174" y="188"/>
                  </a:cubicBezTo>
                  <a:cubicBezTo>
                    <a:pt x="176" y="187"/>
                    <a:pt x="177" y="185"/>
                    <a:pt x="177" y="183"/>
                  </a:cubicBezTo>
                  <a:cubicBezTo>
                    <a:pt x="177" y="182"/>
                    <a:pt x="176" y="181"/>
                    <a:pt x="176" y="180"/>
                  </a:cubicBezTo>
                  <a:cubicBezTo>
                    <a:pt x="175" y="180"/>
                    <a:pt x="174" y="179"/>
                    <a:pt x="172" y="179"/>
                  </a:cubicBezTo>
                  <a:cubicBezTo>
                    <a:pt x="171" y="179"/>
                    <a:pt x="170" y="179"/>
                    <a:pt x="169" y="179"/>
                  </a:cubicBezTo>
                  <a:cubicBezTo>
                    <a:pt x="164" y="179"/>
                    <a:pt x="160" y="179"/>
                    <a:pt x="156" y="178"/>
                  </a:cubicBezTo>
                  <a:close/>
                  <a:moveTo>
                    <a:pt x="158" y="152"/>
                  </a:moveTo>
                  <a:cubicBezTo>
                    <a:pt x="158" y="155"/>
                    <a:pt x="158" y="157"/>
                    <a:pt x="159" y="159"/>
                  </a:cubicBezTo>
                  <a:cubicBezTo>
                    <a:pt x="160" y="160"/>
                    <a:pt x="162" y="161"/>
                    <a:pt x="164" y="161"/>
                  </a:cubicBezTo>
                  <a:cubicBezTo>
                    <a:pt x="165" y="161"/>
                    <a:pt x="167" y="160"/>
                    <a:pt x="168" y="159"/>
                  </a:cubicBezTo>
                  <a:cubicBezTo>
                    <a:pt x="169" y="157"/>
                    <a:pt x="170" y="155"/>
                    <a:pt x="170" y="152"/>
                  </a:cubicBezTo>
                  <a:cubicBezTo>
                    <a:pt x="170" y="149"/>
                    <a:pt x="169" y="147"/>
                    <a:pt x="168" y="146"/>
                  </a:cubicBezTo>
                  <a:cubicBezTo>
                    <a:pt x="167" y="144"/>
                    <a:pt x="165" y="143"/>
                    <a:pt x="164" y="143"/>
                  </a:cubicBezTo>
                  <a:cubicBezTo>
                    <a:pt x="162" y="143"/>
                    <a:pt x="160" y="144"/>
                    <a:pt x="159" y="146"/>
                  </a:cubicBezTo>
                  <a:cubicBezTo>
                    <a:pt x="158" y="147"/>
                    <a:pt x="158" y="149"/>
                    <a:pt x="158" y="152"/>
                  </a:cubicBezTo>
                  <a:close/>
                  <a:moveTo>
                    <a:pt x="154" y="177"/>
                  </a:moveTo>
                  <a:cubicBezTo>
                    <a:pt x="153" y="176"/>
                    <a:pt x="152" y="175"/>
                    <a:pt x="151" y="175"/>
                  </a:cubicBezTo>
                  <a:cubicBezTo>
                    <a:pt x="151" y="174"/>
                    <a:pt x="150" y="173"/>
                    <a:pt x="150" y="172"/>
                  </a:cubicBezTo>
                  <a:cubicBezTo>
                    <a:pt x="150" y="171"/>
                    <a:pt x="151" y="170"/>
                    <a:pt x="151" y="169"/>
                  </a:cubicBezTo>
                  <a:cubicBezTo>
                    <a:pt x="152" y="167"/>
                    <a:pt x="153" y="166"/>
                    <a:pt x="156" y="163"/>
                  </a:cubicBezTo>
                  <a:cubicBezTo>
                    <a:pt x="154" y="162"/>
                    <a:pt x="152" y="161"/>
                    <a:pt x="151" y="159"/>
                  </a:cubicBezTo>
                  <a:cubicBezTo>
                    <a:pt x="150" y="157"/>
                    <a:pt x="149" y="155"/>
                    <a:pt x="149" y="153"/>
                  </a:cubicBezTo>
                  <a:cubicBezTo>
                    <a:pt x="149" y="149"/>
                    <a:pt x="150" y="146"/>
                    <a:pt x="153" y="144"/>
                  </a:cubicBezTo>
                  <a:cubicBezTo>
                    <a:pt x="156" y="141"/>
                    <a:pt x="160" y="140"/>
                    <a:pt x="164" y="140"/>
                  </a:cubicBezTo>
                  <a:cubicBezTo>
                    <a:pt x="165" y="140"/>
                    <a:pt x="166" y="140"/>
                    <a:pt x="167" y="141"/>
                  </a:cubicBezTo>
                  <a:cubicBezTo>
                    <a:pt x="169" y="141"/>
                    <a:pt x="170" y="141"/>
                    <a:pt x="171" y="141"/>
                  </a:cubicBezTo>
                  <a:lnTo>
                    <a:pt x="181" y="141"/>
                  </a:lnTo>
                  <a:lnTo>
                    <a:pt x="181" y="147"/>
                  </a:lnTo>
                  <a:lnTo>
                    <a:pt x="176" y="147"/>
                  </a:lnTo>
                  <a:cubicBezTo>
                    <a:pt x="177" y="148"/>
                    <a:pt x="177" y="149"/>
                    <a:pt x="178" y="150"/>
                  </a:cubicBezTo>
                  <a:cubicBezTo>
                    <a:pt x="178" y="151"/>
                    <a:pt x="178" y="152"/>
                    <a:pt x="178" y="153"/>
                  </a:cubicBezTo>
                  <a:cubicBezTo>
                    <a:pt x="178" y="156"/>
                    <a:pt x="177" y="159"/>
                    <a:pt x="174" y="161"/>
                  </a:cubicBezTo>
                  <a:cubicBezTo>
                    <a:pt x="172" y="163"/>
                    <a:pt x="168" y="164"/>
                    <a:pt x="164" y="164"/>
                  </a:cubicBezTo>
                  <a:cubicBezTo>
                    <a:pt x="163" y="164"/>
                    <a:pt x="162" y="164"/>
                    <a:pt x="161" y="164"/>
                  </a:cubicBezTo>
                  <a:cubicBezTo>
                    <a:pt x="161" y="164"/>
                    <a:pt x="160" y="164"/>
                    <a:pt x="159" y="164"/>
                  </a:cubicBezTo>
                  <a:cubicBezTo>
                    <a:pt x="158" y="164"/>
                    <a:pt x="158" y="165"/>
                    <a:pt x="157" y="166"/>
                  </a:cubicBezTo>
                  <a:cubicBezTo>
                    <a:pt x="157" y="166"/>
                    <a:pt x="157" y="167"/>
                    <a:pt x="157" y="168"/>
                  </a:cubicBezTo>
                  <a:cubicBezTo>
                    <a:pt x="157" y="169"/>
                    <a:pt x="157" y="169"/>
                    <a:pt x="158" y="170"/>
                  </a:cubicBezTo>
                  <a:cubicBezTo>
                    <a:pt x="159" y="170"/>
                    <a:pt x="162" y="170"/>
                    <a:pt x="166" y="170"/>
                  </a:cubicBezTo>
                  <a:cubicBezTo>
                    <a:pt x="171" y="171"/>
                    <a:pt x="175" y="171"/>
                    <a:pt x="177" y="173"/>
                  </a:cubicBezTo>
                  <a:cubicBezTo>
                    <a:pt x="180" y="174"/>
                    <a:pt x="181" y="177"/>
                    <a:pt x="181" y="180"/>
                  </a:cubicBezTo>
                  <a:cubicBezTo>
                    <a:pt x="181" y="184"/>
                    <a:pt x="179" y="188"/>
                    <a:pt x="175" y="191"/>
                  </a:cubicBezTo>
                  <a:cubicBezTo>
                    <a:pt x="172" y="193"/>
                    <a:pt x="167" y="195"/>
                    <a:pt x="162" y="195"/>
                  </a:cubicBezTo>
                  <a:cubicBezTo>
                    <a:pt x="158" y="195"/>
                    <a:pt x="155" y="194"/>
                    <a:pt x="152" y="192"/>
                  </a:cubicBezTo>
                  <a:cubicBezTo>
                    <a:pt x="149" y="191"/>
                    <a:pt x="148" y="189"/>
                    <a:pt x="148" y="186"/>
                  </a:cubicBezTo>
                  <a:cubicBezTo>
                    <a:pt x="148" y="185"/>
                    <a:pt x="148" y="184"/>
                    <a:pt x="149" y="183"/>
                  </a:cubicBezTo>
                  <a:cubicBezTo>
                    <a:pt x="150" y="181"/>
                    <a:pt x="152" y="179"/>
                    <a:pt x="154" y="177"/>
                  </a:cubicBezTo>
                  <a:close/>
                  <a:moveTo>
                    <a:pt x="192" y="146"/>
                  </a:moveTo>
                  <a:lnTo>
                    <a:pt x="187" y="146"/>
                  </a:lnTo>
                  <a:lnTo>
                    <a:pt x="187" y="143"/>
                  </a:lnTo>
                  <a:cubicBezTo>
                    <a:pt x="190" y="142"/>
                    <a:pt x="192" y="141"/>
                    <a:pt x="194" y="138"/>
                  </a:cubicBezTo>
                  <a:cubicBezTo>
                    <a:pt x="196" y="136"/>
                    <a:pt x="197" y="133"/>
                    <a:pt x="198" y="129"/>
                  </a:cubicBezTo>
                  <a:lnTo>
                    <a:pt x="201" y="129"/>
                  </a:lnTo>
                  <a:lnTo>
                    <a:pt x="201" y="141"/>
                  </a:lnTo>
                  <a:lnTo>
                    <a:pt x="208" y="141"/>
                  </a:lnTo>
                  <a:lnTo>
                    <a:pt x="208" y="146"/>
                  </a:lnTo>
                  <a:lnTo>
                    <a:pt x="201" y="146"/>
                  </a:lnTo>
                  <a:lnTo>
                    <a:pt x="201" y="168"/>
                  </a:lnTo>
                  <a:cubicBezTo>
                    <a:pt x="201" y="170"/>
                    <a:pt x="201" y="171"/>
                    <a:pt x="202" y="172"/>
                  </a:cubicBezTo>
                  <a:cubicBezTo>
                    <a:pt x="202" y="173"/>
                    <a:pt x="203" y="173"/>
                    <a:pt x="204" y="173"/>
                  </a:cubicBezTo>
                  <a:cubicBezTo>
                    <a:pt x="204" y="173"/>
                    <a:pt x="205" y="173"/>
                    <a:pt x="206" y="172"/>
                  </a:cubicBezTo>
                  <a:cubicBezTo>
                    <a:pt x="207" y="172"/>
                    <a:pt x="207" y="171"/>
                    <a:pt x="208" y="170"/>
                  </a:cubicBezTo>
                  <a:lnTo>
                    <a:pt x="210" y="171"/>
                  </a:lnTo>
                  <a:cubicBezTo>
                    <a:pt x="208" y="174"/>
                    <a:pt x="207" y="176"/>
                    <a:pt x="205" y="177"/>
                  </a:cubicBezTo>
                  <a:cubicBezTo>
                    <a:pt x="204" y="179"/>
                    <a:pt x="202" y="179"/>
                    <a:pt x="199" y="179"/>
                  </a:cubicBezTo>
                  <a:cubicBezTo>
                    <a:pt x="197" y="179"/>
                    <a:pt x="195" y="179"/>
                    <a:pt x="194" y="177"/>
                  </a:cubicBezTo>
                  <a:cubicBezTo>
                    <a:pt x="193" y="175"/>
                    <a:pt x="192" y="173"/>
                    <a:pt x="192" y="169"/>
                  </a:cubicBezTo>
                  <a:lnTo>
                    <a:pt x="192" y="146"/>
                  </a:lnTo>
                  <a:close/>
                  <a:moveTo>
                    <a:pt x="226" y="160"/>
                  </a:moveTo>
                  <a:cubicBezTo>
                    <a:pt x="226" y="166"/>
                    <a:pt x="227" y="170"/>
                    <a:pt x="228" y="172"/>
                  </a:cubicBezTo>
                  <a:cubicBezTo>
                    <a:pt x="229" y="175"/>
                    <a:pt x="231" y="176"/>
                    <a:pt x="233" y="176"/>
                  </a:cubicBezTo>
                  <a:cubicBezTo>
                    <a:pt x="236" y="176"/>
                    <a:pt x="238" y="175"/>
                    <a:pt x="239" y="172"/>
                  </a:cubicBezTo>
                  <a:cubicBezTo>
                    <a:pt x="240" y="170"/>
                    <a:pt x="241" y="166"/>
                    <a:pt x="241" y="160"/>
                  </a:cubicBezTo>
                  <a:cubicBezTo>
                    <a:pt x="241" y="154"/>
                    <a:pt x="240" y="150"/>
                    <a:pt x="239" y="147"/>
                  </a:cubicBezTo>
                  <a:cubicBezTo>
                    <a:pt x="238" y="145"/>
                    <a:pt x="236" y="143"/>
                    <a:pt x="233" y="143"/>
                  </a:cubicBezTo>
                  <a:cubicBezTo>
                    <a:pt x="231" y="143"/>
                    <a:pt x="229" y="145"/>
                    <a:pt x="228" y="147"/>
                  </a:cubicBezTo>
                  <a:cubicBezTo>
                    <a:pt x="227" y="150"/>
                    <a:pt x="226" y="154"/>
                    <a:pt x="226" y="160"/>
                  </a:cubicBezTo>
                  <a:close/>
                  <a:moveTo>
                    <a:pt x="233" y="140"/>
                  </a:moveTo>
                  <a:cubicBezTo>
                    <a:pt x="238" y="140"/>
                    <a:pt x="242" y="142"/>
                    <a:pt x="245" y="146"/>
                  </a:cubicBezTo>
                  <a:cubicBezTo>
                    <a:pt x="248" y="149"/>
                    <a:pt x="250" y="154"/>
                    <a:pt x="250" y="159"/>
                  </a:cubicBezTo>
                  <a:cubicBezTo>
                    <a:pt x="250" y="165"/>
                    <a:pt x="248" y="170"/>
                    <a:pt x="245" y="174"/>
                  </a:cubicBezTo>
                  <a:cubicBezTo>
                    <a:pt x="242" y="178"/>
                    <a:pt x="238" y="179"/>
                    <a:pt x="234" y="179"/>
                  </a:cubicBezTo>
                  <a:cubicBezTo>
                    <a:pt x="229" y="179"/>
                    <a:pt x="225" y="178"/>
                    <a:pt x="222" y="174"/>
                  </a:cubicBezTo>
                  <a:cubicBezTo>
                    <a:pt x="219" y="171"/>
                    <a:pt x="217" y="166"/>
                    <a:pt x="217" y="160"/>
                  </a:cubicBezTo>
                  <a:cubicBezTo>
                    <a:pt x="217" y="155"/>
                    <a:pt x="219" y="150"/>
                    <a:pt x="222" y="146"/>
                  </a:cubicBezTo>
                  <a:cubicBezTo>
                    <a:pt x="225" y="142"/>
                    <a:pt x="228" y="140"/>
                    <a:pt x="233" y="140"/>
                  </a:cubicBezTo>
                  <a:close/>
                  <a:moveTo>
                    <a:pt x="270" y="149"/>
                  </a:moveTo>
                  <a:lnTo>
                    <a:pt x="270" y="165"/>
                  </a:lnTo>
                  <a:cubicBezTo>
                    <a:pt x="270" y="169"/>
                    <a:pt x="271" y="172"/>
                    <a:pt x="272" y="173"/>
                  </a:cubicBezTo>
                  <a:cubicBezTo>
                    <a:pt x="273" y="175"/>
                    <a:pt x="275" y="176"/>
                    <a:pt x="277" y="176"/>
                  </a:cubicBezTo>
                  <a:cubicBezTo>
                    <a:pt x="280" y="176"/>
                    <a:pt x="282" y="175"/>
                    <a:pt x="283" y="172"/>
                  </a:cubicBezTo>
                  <a:cubicBezTo>
                    <a:pt x="284" y="170"/>
                    <a:pt x="285" y="166"/>
                    <a:pt x="285" y="162"/>
                  </a:cubicBezTo>
                  <a:cubicBezTo>
                    <a:pt x="285" y="156"/>
                    <a:pt x="284" y="153"/>
                    <a:pt x="283" y="150"/>
                  </a:cubicBezTo>
                  <a:cubicBezTo>
                    <a:pt x="281" y="148"/>
                    <a:pt x="279" y="146"/>
                    <a:pt x="276" y="146"/>
                  </a:cubicBezTo>
                  <a:cubicBezTo>
                    <a:pt x="275" y="146"/>
                    <a:pt x="275" y="147"/>
                    <a:pt x="274" y="147"/>
                  </a:cubicBezTo>
                  <a:cubicBezTo>
                    <a:pt x="273" y="147"/>
                    <a:pt x="271" y="148"/>
                    <a:pt x="270" y="149"/>
                  </a:cubicBezTo>
                  <a:close/>
                  <a:moveTo>
                    <a:pt x="262" y="149"/>
                  </a:moveTo>
                  <a:cubicBezTo>
                    <a:pt x="262" y="147"/>
                    <a:pt x="261" y="146"/>
                    <a:pt x="261" y="146"/>
                  </a:cubicBezTo>
                  <a:cubicBezTo>
                    <a:pt x="260" y="145"/>
                    <a:pt x="259" y="145"/>
                    <a:pt x="258" y="145"/>
                  </a:cubicBezTo>
                  <a:lnTo>
                    <a:pt x="258" y="143"/>
                  </a:lnTo>
                  <a:cubicBezTo>
                    <a:pt x="259" y="143"/>
                    <a:pt x="260" y="142"/>
                    <a:pt x="262" y="142"/>
                  </a:cubicBezTo>
                  <a:cubicBezTo>
                    <a:pt x="265" y="142"/>
                    <a:pt x="267" y="141"/>
                    <a:pt x="270" y="140"/>
                  </a:cubicBezTo>
                  <a:lnTo>
                    <a:pt x="270" y="145"/>
                  </a:lnTo>
                  <a:cubicBezTo>
                    <a:pt x="272" y="144"/>
                    <a:pt x="274" y="142"/>
                    <a:pt x="275" y="142"/>
                  </a:cubicBezTo>
                  <a:cubicBezTo>
                    <a:pt x="277" y="141"/>
                    <a:pt x="279" y="140"/>
                    <a:pt x="280" y="140"/>
                  </a:cubicBezTo>
                  <a:cubicBezTo>
                    <a:pt x="284" y="140"/>
                    <a:pt x="287" y="142"/>
                    <a:pt x="290" y="145"/>
                  </a:cubicBezTo>
                  <a:cubicBezTo>
                    <a:pt x="292" y="148"/>
                    <a:pt x="293" y="152"/>
                    <a:pt x="293" y="157"/>
                  </a:cubicBezTo>
                  <a:cubicBezTo>
                    <a:pt x="293" y="164"/>
                    <a:pt x="292" y="169"/>
                    <a:pt x="289" y="173"/>
                  </a:cubicBezTo>
                  <a:cubicBezTo>
                    <a:pt x="286" y="177"/>
                    <a:pt x="282" y="179"/>
                    <a:pt x="278" y="179"/>
                  </a:cubicBezTo>
                  <a:cubicBezTo>
                    <a:pt x="277" y="179"/>
                    <a:pt x="275" y="179"/>
                    <a:pt x="274" y="179"/>
                  </a:cubicBezTo>
                  <a:cubicBezTo>
                    <a:pt x="273" y="178"/>
                    <a:pt x="271" y="177"/>
                    <a:pt x="270" y="176"/>
                  </a:cubicBezTo>
                  <a:lnTo>
                    <a:pt x="270" y="185"/>
                  </a:lnTo>
                  <a:cubicBezTo>
                    <a:pt x="270" y="188"/>
                    <a:pt x="271" y="191"/>
                    <a:pt x="271" y="192"/>
                  </a:cubicBezTo>
                  <a:cubicBezTo>
                    <a:pt x="272" y="192"/>
                    <a:pt x="274" y="193"/>
                    <a:pt x="276" y="193"/>
                  </a:cubicBezTo>
                  <a:lnTo>
                    <a:pt x="276" y="195"/>
                  </a:lnTo>
                  <a:lnTo>
                    <a:pt x="258" y="195"/>
                  </a:lnTo>
                  <a:lnTo>
                    <a:pt x="258" y="193"/>
                  </a:lnTo>
                  <a:cubicBezTo>
                    <a:pt x="259" y="193"/>
                    <a:pt x="260" y="192"/>
                    <a:pt x="261" y="192"/>
                  </a:cubicBezTo>
                  <a:cubicBezTo>
                    <a:pt x="262" y="191"/>
                    <a:pt x="262" y="190"/>
                    <a:pt x="262" y="188"/>
                  </a:cubicBezTo>
                  <a:lnTo>
                    <a:pt x="262" y="149"/>
                  </a:lnTo>
                  <a:close/>
                  <a:moveTo>
                    <a:pt x="359" y="20"/>
                  </a:moveTo>
                  <a:lnTo>
                    <a:pt x="365" y="20"/>
                  </a:lnTo>
                  <a:lnTo>
                    <a:pt x="365" y="65"/>
                  </a:lnTo>
                  <a:lnTo>
                    <a:pt x="359" y="65"/>
                  </a:lnTo>
                  <a:lnTo>
                    <a:pt x="359" y="20"/>
                  </a:lnTo>
                  <a:close/>
                  <a:moveTo>
                    <a:pt x="380" y="20"/>
                  </a:moveTo>
                  <a:lnTo>
                    <a:pt x="387" y="20"/>
                  </a:lnTo>
                  <a:lnTo>
                    <a:pt x="387" y="65"/>
                  </a:lnTo>
                  <a:lnTo>
                    <a:pt x="380" y="65"/>
                  </a:lnTo>
                  <a:lnTo>
                    <a:pt x="380" y="20"/>
                  </a:lnTo>
                  <a:close/>
                  <a:moveTo>
                    <a:pt x="292" y="27"/>
                  </a:moveTo>
                  <a:lnTo>
                    <a:pt x="326" y="27"/>
                  </a:lnTo>
                  <a:lnTo>
                    <a:pt x="326" y="39"/>
                  </a:lnTo>
                  <a:lnTo>
                    <a:pt x="292" y="39"/>
                  </a:lnTo>
                  <a:lnTo>
                    <a:pt x="292" y="27"/>
                  </a:lnTo>
                  <a:close/>
                  <a:moveTo>
                    <a:pt x="280" y="17"/>
                  </a:moveTo>
                  <a:lnTo>
                    <a:pt x="337" y="17"/>
                  </a:lnTo>
                  <a:cubicBezTo>
                    <a:pt x="340" y="17"/>
                    <a:pt x="342" y="19"/>
                    <a:pt x="342" y="22"/>
                  </a:cubicBezTo>
                  <a:lnTo>
                    <a:pt x="342" y="43"/>
                  </a:lnTo>
                  <a:cubicBezTo>
                    <a:pt x="342" y="46"/>
                    <a:pt x="340" y="48"/>
                    <a:pt x="337" y="48"/>
                  </a:cubicBezTo>
                  <a:lnTo>
                    <a:pt x="280" y="48"/>
                  </a:lnTo>
                  <a:cubicBezTo>
                    <a:pt x="278" y="48"/>
                    <a:pt x="276" y="46"/>
                    <a:pt x="276" y="43"/>
                  </a:cubicBezTo>
                  <a:lnTo>
                    <a:pt x="276" y="22"/>
                  </a:lnTo>
                  <a:cubicBezTo>
                    <a:pt x="276" y="19"/>
                    <a:pt x="278" y="17"/>
                    <a:pt x="280" y="17"/>
                  </a:cubicBezTo>
                  <a:close/>
                  <a:moveTo>
                    <a:pt x="350" y="9"/>
                  </a:moveTo>
                  <a:lnTo>
                    <a:pt x="366" y="9"/>
                  </a:lnTo>
                  <a:lnTo>
                    <a:pt x="366" y="0"/>
                  </a:lnTo>
                  <a:lnTo>
                    <a:pt x="381" y="0"/>
                  </a:lnTo>
                  <a:lnTo>
                    <a:pt x="381" y="9"/>
                  </a:lnTo>
                  <a:lnTo>
                    <a:pt x="397" y="9"/>
                  </a:lnTo>
                  <a:cubicBezTo>
                    <a:pt x="399" y="9"/>
                    <a:pt x="401" y="11"/>
                    <a:pt x="401" y="13"/>
                  </a:cubicBezTo>
                  <a:lnTo>
                    <a:pt x="401" y="72"/>
                  </a:lnTo>
                  <a:cubicBezTo>
                    <a:pt x="401" y="74"/>
                    <a:pt x="399" y="76"/>
                    <a:pt x="397" y="76"/>
                  </a:cubicBezTo>
                  <a:lnTo>
                    <a:pt x="381" y="76"/>
                  </a:lnTo>
                  <a:lnTo>
                    <a:pt x="381" y="91"/>
                  </a:lnTo>
                  <a:lnTo>
                    <a:pt x="389" y="91"/>
                  </a:lnTo>
                  <a:lnTo>
                    <a:pt x="389" y="79"/>
                  </a:lnTo>
                  <a:lnTo>
                    <a:pt x="402" y="79"/>
                  </a:lnTo>
                  <a:lnTo>
                    <a:pt x="402" y="95"/>
                  </a:lnTo>
                  <a:cubicBezTo>
                    <a:pt x="402" y="100"/>
                    <a:pt x="400" y="103"/>
                    <a:pt x="394" y="103"/>
                  </a:cubicBezTo>
                  <a:lnTo>
                    <a:pt x="345" y="103"/>
                  </a:lnTo>
                  <a:lnTo>
                    <a:pt x="345" y="91"/>
                  </a:lnTo>
                  <a:lnTo>
                    <a:pt x="366" y="91"/>
                  </a:lnTo>
                  <a:lnTo>
                    <a:pt x="366" y="76"/>
                  </a:lnTo>
                  <a:lnTo>
                    <a:pt x="350" y="76"/>
                  </a:lnTo>
                  <a:cubicBezTo>
                    <a:pt x="348" y="76"/>
                    <a:pt x="346" y="74"/>
                    <a:pt x="346" y="72"/>
                  </a:cubicBezTo>
                  <a:lnTo>
                    <a:pt x="346" y="13"/>
                  </a:lnTo>
                  <a:cubicBezTo>
                    <a:pt x="346" y="11"/>
                    <a:pt x="348" y="9"/>
                    <a:pt x="350" y="9"/>
                  </a:cubicBezTo>
                  <a:close/>
                </a:path>
              </a:pathLst>
            </a:custGeom>
            <a:solidFill>
              <a:srgbClr val="FFC46D">
                <a:alpha val="63136"/>
              </a:srgbClr>
            </a:solidFill>
            <a:ln w="9525">
              <a:noFill/>
              <a:round/>
              <a:headEnd/>
              <a:tailEnd/>
            </a:ln>
          </p:spPr>
          <p:txBody>
            <a:bodyPr/>
            <a:lstStyle/>
            <a:p>
              <a:pPr>
                <a:defRPr/>
              </a:pPr>
              <a:endParaRPr lang="zh-CN" altLang="en-US">
                <a:solidFill>
                  <a:prstClr val="black"/>
                </a:solidFill>
                <a:latin typeface="Calibri"/>
                <a:ea typeface="宋体"/>
              </a:endParaRPr>
            </a:p>
          </p:txBody>
        </p:sp>
      </p:grpSp>
      <p:sp>
        <p:nvSpPr>
          <p:cNvPr id="16" name="标题 78"/>
          <p:cNvSpPr txBox="1">
            <a:spLocks/>
          </p:cNvSpPr>
          <p:nvPr userDrawn="1"/>
        </p:nvSpPr>
        <p:spPr>
          <a:xfrm>
            <a:off x="485775" y="152400"/>
            <a:ext cx="8750300" cy="673100"/>
          </a:xfrm>
          <a:prstGeom prst="rect">
            <a:avLst/>
          </a:prstGeom>
        </p:spPr>
        <p:txBody>
          <a:bodyPr/>
          <a:lstStyle/>
          <a:p>
            <a:pPr>
              <a:defRPr/>
            </a:pPr>
            <a:endParaRPr lang="zh-CN" altLang="en-US" sz="2800" b="1" dirty="0">
              <a:solidFill>
                <a:prstClr val="white"/>
              </a:solidFill>
              <a:latin typeface="微软雅黑" pitchFamily="34" charset="-122"/>
              <a:ea typeface="微软雅黑" pitchFamily="34" charset="-122"/>
            </a:endParaRPr>
          </a:p>
        </p:txBody>
      </p:sp>
      <p:sp>
        <p:nvSpPr>
          <p:cNvPr id="17" name="内容占位符 4"/>
          <p:cNvSpPr>
            <a:spLocks/>
          </p:cNvSpPr>
          <p:nvPr userDrawn="1"/>
        </p:nvSpPr>
        <p:spPr bwMode="auto">
          <a:xfrm>
            <a:off x="485775" y="1282700"/>
            <a:ext cx="7800975" cy="4646613"/>
          </a:xfrm>
          <a:prstGeom prst="rect">
            <a:avLst/>
          </a:prstGeom>
          <a:noFill/>
          <a:ln w="9525">
            <a:noFill/>
            <a:miter lim="800000"/>
            <a:headEnd/>
            <a:tailEnd/>
          </a:ln>
        </p:spPr>
        <p:txBody>
          <a:bodyPr lIns="91412" tIns="45706" rIns="91412" bIns="45706"/>
          <a:lstStyle/>
          <a:p>
            <a:pPr marL="365012" indent="-365012" defTabSz="971250" eaLnBrk="0" hangingPunct="0">
              <a:lnSpc>
                <a:spcPct val="150000"/>
              </a:lnSpc>
              <a:spcBef>
                <a:spcPct val="20000"/>
              </a:spcBef>
              <a:buFont typeface="Wingdings" pitchFamily="2" charset="2"/>
              <a:buChar char="n"/>
              <a:defRPr/>
            </a:pPr>
            <a:endParaRPr lang="zh-CN" altLang="en-US" sz="2000" u="sng" dirty="0">
              <a:solidFill>
                <a:prstClr val="black"/>
              </a:solidFill>
              <a:latin typeface="微软雅黑" pitchFamily="34" charset="-122"/>
              <a:ea typeface="微软雅黑" pitchFamily="34" charset="-122"/>
            </a:endParaRPr>
          </a:p>
        </p:txBody>
      </p:sp>
      <p:sp>
        <p:nvSpPr>
          <p:cNvPr id="18" name="Freeform 114"/>
          <p:cNvSpPr>
            <a:spLocks/>
          </p:cNvSpPr>
          <p:nvPr userDrawn="1"/>
        </p:nvSpPr>
        <p:spPr bwMode="auto">
          <a:xfrm>
            <a:off x="7250113" y="4406900"/>
            <a:ext cx="1581150" cy="2143125"/>
          </a:xfrm>
          <a:custGeom>
            <a:avLst/>
            <a:gdLst>
              <a:gd name="T0" fmla="*/ 2147483647 w 201"/>
              <a:gd name="T1" fmla="*/ 2147483647 h 272"/>
              <a:gd name="T2" fmla="*/ 2147483647 w 201"/>
              <a:gd name="T3" fmla="*/ 2147483647 h 272"/>
              <a:gd name="T4" fmla="*/ 2147483647 w 201"/>
              <a:gd name="T5" fmla="*/ 2147483647 h 272"/>
              <a:gd name="T6" fmla="*/ 2147483647 w 201"/>
              <a:gd name="T7" fmla="*/ 2147483647 h 272"/>
              <a:gd name="T8" fmla="*/ 2147483647 w 201"/>
              <a:gd name="T9" fmla="*/ 2147483647 h 272"/>
              <a:gd name="T10" fmla="*/ 2147483647 w 201"/>
              <a:gd name="T11" fmla="*/ 2147483647 h 272"/>
              <a:gd name="T12" fmla="*/ 2147483647 w 201"/>
              <a:gd name="T13" fmla="*/ 2147483647 h 272"/>
              <a:gd name="T14" fmla="*/ 2147483647 w 201"/>
              <a:gd name="T15" fmla="*/ 2147483647 h 272"/>
              <a:gd name="T16" fmla="*/ 2147483647 w 201"/>
              <a:gd name="T17" fmla="*/ 2147483647 h 272"/>
              <a:gd name="T18" fmla="*/ 2147483647 w 201"/>
              <a:gd name="T19" fmla="*/ 2147483647 h 272"/>
              <a:gd name="T20" fmla="*/ 2147483647 w 201"/>
              <a:gd name="T21" fmla="*/ 2147483647 h 272"/>
              <a:gd name="T22" fmla="*/ 2147483647 w 201"/>
              <a:gd name="T23" fmla="*/ 2147483647 h 272"/>
              <a:gd name="T24" fmla="*/ 2147483647 w 201"/>
              <a:gd name="T25" fmla="*/ 2147483647 h 272"/>
              <a:gd name="T26" fmla="*/ 2147483647 w 201"/>
              <a:gd name="T27" fmla="*/ 2147483647 h 272"/>
              <a:gd name="T28" fmla="*/ 2147483647 w 201"/>
              <a:gd name="T29" fmla="*/ 2147483647 h 272"/>
              <a:gd name="T30" fmla="*/ 2147483647 w 201"/>
              <a:gd name="T31" fmla="*/ 2147483647 h 272"/>
              <a:gd name="T32" fmla="*/ 2147483647 w 201"/>
              <a:gd name="T33" fmla="*/ 2147483647 h 272"/>
              <a:gd name="T34" fmla="*/ 2147483647 w 201"/>
              <a:gd name="T35" fmla="*/ 2147483647 h 272"/>
              <a:gd name="T36" fmla="*/ 2147483647 w 201"/>
              <a:gd name="T37" fmla="*/ 2147483647 h 272"/>
              <a:gd name="T38" fmla="*/ 2147483647 w 201"/>
              <a:gd name="T39" fmla="*/ 2147483647 h 272"/>
              <a:gd name="T40" fmla="*/ 2147483647 w 201"/>
              <a:gd name="T41" fmla="*/ 2147483647 h 272"/>
              <a:gd name="T42" fmla="*/ 2147483647 w 201"/>
              <a:gd name="T43" fmla="*/ 2147483647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1"/>
              <a:gd name="T67" fmla="*/ 0 h 272"/>
              <a:gd name="T68" fmla="*/ 201 w 201"/>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1" h="272">
                <a:moveTo>
                  <a:pt x="86" y="26"/>
                </a:moveTo>
                <a:cubicBezTo>
                  <a:pt x="126" y="34"/>
                  <a:pt x="128" y="0"/>
                  <a:pt x="164" y="7"/>
                </a:cubicBezTo>
                <a:cubicBezTo>
                  <a:pt x="201" y="14"/>
                  <a:pt x="198" y="58"/>
                  <a:pt x="178" y="72"/>
                </a:cubicBezTo>
                <a:cubicBezTo>
                  <a:pt x="143" y="97"/>
                  <a:pt x="119" y="48"/>
                  <a:pt x="99" y="92"/>
                </a:cubicBezTo>
                <a:cubicBezTo>
                  <a:pt x="98" y="69"/>
                  <a:pt x="83" y="67"/>
                  <a:pt x="71" y="78"/>
                </a:cubicBezTo>
                <a:cubicBezTo>
                  <a:pt x="67" y="82"/>
                  <a:pt x="68" y="99"/>
                  <a:pt x="79" y="100"/>
                </a:cubicBezTo>
                <a:cubicBezTo>
                  <a:pt x="107" y="102"/>
                  <a:pt x="129" y="107"/>
                  <a:pt x="143" y="121"/>
                </a:cubicBezTo>
                <a:cubicBezTo>
                  <a:pt x="157" y="136"/>
                  <a:pt x="173" y="170"/>
                  <a:pt x="152" y="206"/>
                </a:cubicBezTo>
                <a:cubicBezTo>
                  <a:pt x="156" y="183"/>
                  <a:pt x="153" y="171"/>
                  <a:pt x="143" y="163"/>
                </a:cubicBezTo>
                <a:cubicBezTo>
                  <a:pt x="144" y="200"/>
                  <a:pt x="119" y="205"/>
                  <a:pt x="111" y="225"/>
                </a:cubicBezTo>
                <a:cubicBezTo>
                  <a:pt x="105" y="242"/>
                  <a:pt x="110" y="256"/>
                  <a:pt x="123" y="272"/>
                </a:cubicBezTo>
                <a:cubicBezTo>
                  <a:pt x="82" y="265"/>
                  <a:pt x="45" y="216"/>
                  <a:pt x="76" y="174"/>
                </a:cubicBezTo>
                <a:cubicBezTo>
                  <a:pt x="100" y="140"/>
                  <a:pt x="99" y="123"/>
                  <a:pt x="80" y="114"/>
                </a:cubicBezTo>
                <a:cubicBezTo>
                  <a:pt x="60" y="105"/>
                  <a:pt x="34" y="130"/>
                  <a:pt x="54" y="154"/>
                </a:cubicBezTo>
                <a:cubicBezTo>
                  <a:pt x="0" y="128"/>
                  <a:pt x="20" y="99"/>
                  <a:pt x="29" y="84"/>
                </a:cubicBezTo>
                <a:cubicBezTo>
                  <a:pt x="30" y="82"/>
                  <a:pt x="28" y="81"/>
                  <a:pt x="27" y="81"/>
                </a:cubicBezTo>
                <a:cubicBezTo>
                  <a:pt x="24" y="81"/>
                  <a:pt x="16" y="90"/>
                  <a:pt x="7" y="98"/>
                </a:cubicBezTo>
                <a:cubicBezTo>
                  <a:pt x="15" y="73"/>
                  <a:pt x="30" y="54"/>
                  <a:pt x="57" y="47"/>
                </a:cubicBezTo>
                <a:cubicBezTo>
                  <a:pt x="58" y="47"/>
                  <a:pt x="61" y="47"/>
                  <a:pt x="61" y="45"/>
                </a:cubicBezTo>
                <a:cubicBezTo>
                  <a:pt x="61" y="43"/>
                  <a:pt x="50" y="43"/>
                  <a:pt x="40" y="44"/>
                </a:cubicBezTo>
                <a:cubicBezTo>
                  <a:pt x="53" y="34"/>
                  <a:pt x="77" y="33"/>
                  <a:pt x="100" y="34"/>
                </a:cubicBezTo>
                <a:lnTo>
                  <a:pt x="86" y="26"/>
                </a:lnTo>
                <a:close/>
              </a:path>
            </a:pathLst>
          </a:custGeom>
          <a:solidFill>
            <a:srgbClr val="EFE5A9"/>
          </a:solidFill>
          <a:ln w="3175">
            <a:solidFill>
              <a:srgbClr val="EFE5A9"/>
            </a:solidFill>
            <a:round/>
            <a:headEnd/>
            <a:tailEnd/>
          </a:ln>
        </p:spPr>
        <p:txBody>
          <a:bodyPr lIns="91412" tIns="45706" rIns="91412" bIns="45706"/>
          <a:lstStyle/>
          <a:p>
            <a:pPr>
              <a:defRPr/>
            </a:pPr>
            <a:endParaRPr lang="zh-CN" altLang="en-US">
              <a:solidFill>
                <a:prstClr val="black"/>
              </a:solidFill>
              <a:latin typeface="Calibri"/>
              <a:ea typeface="宋体"/>
            </a:endParaRPr>
          </a:p>
        </p:txBody>
      </p:sp>
      <p:sp>
        <p:nvSpPr>
          <p:cNvPr id="29708" name="标题占位符 19"/>
          <p:cNvSpPr>
            <a:spLocks noGrp="1"/>
          </p:cNvSpPr>
          <p:nvPr>
            <p:ph type="title"/>
          </p:nvPr>
        </p:nvSpPr>
        <p:spPr bwMode="auto">
          <a:xfrm>
            <a:off x="285750" y="71438"/>
            <a:ext cx="8643938"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29709" name="图片 1" descr="hangbiao"/>
          <p:cNvPicPr>
            <a:picLocks noChangeAspect="1" noChangeArrowheads="1"/>
          </p:cNvPicPr>
          <p:nvPr userDrawn="1"/>
        </p:nvPicPr>
        <p:blipFill>
          <a:blip r:embed="rId3" cstate="print"/>
          <a:srcRect/>
          <a:stretch>
            <a:fillRect/>
          </a:stretch>
        </p:blipFill>
        <p:spPr bwMode="auto">
          <a:xfrm>
            <a:off x="7513638" y="0"/>
            <a:ext cx="1630362" cy="476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08" r:id="rId1"/>
  </p:sldLayoutIdLst>
  <p:txStyles>
    <p:titleStyle>
      <a:lvl1pPr algn="l" rtl="0" eaLnBrk="0" fontAlgn="base" hangingPunct="0">
        <a:spcBef>
          <a:spcPct val="0"/>
        </a:spcBef>
        <a:spcAft>
          <a:spcPct val="0"/>
        </a:spcAft>
        <a:defRPr sz="2400" b="1" kern="1200">
          <a:solidFill>
            <a:schemeClr val="bg1"/>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400" b="1">
          <a:solidFill>
            <a:schemeClr val="bg1"/>
          </a:solidFill>
          <a:latin typeface="微软雅黑" pitchFamily="34" charset="-122"/>
          <a:ea typeface="微软雅黑" pitchFamily="34"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68.png"/><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11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180.png"/><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84.png"/><Relationship Id="rId7" Type="http://schemas.openxmlformats.org/officeDocument/2006/relationships/image" Target="../media/image181.w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image" Target="../media/image183.wmf"/><Relationship Id="rId5" Type="http://schemas.openxmlformats.org/officeDocument/2006/relationships/image" Target="../media/image186.png"/><Relationship Id="rId10" Type="http://schemas.openxmlformats.org/officeDocument/2006/relationships/oleObject" Target="../embeddings/oleObject13.bin"/><Relationship Id="rId4" Type="http://schemas.openxmlformats.org/officeDocument/2006/relationships/image" Target="../media/image185.png"/><Relationship Id="rId9" Type="http://schemas.openxmlformats.org/officeDocument/2006/relationships/image" Target="../media/image182.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image" Target="../media/image20.png"/><Relationship Id="rId21" Type="http://schemas.openxmlformats.org/officeDocument/2006/relationships/image" Target="../media/image73.jpeg"/><Relationship Id="rId34" Type="http://schemas.openxmlformats.org/officeDocument/2006/relationships/image" Target="../media/image85.jpeg"/><Relationship Id="rId7" Type="http://schemas.openxmlformats.org/officeDocument/2006/relationships/image" Target="../media/image59.jpe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4.gif"/><Relationship Id="rId2" Type="http://schemas.openxmlformats.org/officeDocument/2006/relationships/notesSlide" Target="../notesSlides/notesSlide9.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63.png"/><Relationship Id="rId24" Type="http://schemas.openxmlformats.org/officeDocument/2006/relationships/image" Target="../media/image76.png"/><Relationship Id="rId32" Type="http://schemas.openxmlformats.org/officeDocument/2006/relationships/image" Target="../media/image83.jpeg"/><Relationship Id="rId5" Type="http://schemas.openxmlformats.org/officeDocument/2006/relationships/image" Target="../media/image28.emf"/><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79.jpe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2.jpeg"/><Relationship Id="rId4" Type="http://schemas.openxmlformats.org/officeDocument/2006/relationships/image" Target="../media/image27.emf"/><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44.png"/><Relationship Id="rId30" Type="http://schemas.openxmlformats.org/officeDocument/2006/relationships/image" Target="../media/image81.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192.emf"/><Relationship Id="rId4" Type="http://schemas.openxmlformats.org/officeDocument/2006/relationships/oleObject" Target="../embeddings/oleObject14.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1.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7.png"/><Relationship Id="rId11" Type="http://schemas.openxmlformats.org/officeDocument/2006/relationships/image" Target="../media/image89.png"/><Relationship Id="rId5" Type="http://schemas.openxmlformats.org/officeDocument/2006/relationships/image" Target="../media/image86.jpeg"/><Relationship Id="rId10"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9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60.png"/><Relationship Id="rId7" Type="http://schemas.openxmlformats.org/officeDocument/2006/relationships/image" Target="../media/image93.png"/><Relationship Id="rId12"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95.jpeg"/><Relationship Id="rId4" Type="http://schemas.openxmlformats.org/officeDocument/2006/relationships/image" Target="../media/image61.png"/><Relationship Id="rId9" Type="http://schemas.openxmlformats.org/officeDocument/2006/relationships/image" Target="../media/image67.png"/><Relationship Id="rId14" Type="http://schemas.openxmlformats.org/officeDocument/2006/relationships/image" Target="../media/image98.jpe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vmlDrawing" Target="../drawings/vmlDrawing13.vml"/><Relationship Id="rId5" Type="http://schemas.openxmlformats.org/officeDocument/2006/relationships/image" Target="../media/image198.emf"/><Relationship Id="rId4" Type="http://schemas.openxmlformats.org/officeDocument/2006/relationships/oleObject" Target="../embeddings/oleObject15.bin"/></Relationships>
</file>

<file path=ppt/slides/_rels/slide15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8.xml"/><Relationship Id="rId1" Type="http://schemas.openxmlformats.org/officeDocument/2006/relationships/vmlDrawing" Target="../drawings/vmlDrawing14.vml"/><Relationship Id="rId5" Type="http://schemas.openxmlformats.org/officeDocument/2006/relationships/image" Target="../media/image199.emf"/><Relationship Id="rId4" Type="http://schemas.openxmlformats.org/officeDocument/2006/relationships/oleObject" Target="../embeddings/oleObject16.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wmf"/></Relationships>
</file>

<file path=ppt/slides/_rels/slide16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5.xml"/><Relationship Id="rId5" Type="http://schemas.openxmlformats.org/officeDocument/2006/relationships/image" Target="../media/image218.png"/><Relationship Id="rId4" Type="http://schemas.openxmlformats.org/officeDocument/2006/relationships/image" Target="../media/image21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vmlDrawing" Target="../drawings/vmlDrawing15.vml"/><Relationship Id="rId4" Type="http://schemas.openxmlformats.org/officeDocument/2006/relationships/image" Target="../media/image219.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png"/><Relationship Id="rId1" Type="http://schemas.openxmlformats.org/officeDocument/2006/relationships/slideLayout" Target="../slideLayouts/slideLayout15.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110.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121.emf"/><Relationship Id="rId4" Type="http://schemas.openxmlformats.org/officeDocument/2006/relationships/oleObject" Target="../embeddings/oleObject7.bin"/></Relationships>
</file>

<file path=ppt/slides/_rels/slide52.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125.emf"/><Relationship Id="rId4" Type="http://schemas.openxmlformats.org/officeDocument/2006/relationships/oleObject" Target="../embeddings/oleObject8.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0.png"/><Relationship Id="rId3" Type="http://schemas.openxmlformats.org/officeDocument/2006/relationships/notesSlide" Target="../notesSlides/notesSlide5.xml"/><Relationship Id="rId21" Type="http://schemas.openxmlformats.org/officeDocument/2006/relationships/image" Target="../media/image37.png"/><Relationship Id="rId7" Type="http://schemas.openxmlformats.org/officeDocument/2006/relationships/image" Target="../media/image23.wmf"/><Relationship Id="rId12" Type="http://schemas.openxmlformats.org/officeDocument/2006/relationships/image" Target="../media/image28.emf"/><Relationship Id="rId17" Type="http://schemas.openxmlformats.org/officeDocument/2006/relationships/image" Target="../media/image33.png"/><Relationship Id="rId25"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32.jpeg"/><Relationship Id="rId20" Type="http://schemas.openxmlformats.org/officeDocument/2006/relationships/image" Target="../media/image36.png"/><Relationship Id="rId29" Type="http://schemas.openxmlformats.org/officeDocument/2006/relationships/image" Target="../media/image43.png"/><Relationship Id="rId1" Type="http://schemas.openxmlformats.org/officeDocument/2006/relationships/vmlDrawing" Target="../drawings/vmlDrawing5.vml"/><Relationship Id="rId6" Type="http://schemas.openxmlformats.org/officeDocument/2006/relationships/image" Target="../media/image22.png"/><Relationship Id="rId11" Type="http://schemas.openxmlformats.org/officeDocument/2006/relationships/image" Target="../media/image27.emf"/><Relationship Id="rId24" Type="http://schemas.openxmlformats.org/officeDocument/2006/relationships/image" Target="../media/image38.jpe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19.png"/><Relationship Id="rId28" Type="http://schemas.openxmlformats.org/officeDocument/2006/relationships/image" Target="../media/image42.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oleObject" Target="../embeddings/oleObject5.bin"/><Relationship Id="rId27" Type="http://schemas.openxmlformats.org/officeDocument/2006/relationships/image" Target="../media/image41.jpeg"/><Relationship Id="rId30" Type="http://schemas.openxmlformats.org/officeDocument/2006/relationships/image" Target="../media/image4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128.emf"/><Relationship Id="rId4" Type="http://schemas.openxmlformats.org/officeDocument/2006/relationships/oleObject" Target="../embeddings/oleObject9.bin"/></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33.jpeg"/><Relationship Id="rId7"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jpeg"/></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14.xml"/><Relationship Id="rId5" Type="http://schemas.openxmlformats.org/officeDocument/2006/relationships/image" Target="../media/image143.png"/><Relationship Id="rId4" Type="http://schemas.openxmlformats.org/officeDocument/2006/relationships/image" Target="../media/image1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5.emf"/></Relationships>
</file>

<file path=ppt/slides/_rels/slide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4.xml"/><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4.xml"/><Relationship Id="rId5" Type="http://schemas.openxmlformats.org/officeDocument/2006/relationships/image" Target="../media/image157.png"/><Relationship Id="rId4" Type="http://schemas.openxmlformats.org/officeDocument/2006/relationships/image" Target="../media/image156.png"/></Relationships>
</file>

<file path=ppt/slides/_rels/slide9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87"/>
          <p:cNvSpPr>
            <a:spLocks noGrp="1"/>
          </p:cNvSpPr>
          <p:nvPr>
            <p:ph type="ctrTitle"/>
          </p:nvPr>
        </p:nvSpPr>
        <p:spPr bwMode="auto">
          <a:xfrm>
            <a:off x="1071563" y="1844675"/>
            <a:ext cx="6929437" cy="2370138"/>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150000"/>
              </a:lnSpc>
            </a:pPr>
            <a:r>
              <a:rPr lang="en-US" altLang="zh-CN" sz="4000" dirty="0" smtClean="0"/>
              <a:t/>
            </a:r>
            <a:br>
              <a:rPr lang="en-US" altLang="zh-CN" sz="4000" dirty="0" smtClean="0"/>
            </a:br>
            <a:r>
              <a:rPr lang="zh-CN" altLang="en-US" sz="4000" dirty="0" smtClean="0"/>
              <a:t>数据</a:t>
            </a:r>
            <a:r>
              <a:rPr lang="zh-CN" altLang="en-US" sz="4000" dirty="0"/>
              <a:t>仓库系统</a:t>
            </a:r>
            <a:endParaRPr lang="zh-CN" altLang="en-US" sz="3600" dirty="0" smtClean="0"/>
          </a:p>
        </p:txBody>
      </p:sp>
      <p:sp>
        <p:nvSpPr>
          <p:cNvPr id="3" name="Text Box 11"/>
          <p:cNvSpPr txBox="1">
            <a:spLocks noChangeArrowheads="1"/>
          </p:cNvSpPr>
          <p:nvPr/>
        </p:nvSpPr>
        <p:spPr bwMode="auto">
          <a:xfrm>
            <a:off x="1285875" y="182563"/>
            <a:ext cx="7661275" cy="436562"/>
          </a:xfrm>
          <a:prstGeom prst="rect">
            <a:avLst/>
          </a:prstGeom>
          <a:noFill/>
          <a:ln w="244475" cap="sq" algn="ctr">
            <a:noFill/>
            <a:miter lim="800000"/>
            <a:headEnd/>
            <a:tailEnd/>
          </a:ln>
        </p:spPr>
        <p:txBody>
          <a:bodyPr lIns="97150" tIns="48574" rIns="97150" bIns="48574">
            <a:spAutoFit/>
          </a:bodyPr>
          <a:lstStyle/>
          <a:p>
            <a:pPr algn="ctr" defTabSz="969963" fontAlgn="auto">
              <a:spcBef>
                <a:spcPct val="50000"/>
              </a:spcBef>
              <a:spcAft>
                <a:spcPts val="0"/>
              </a:spcAft>
              <a:defRPr/>
            </a:pPr>
            <a:r>
              <a:rPr lang="en-US" altLang="zh-CN" sz="2200" b="1" i="1" dirty="0">
                <a:solidFill>
                  <a:srgbClr val="FFEEA7"/>
                </a:solidFill>
                <a:latin typeface="微软雅黑" pitchFamily="34" charset="-122"/>
                <a:ea typeface="微软雅黑" pitchFamily="34" charset="-122"/>
              </a:rPr>
              <a:t>——</a:t>
            </a:r>
            <a:r>
              <a:rPr lang="zh-CN" altLang="en-US" sz="2200" b="1" i="1" dirty="0">
                <a:solidFill>
                  <a:srgbClr val="FFEEA7"/>
                </a:solidFill>
                <a:latin typeface="微软雅黑" pitchFamily="34" charset="-122"/>
                <a:ea typeface="微软雅黑" pitchFamily="34" charset="-122"/>
              </a:rPr>
              <a:t>专注金融领域、专业</a:t>
            </a:r>
            <a:r>
              <a:rPr lang="en-US" altLang="zh-CN" sz="2200" b="1" i="1" dirty="0">
                <a:solidFill>
                  <a:srgbClr val="FFEEA7"/>
                </a:solidFill>
                <a:latin typeface="微软雅黑" pitchFamily="34" charset="-122"/>
                <a:ea typeface="微软雅黑" pitchFamily="34" charset="-122"/>
              </a:rPr>
              <a:t>IT</a:t>
            </a:r>
            <a:r>
              <a:rPr lang="zh-CN" altLang="en-US" sz="2200" b="1" i="1" dirty="0">
                <a:solidFill>
                  <a:srgbClr val="FFEEA7"/>
                </a:solidFill>
                <a:latin typeface="微软雅黑" pitchFamily="34" charset="-122"/>
                <a:ea typeface="微软雅黑" pitchFamily="34" charset="-122"/>
              </a:rPr>
              <a:t>服务、</a:t>
            </a:r>
            <a:r>
              <a:rPr lang="zh-CN" altLang="en-US" sz="2200" b="1" i="1" dirty="0" smtClean="0">
                <a:solidFill>
                  <a:srgbClr val="FFEEA7"/>
                </a:solidFill>
                <a:latin typeface="微软雅黑" pitchFamily="34" charset="-122"/>
                <a:ea typeface="微软雅黑" pitchFamily="34" charset="-122"/>
              </a:rPr>
              <a:t>助力银行</a:t>
            </a:r>
            <a:r>
              <a:rPr lang="zh-CN" altLang="en-US" sz="2200" b="1" i="1" dirty="0">
                <a:solidFill>
                  <a:srgbClr val="FFEEA7"/>
                </a:solidFill>
                <a:latin typeface="微软雅黑" pitchFamily="34" charset="-122"/>
                <a:ea typeface="微软雅黑" pitchFamily="34" charset="-122"/>
              </a:rPr>
              <a:t>信息化</a:t>
            </a:r>
          </a:p>
        </p:txBody>
      </p:sp>
      <p:pic>
        <p:nvPicPr>
          <p:cNvPr id="5" name="Picture 1"/>
          <p:cNvPicPr>
            <a:picLocks noChangeAspect="1" noChangeArrowheads="1"/>
          </p:cNvPicPr>
          <p:nvPr/>
        </p:nvPicPr>
        <p:blipFill>
          <a:blip r:embed="rId4" cstate="print"/>
          <a:srcRect/>
          <a:stretch>
            <a:fillRect/>
          </a:stretch>
        </p:blipFill>
        <p:spPr bwMode="auto">
          <a:xfrm>
            <a:off x="3563888" y="2204864"/>
            <a:ext cx="2257425" cy="571500"/>
          </a:xfrm>
          <a:prstGeom prst="rect">
            <a:avLst/>
          </a:prstGeom>
          <a:noFill/>
          <a:ln w="9525">
            <a:noFill/>
            <a:miter lim="800000"/>
            <a:headEnd/>
            <a:tailEnd/>
          </a:ln>
        </p:spPr>
      </p:pic>
      <p:sp>
        <p:nvSpPr>
          <p:cNvPr id="6" name="Text Box 11"/>
          <p:cNvSpPr txBox="1">
            <a:spLocks noChangeArrowheads="1"/>
          </p:cNvSpPr>
          <p:nvPr/>
        </p:nvSpPr>
        <p:spPr bwMode="auto">
          <a:xfrm>
            <a:off x="1547664" y="6093296"/>
            <a:ext cx="4248471" cy="436562"/>
          </a:xfrm>
          <a:prstGeom prst="rect">
            <a:avLst/>
          </a:prstGeom>
          <a:noFill/>
          <a:ln w="244475" cap="sq" algn="ctr">
            <a:noFill/>
            <a:miter lim="800000"/>
            <a:headEnd/>
            <a:tailEnd/>
          </a:ln>
        </p:spPr>
        <p:txBody>
          <a:bodyPr wrap="square" lIns="97150" tIns="48574" rIns="97150" bIns="48574">
            <a:spAutoFit/>
          </a:bodyPr>
          <a:lstStyle/>
          <a:p>
            <a:pPr algn="ctr" defTabSz="969963" fontAlgn="auto">
              <a:spcBef>
                <a:spcPct val="50000"/>
              </a:spcBef>
              <a:spcAft>
                <a:spcPts val="0"/>
              </a:spcAft>
              <a:defRPr/>
            </a:pPr>
            <a:r>
              <a:rPr lang="en-US" altLang="zh-CN" sz="2200" b="1" i="1" dirty="0" smtClean="0">
                <a:solidFill>
                  <a:srgbClr val="FF0000"/>
                </a:solidFill>
                <a:latin typeface="微软雅黑" pitchFamily="34" charset="-122"/>
                <a:ea typeface="微软雅黑" pitchFamily="34" charset="-122"/>
              </a:rPr>
              <a:t>——</a:t>
            </a:r>
            <a:r>
              <a:rPr lang="zh-CN" altLang="en-US" sz="2200" b="1" i="1" dirty="0" smtClean="0">
                <a:solidFill>
                  <a:srgbClr val="FF0000"/>
                </a:solidFill>
                <a:latin typeface="微软雅黑" pitchFamily="34" charset="-122"/>
                <a:ea typeface="微软雅黑" pitchFamily="34" charset="-122"/>
              </a:rPr>
              <a:t>职业化服务 专业化技术</a:t>
            </a:r>
            <a:endParaRPr lang="zh-CN" altLang="en-US" sz="2200" b="1" i="1" dirty="0">
              <a:solidFill>
                <a:srgbClr val="FF0000"/>
              </a:solidFill>
              <a:latin typeface="微软雅黑" pitchFamily="34" charset="-122"/>
              <a:ea typeface="微软雅黑" pitchFamily="34" charset="-122"/>
            </a:endParaRPr>
          </a:p>
        </p:txBody>
      </p:sp>
    </p:spTree>
  </p:cSld>
  <p:clrMapOvr>
    <a:overrideClrMapping bg1="lt1" tx1="dk1" bg2="lt2" tx2="dk2" accent1="accent1" accent2="accent2" accent3="accent3" accent4="accent4" accent5="accent5" accent6="accent6" hlink="hlink" folHlink="folHlink"/>
  </p:clrMapOvr>
  <p:transition>
    <p:spli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normAutofit fontScale="90000"/>
          </a:bodyPr>
          <a:lstStyle/>
          <a:p>
            <a:r>
              <a:rPr lang="zh-CN" altLang="en-US" dirty="0" smtClean="0"/>
              <a:t>东南融通</a:t>
            </a:r>
            <a:r>
              <a:rPr lang="en-US" altLang="zh-CN" dirty="0" smtClean="0"/>
              <a:t>BI</a:t>
            </a:r>
            <a:r>
              <a:rPr lang="zh-CN" altLang="en-US" dirty="0" smtClean="0"/>
              <a:t>的市场地位 </a:t>
            </a:r>
            <a:r>
              <a:rPr lang="en-US" altLang="zh-CN" dirty="0" smtClean="0"/>
              <a:t/>
            </a:r>
            <a:br>
              <a:rPr lang="en-US" altLang="zh-CN" dirty="0" smtClean="0"/>
            </a:br>
            <a:r>
              <a:rPr lang="en-US" altLang="zh-CN" dirty="0" smtClean="0"/>
              <a:t>– IDC 2010.7</a:t>
            </a:r>
            <a:r>
              <a:rPr lang="zh-CN" altLang="en-US" dirty="0" smtClean="0"/>
              <a:t>银行业统计</a:t>
            </a:r>
            <a:endParaRPr lang="zh-CN" altLang="en-US" dirty="0"/>
          </a:p>
        </p:txBody>
      </p:sp>
      <p:graphicFrame>
        <p:nvGraphicFramePr>
          <p:cNvPr id="6" name="Group 367"/>
          <p:cNvGraphicFramePr>
            <a:graphicFrameLocks/>
          </p:cNvGraphicFramePr>
          <p:nvPr>
            <p:extLst>
              <p:ext uri="{D42A27DB-BD31-4B8C-83A1-F6EECF244321}">
                <p14:modId xmlns:p14="http://schemas.microsoft.com/office/powerpoint/2010/main" val="1849694407"/>
              </p:ext>
            </p:extLst>
          </p:nvPr>
        </p:nvGraphicFramePr>
        <p:xfrm>
          <a:off x="1835696" y="1412776"/>
          <a:ext cx="6553200" cy="5261864"/>
        </p:xfrm>
        <a:graphic>
          <a:graphicData uri="http://schemas.openxmlformats.org/drawingml/2006/table">
            <a:tbl>
              <a:tblPr/>
              <a:tblGrid>
                <a:gridCol w="2889250"/>
                <a:gridCol w="2093912"/>
                <a:gridCol w="1570038"/>
              </a:tblGrid>
              <a:tr h="161925">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1200" b="1" i="0" u="none" strike="noStrike" cap="none" normalizeH="0" baseline="0" dirty="0" smtClean="0">
                          <a:ln>
                            <a:noFill/>
                          </a:ln>
                          <a:solidFill>
                            <a:srgbClr val="0000FF"/>
                          </a:solidFill>
                          <a:effectLst/>
                          <a:latin typeface="Arial" charset="0"/>
                          <a:ea typeface="宋体" charset="-122"/>
                          <a:cs typeface="Arial" charset="0"/>
                        </a:rPr>
                        <a:t>Competition Areas</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1200" b="1" i="0" u="none" strike="noStrike" cap="none" normalizeH="0" baseline="0" smtClean="0">
                          <a:ln>
                            <a:noFill/>
                          </a:ln>
                          <a:solidFill>
                            <a:srgbClr val="0000FF"/>
                          </a:solidFill>
                          <a:effectLst/>
                          <a:latin typeface="Arial" charset="0"/>
                          <a:ea typeface="宋体" charset="-122"/>
                          <a:cs typeface="Arial" charset="0"/>
                        </a:rPr>
                        <a:t>Top 3 Vendors</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1200" b="1" i="0" u="none" strike="noStrike" cap="none" normalizeH="0" baseline="0" smtClean="0">
                          <a:ln>
                            <a:noFill/>
                          </a:ln>
                          <a:solidFill>
                            <a:srgbClr val="0000FF"/>
                          </a:solidFill>
                          <a:effectLst/>
                          <a:latin typeface="Arial" charset="0"/>
                          <a:ea typeface="宋体" charset="-122"/>
                          <a:cs typeface="Arial" charset="0"/>
                        </a:rPr>
                        <a:t>Market Share %</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dirty="0" smtClean="0">
                          <a:ln>
                            <a:noFill/>
                          </a:ln>
                          <a:solidFill>
                            <a:schemeClr val="tx1"/>
                          </a:solidFill>
                          <a:effectLst/>
                          <a:latin typeface="Arial" charset="0"/>
                          <a:ea typeface="宋体" charset="-122"/>
                          <a:cs typeface="Arial" charset="0"/>
                        </a:rPr>
                        <a:t>Core Business Solutions</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dirty="0" err="1" smtClean="0">
                          <a:ln>
                            <a:noFill/>
                          </a:ln>
                          <a:solidFill>
                            <a:srgbClr val="FF0000"/>
                          </a:solidFill>
                          <a:effectLst/>
                          <a:latin typeface="Arial" charset="0"/>
                          <a:ea typeface="宋体" charset="-122"/>
                          <a:cs typeface="Arial" charset="0"/>
                        </a:rPr>
                        <a:t>Longtop</a:t>
                      </a:r>
                      <a:endParaRPr kumimoji="0" lang="en-US" altLang="zh-CN" sz="900" b="1" i="0" u="none" strike="noStrike" cap="none" normalizeH="0" baseline="0" dirty="0" smtClean="0">
                        <a:ln>
                          <a:noFill/>
                        </a:ln>
                        <a:solidFill>
                          <a:srgbClr val="FF0000"/>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8.3</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dirty="0" smtClean="0">
                          <a:ln>
                            <a:noFill/>
                          </a:ln>
                          <a:solidFill>
                            <a:schemeClr val="tx1"/>
                          </a:solidFill>
                          <a:effectLst/>
                          <a:latin typeface="Arial" charset="0"/>
                          <a:ea typeface="宋体" charset="-122"/>
                          <a:cs typeface="Arial" charset="0"/>
                        </a:rPr>
                        <a:t>IBM</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5.9</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TCS</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5.3</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smtClean="0">
                          <a:ln>
                            <a:noFill/>
                          </a:ln>
                          <a:solidFill>
                            <a:schemeClr val="tx1"/>
                          </a:solidFill>
                          <a:effectLst/>
                          <a:latin typeface="Arial" charset="0"/>
                          <a:ea typeface="宋体" charset="-122"/>
                          <a:cs typeface="Arial" charset="0"/>
                        </a:rPr>
                        <a:t>Payment and Settlement Solutions</a:t>
                      </a:r>
                      <a:endParaRPr kumimoji="0" lang="en-US" altLang="zh-CN" sz="900" b="0" i="0" u="none" strike="noStrike" cap="none" normalizeH="0" baseline="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kern="1200" cap="none" normalizeH="0" baseline="0" dirty="0" err="1" smtClean="0">
                          <a:ln>
                            <a:noFill/>
                          </a:ln>
                          <a:solidFill>
                            <a:srgbClr val="FF0000"/>
                          </a:solidFill>
                          <a:effectLst/>
                          <a:latin typeface="Arial" charset="0"/>
                          <a:ea typeface="宋体" charset="-122"/>
                          <a:cs typeface="Arial" charset="0"/>
                        </a:rPr>
                        <a:t>Longtop</a:t>
                      </a:r>
                      <a:endParaRPr kumimoji="0" lang="en-US" altLang="zh-CN" sz="900" b="1" i="0" u="none" strike="noStrike" kern="1200" cap="none" normalizeH="0" baseline="0" dirty="0" smtClean="0">
                        <a:ln>
                          <a:noFill/>
                        </a:ln>
                        <a:solidFill>
                          <a:srgbClr val="FF0000"/>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12.1</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dirty="0" err="1" smtClean="0">
                          <a:ln>
                            <a:noFill/>
                          </a:ln>
                          <a:solidFill>
                            <a:schemeClr val="tx1"/>
                          </a:solidFill>
                          <a:effectLst/>
                          <a:latin typeface="Arial" charset="0"/>
                          <a:ea typeface="宋体" charset="-122"/>
                          <a:cs typeface="Arial" charset="0"/>
                        </a:rPr>
                        <a:t>Hundsun</a:t>
                      </a:r>
                      <a:endParaRPr kumimoji="0" lang="en-US" altLang="zh-CN" sz="900" b="0" i="0" u="none" strike="noStrike" cap="none" normalizeH="0" baseline="0" dirty="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11.7</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IBM</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chemeClr val="tx1"/>
                          </a:solidFill>
                          <a:effectLst/>
                          <a:latin typeface="Arial" charset="0"/>
                          <a:ea typeface="宋体" charset="-122"/>
                          <a:cs typeface="Arial" charset="0"/>
                        </a:rPr>
                        <a:t>7.9</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4">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smtClean="0">
                          <a:ln>
                            <a:noFill/>
                          </a:ln>
                          <a:solidFill>
                            <a:schemeClr val="tx1"/>
                          </a:solidFill>
                          <a:effectLst/>
                          <a:latin typeface="Arial" charset="0"/>
                          <a:ea typeface="宋体" charset="-122"/>
                          <a:cs typeface="Arial" charset="0"/>
                        </a:rPr>
                        <a:t>Intermediary Business Solutions</a:t>
                      </a:r>
                      <a:endParaRPr kumimoji="0" lang="en-US" altLang="zh-CN" sz="900" b="0" i="0" u="none" strike="noStrike" cap="none" normalizeH="0" baseline="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Hundsun</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10.0</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Global Infotech</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6.7</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78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Yucheng</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3.1</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Agree</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chemeClr val="tx1"/>
                          </a:solidFill>
                          <a:effectLst/>
                          <a:latin typeface="Arial" charset="0"/>
                          <a:ea typeface="宋体" charset="-122"/>
                          <a:cs typeface="Arial" charset="0"/>
                        </a:rPr>
                        <a:t>3.1</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4">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smtClean="0">
                          <a:ln>
                            <a:noFill/>
                          </a:ln>
                          <a:solidFill>
                            <a:schemeClr val="tx1"/>
                          </a:solidFill>
                          <a:effectLst/>
                          <a:latin typeface="Arial" charset="0"/>
                          <a:ea typeface="宋体" charset="-122"/>
                          <a:cs typeface="Arial" charset="0"/>
                        </a:rPr>
                        <a:t>Channel Management Solutions</a:t>
                      </a:r>
                      <a:endParaRPr kumimoji="0" lang="en-US" altLang="zh-CN" sz="900" b="0" i="0" u="none" strike="noStrike" cap="none" normalizeH="0" baseline="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IBM</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14.3</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TCS</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12.8</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Digital China</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11.1</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Agree</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chemeClr val="tx1"/>
                          </a:solidFill>
                          <a:effectLst/>
                          <a:latin typeface="Arial" charset="0"/>
                          <a:ea typeface="宋体" charset="-122"/>
                          <a:cs typeface="Arial" charset="0"/>
                        </a:rPr>
                        <a:t>8.6</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dirty="0" smtClean="0">
                          <a:ln>
                            <a:noFill/>
                          </a:ln>
                          <a:solidFill>
                            <a:schemeClr val="tx1"/>
                          </a:solidFill>
                          <a:effectLst/>
                          <a:latin typeface="Arial" charset="0"/>
                          <a:ea typeface="宋体" charset="-122"/>
                          <a:cs typeface="Arial" charset="0"/>
                        </a:rPr>
                        <a:t>Telephone Banking/Call Center Solutions</a:t>
                      </a:r>
                      <a:endParaRPr kumimoji="0" lang="en-US" altLang="zh-CN" sz="900" b="0" i="0" u="none" strike="noStrike" cap="none" normalizeH="0" baseline="0" dirty="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Yucheng</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9.6</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Huro</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9.2</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Sunyard</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7.8</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smtClean="0">
                          <a:ln>
                            <a:noFill/>
                          </a:ln>
                          <a:solidFill>
                            <a:schemeClr val="tx1"/>
                          </a:solidFill>
                          <a:effectLst/>
                          <a:latin typeface="Arial" charset="0"/>
                          <a:ea typeface="宋体" charset="-122"/>
                          <a:cs typeface="Arial" charset="0"/>
                        </a:rPr>
                        <a:t>Internet Banking Solutions</a:t>
                      </a:r>
                      <a:endParaRPr kumimoji="0" lang="en-US" altLang="zh-CN" sz="900" b="0" i="0" u="none" strike="noStrike" cap="none" normalizeH="0" baseline="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Yucheng</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30.0</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Digital China</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17.7</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CSII</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chemeClr val="tx1"/>
                          </a:solidFill>
                          <a:effectLst/>
                          <a:latin typeface="Arial" charset="0"/>
                          <a:ea typeface="宋体" charset="-122"/>
                          <a:cs typeface="Arial" charset="0"/>
                        </a:rPr>
                        <a:t>13.5</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smtClean="0">
                          <a:ln>
                            <a:noFill/>
                          </a:ln>
                          <a:solidFill>
                            <a:schemeClr val="tx1"/>
                          </a:solidFill>
                          <a:effectLst/>
                          <a:latin typeface="Arial" charset="0"/>
                          <a:ea typeface="宋体" charset="-122"/>
                          <a:cs typeface="Arial" charset="0"/>
                        </a:rPr>
                        <a:t>Risk Management Solutions</a:t>
                      </a:r>
                      <a:endParaRPr kumimoji="0" lang="en-US" altLang="zh-CN" sz="900" b="0" i="0" u="none" strike="noStrike" cap="none" normalizeH="0" baseline="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Amarsoft</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11.6</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kern="1200" cap="none" normalizeH="0" baseline="0" dirty="0" err="1" smtClean="0">
                          <a:ln>
                            <a:noFill/>
                          </a:ln>
                          <a:solidFill>
                            <a:srgbClr val="FF0000"/>
                          </a:solidFill>
                          <a:effectLst/>
                          <a:latin typeface="Arial" charset="0"/>
                          <a:ea typeface="宋体" charset="-122"/>
                          <a:cs typeface="Arial" charset="0"/>
                        </a:rPr>
                        <a:t>Longtop</a:t>
                      </a:r>
                      <a:endParaRPr kumimoji="0" lang="en-US" altLang="zh-CN" sz="900" b="1" i="0" u="none" strike="noStrike" kern="1200" cap="none" normalizeH="0" baseline="0" dirty="0" smtClean="0">
                        <a:ln>
                          <a:noFill/>
                        </a:ln>
                        <a:solidFill>
                          <a:srgbClr val="FF0000"/>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8.8</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Yucheng</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chemeClr val="tx1"/>
                          </a:solidFill>
                          <a:effectLst/>
                          <a:latin typeface="Arial" charset="0"/>
                          <a:ea typeface="宋体" charset="-122"/>
                          <a:cs typeface="Arial" charset="0"/>
                        </a:rPr>
                        <a:t>8.0</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1" i="0" u="none" strike="noStrike" cap="none" normalizeH="0" baseline="0" dirty="0" smtClean="0">
                          <a:ln>
                            <a:noFill/>
                          </a:ln>
                          <a:solidFill>
                            <a:schemeClr val="tx1"/>
                          </a:solidFill>
                          <a:effectLst/>
                          <a:latin typeface="Arial" charset="0"/>
                          <a:ea typeface="宋体" charset="-122"/>
                          <a:cs typeface="Arial" charset="0"/>
                        </a:rPr>
                        <a:t>BI/Decision-Making Support Solutions</a:t>
                      </a:r>
                      <a:endParaRPr kumimoji="0" lang="en-US" altLang="zh-CN" sz="900" b="1" i="0" u="none" strike="noStrike" cap="none" normalizeH="0" baseline="0" dirty="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kern="1200" cap="none" normalizeH="0" baseline="0" dirty="0" err="1" smtClean="0">
                          <a:ln>
                            <a:noFill/>
                          </a:ln>
                          <a:solidFill>
                            <a:srgbClr val="FF0000"/>
                          </a:solidFill>
                          <a:effectLst/>
                          <a:latin typeface="Arial" charset="0"/>
                          <a:ea typeface="宋体" charset="-122"/>
                          <a:cs typeface="Arial" charset="0"/>
                        </a:rPr>
                        <a:t>Longtop</a:t>
                      </a:r>
                      <a:endParaRPr kumimoji="0" lang="en-US" altLang="zh-CN" sz="900" b="1" i="0" u="none" strike="noStrike" kern="1200" cap="none" normalizeH="0" baseline="0" dirty="0" smtClean="0">
                        <a:ln>
                          <a:noFill/>
                        </a:ln>
                        <a:solidFill>
                          <a:srgbClr val="FF0000"/>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44.0</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dirty="0" err="1" smtClean="0">
                          <a:ln>
                            <a:noFill/>
                          </a:ln>
                          <a:solidFill>
                            <a:schemeClr val="tx1"/>
                          </a:solidFill>
                          <a:effectLst/>
                          <a:latin typeface="Arial" charset="0"/>
                          <a:ea typeface="宋体" charset="-122"/>
                          <a:cs typeface="Arial" charset="0"/>
                        </a:rPr>
                        <a:t>Yucheng</a:t>
                      </a:r>
                      <a:endParaRPr kumimoji="0" lang="en-US" altLang="zh-CN" sz="900" b="1" i="0" u="none" strike="noStrike" cap="none" normalizeH="0" baseline="0" dirty="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dirty="0" smtClean="0">
                          <a:ln>
                            <a:noFill/>
                          </a:ln>
                          <a:solidFill>
                            <a:schemeClr val="tx1"/>
                          </a:solidFill>
                          <a:effectLst/>
                          <a:latin typeface="Arial" charset="0"/>
                          <a:ea typeface="宋体" charset="-122"/>
                          <a:cs typeface="Arial" charset="0"/>
                        </a:rPr>
                        <a:t>12.3</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dirty="0" smtClean="0">
                          <a:ln>
                            <a:noFill/>
                          </a:ln>
                          <a:solidFill>
                            <a:schemeClr val="tx1"/>
                          </a:solidFill>
                          <a:effectLst/>
                          <a:latin typeface="Arial" charset="0"/>
                          <a:ea typeface="宋体" charset="-122"/>
                          <a:cs typeface="Arial" charset="0"/>
                        </a:rPr>
                        <a:t>IBM</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dirty="0" smtClean="0">
                          <a:ln>
                            <a:noFill/>
                          </a:ln>
                          <a:solidFill>
                            <a:schemeClr val="tx1"/>
                          </a:solidFill>
                          <a:effectLst/>
                          <a:latin typeface="Arial" charset="0"/>
                          <a:ea typeface="宋体" charset="-122"/>
                          <a:cs typeface="Arial" charset="0"/>
                        </a:rPr>
                        <a:t>11.8</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rowSpan="3">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pt-BR" altLang="zh-CN" sz="900" b="0" i="0" u="none" strike="noStrike" cap="none" normalizeH="0" baseline="0" dirty="0" smtClean="0">
                          <a:ln>
                            <a:noFill/>
                          </a:ln>
                          <a:solidFill>
                            <a:schemeClr val="tx1"/>
                          </a:solidFill>
                          <a:effectLst/>
                          <a:latin typeface="Arial" charset="0"/>
                          <a:ea typeface="宋体" charset="-122"/>
                          <a:cs typeface="Arial" charset="0"/>
                        </a:rPr>
                        <a:t>Customer Relationship Management Solutions</a:t>
                      </a:r>
                      <a:endParaRPr kumimoji="0" lang="en-US" altLang="zh-CN" sz="900" b="0" i="0" u="none" strike="noStrike" cap="none" normalizeH="0" baseline="0" dirty="0" smtClean="0">
                        <a:ln>
                          <a:noFill/>
                        </a:ln>
                        <a:solidFill>
                          <a:schemeClr val="tx1"/>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DDB3"/>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kern="1200" cap="none" normalizeH="0" baseline="0" dirty="0" err="1" smtClean="0">
                          <a:ln>
                            <a:noFill/>
                          </a:ln>
                          <a:solidFill>
                            <a:srgbClr val="FF0000"/>
                          </a:solidFill>
                          <a:effectLst/>
                          <a:latin typeface="Arial" charset="0"/>
                          <a:ea typeface="宋体" charset="-122"/>
                          <a:cs typeface="Arial" charset="0"/>
                        </a:rPr>
                        <a:t>Longtop</a:t>
                      </a:r>
                      <a:endParaRPr kumimoji="0" lang="en-US" altLang="zh-CN" sz="900" b="1" i="0" u="none" strike="noStrike" kern="1200" cap="none" normalizeH="0" baseline="0" dirty="0" smtClean="0">
                        <a:ln>
                          <a:noFill/>
                        </a:ln>
                        <a:solidFill>
                          <a:srgbClr val="FF0000"/>
                        </a:solidFill>
                        <a:effectLst/>
                        <a:latin typeface="Arial" charset="0"/>
                        <a:ea typeface="宋体" charset="-122"/>
                        <a:cs typeface="Arial" charset="0"/>
                      </a:endParaRP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1" i="0" u="none" strike="noStrike" cap="none" normalizeH="0" baseline="0" smtClean="0">
                          <a:ln>
                            <a:noFill/>
                          </a:ln>
                          <a:solidFill>
                            <a:srgbClr val="FF0000"/>
                          </a:solidFill>
                          <a:effectLst/>
                          <a:latin typeface="Arial" charset="0"/>
                          <a:ea typeface="宋体" charset="-122"/>
                          <a:cs typeface="Arial" charset="0"/>
                        </a:rPr>
                        <a:t>22.2</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3">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dirty="0" smtClean="0">
                          <a:ln>
                            <a:noFill/>
                          </a:ln>
                          <a:solidFill>
                            <a:schemeClr val="tx1"/>
                          </a:solidFill>
                          <a:effectLst/>
                          <a:latin typeface="Arial" charset="0"/>
                          <a:ea typeface="宋体" charset="-122"/>
                          <a:cs typeface="Arial" charset="0"/>
                        </a:rPr>
                        <a:t>IBM</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12.3</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55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smtClean="0">
                          <a:ln>
                            <a:noFill/>
                          </a:ln>
                          <a:solidFill>
                            <a:schemeClr val="tx1"/>
                          </a:solidFill>
                          <a:effectLst/>
                          <a:latin typeface="Arial" charset="0"/>
                          <a:ea typeface="宋体" charset="-122"/>
                          <a:cs typeface="Arial" charset="0"/>
                        </a:rPr>
                        <a:t>Global Infotech</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itchFamily="2" charset="2"/>
                        <a:buNone/>
                        <a:tabLst/>
                      </a:pPr>
                      <a:r>
                        <a:rPr kumimoji="0" lang="en-US" altLang="zh-CN" sz="900" b="0" i="0" u="none" strike="noStrike" cap="none" normalizeH="0" baseline="0" dirty="0" smtClean="0">
                          <a:ln>
                            <a:noFill/>
                          </a:ln>
                          <a:solidFill>
                            <a:schemeClr val="tx1"/>
                          </a:solidFill>
                          <a:effectLst/>
                          <a:latin typeface="Arial" charset="0"/>
                          <a:ea typeface="宋体" charset="-122"/>
                          <a:cs typeface="Arial" charset="0"/>
                        </a:rPr>
                        <a:t>9.5</a:t>
                      </a:r>
                    </a:p>
                  </a:txBody>
                  <a:tcPr marL="45720" marR="45720" marT="18288" marB="1828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368"/>
          <p:cNvSpPr>
            <a:spLocks noChangeArrowheads="1"/>
          </p:cNvSpPr>
          <p:nvPr/>
        </p:nvSpPr>
        <p:spPr bwMode="auto">
          <a:xfrm>
            <a:off x="251520" y="5655745"/>
            <a:ext cx="8208912" cy="494705"/>
          </a:xfrm>
          <a:prstGeom prst="rect">
            <a:avLst/>
          </a:prstGeom>
          <a:noFill/>
          <a:ln w="38100">
            <a:solidFill>
              <a:srgbClr val="FF0000"/>
            </a:solidFill>
            <a:miter lim="800000"/>
            <a:headEnd/>
            <a:tailEnd/>
          </a:ln>
          <a:effectLst/>
        </p:spPr>
        <p:txBody>
          <a:bodyPr vert="horz" wrap="none" anchor="ctr"/>
          <a:lstStyle/>
          <a:p>
            <a:r>
              <a:rPr lang="zh-CN" altLang="en-US" b="1" dirty="0" smtClean="0">
                <a:solidFill>
                  <a:srgbClr val="FF0000"/>
                </a:solidFill>
              </a:rPr>
              <a:t>商业智能</a:t>
            </a:r>
            <a:endParaRPr lang="zh-CN" altLang="en-US" b="1" dirty="0">
              <a:solidFill>
                <a:srgbClr val="FF0000"/>
              </a:solidFill>
            </a:endParaRPr>
          </a:p>
        </p:txBody>
      </p:sp>
      <p:sp>
        <p:nvSpPr>
          <p:cNvPr id="8" name="Rectangle 368"/>
          <p:cNvSpPr>
            <a:spLocks noChangeArrowheads="1"/>
          </p:cNvSpPr>
          <p:nvPr/>
        </p:nvSpPr>
        <p:spPr bwMode="auto">
          <a:xfrm>
            <a:off x="251520" y="6152672"/>
            <a:ext cx="8208912" cy="494705"/>
          </a:xfrm>
          <a:prstGeom prst="rect">
            <a:avLst/>
          </a:prstGeom>
          <a:noFill/>
          <a:ln w="38100">
            <a:solidFill>
              <a:srgbClr val="FF0000"/>
            </a:solidFill>
            <a:miter lim="800000"/>
            <a:headEnd/>
            <a:tailEnd/>
          </a:ln>
          <a:effectLst/>
        </p:spPr>
        <p:txBody>
          <a:bodyPr vert="horz" wrap="none" anchor="ctr"/>
          <a:lstStyle/>
          <a:p>
            <a:r>
              <a:rPr lang="zh-CN" altLang="en-US" b="1" dirty="0">
                <a:solidFill>
                  <a:srgbClr val="FF0000"/>
                </a:solidFill>
              </a:rPr>
              <a:t>客户关系管理</a:t>
            </a:r>
          </a:p>
        </p:txBody>
      </p:sp>
      <p:sp>
        <p:nvSpPr>
          <p:cNvPr id="9" name="Rectangle 368"/>
          <p:cNvSpPr>
            <a:spLocks noChangeArrowheads="1"/>
          </p:cNvSpPr>
          <p:nvPr/>
        </p:nvSpPr>
        <p:spPr bwMode="auto">
          <a:xfrm>
            <a:off x="251520" y="5007674"/>
            <a:ext cx="8208912" cy="648072"/>
          </a:xfrm>
          <a:prstGeom prst="rect">
            <a:avLst/>
          </a:prstGeom>
          <a:noFill/>
          <a:ln w="38100">
            <a:solidFill>
              <a:srgbClr val="FF0000"/>
            </a:solidFill>
            <a:miter lim="800000"/>
            <a:headEnd/>
            <a:tailEnd/>
          </a:ln>
          <a:effectLst/>
        </p:spPr>
        <p:txBody>
          <a:bodyPr vert="horz" wrap="none" anchor="ctr"/>
          <a:lstStyle/>
          <a:p>
            <a:r>
              <a:rPr lang="zh-CN" altLang="en-US" b="1" dirty="0" smtClean="0">
                <a:solidFill>
                  <a:srgbClr val="FF0000"/>
                </a:solidFill>
              </a:rPr>
              <a:t>风险</a:t>
            </a:r>
            <a:endParaRPr lang="zh-CN" altLang="en-US" b="1" dirty="0">
              <a:solidFill>
                <a:srgbClr val="FF0000"/>
              </a:solidFill>
            </a:endParaRPr>
          </a:p>
        </p:txBody>
      </p:sp>
    </p:spTree>
    <p:extLst>
      <p:ext uri="{BB962C8B-B14F-4D97-AF65-F5344CB8AC3E}">
        <p14:creationId xmlns:p14="http://schemas.microsoft.com/office/powerpoint/2010/main" val="812290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6CF3084-C3C2-4E70-BD7F-D7568DB5018B}" type="slidenum">
              <a:rPr lang="zh-TW" altLang="en-GB" sz="1100" b="0">
                <a:latin typeface="Book Antiqua" pitchFamily="18" charset="0"/>
              </a:rPr>
              <a:pPr/>
              <a:t>100</a:t>
            </a:fld>
            <a:endParaRPr lang="en-GB" altLang="zh-TW" sz="1100" b="0">
              <a:latin typeface="Book Antiqua" pitchFamily="18" charset="0"/>
            </a:endParaRPr>
          </a:p>
        </p:txBody>
      </p:sp>
      <p:sp>
        <p:nvSpPr>
          <p:cNvPr id="169987"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en-US" altLang="zh-CN" smtClean="0"/>
              <a:t>——</a:t>
            </a:r>
            <a:r>
              <a:rPr lang="zh-CN" altLang="en-US" smtClean="0"/>
              <a:t>仪表盘</a:t>
            </a:r>
          </a:p>
        </p:txBody>
      </p:sp>
      <p:sp>
        <p:nvSpPr>
          <p:cNvPr id="16998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5A6B9D53-80AA-4BF6-8469-C86914FB1DA7}" type="slidenum">
              <a:rPr lang="zh-TW" altLang="en-GB" sz="1100" b="0">
                <a:latin typeface="Book Antiqua" pitchFamily="18" charset="0"/>
              </a:rPr>
              <a:pPr algn="r"/>
              <a:t>100</a:t>
            </a:fld>
            <a:endParaRPr lang="en-GB" altLang="zh-TW" sz="1100" b="0">
              <a:latin typeface="Book Antiqua" pitchFamily="18" charset="0"/>
            </a:endParaRPr>
          </a:p>
        </p:txBody>
      </p:sp>
      <p:sp>
        <p:nvSpPr>
          <p:cNvPr id="494594"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69990"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796" y="2196523"/>
            <a:ext cx="847580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9348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a:t>
            </a:r>
            <a:r>
              <a:rPr lang="zh-CN" altLang="en-US" smtClean="0"/>
              <a:t>表内</a:t>
            </a:r>
            <a:r>
              <a:rPr lang="en-US" altLang="zh-CN" smtClean="0"/>
              <a:t>/</a:t>
            </a:r>
            <a:r>
              <a:rPr lang="zh-CN" altLang="en-US" smtClean="0"/>
              <a:t>表间校验</a:t>
            </a:r>
          </a:p>
        </p:txBody>
      </p:sp>
      <p:graphicFrame>
        <p:nvGraphicFramePr>
          <p:cNvPr id="5122" name="Object 2"/>
          <p:cNvGraphicFramePr>
            <a:graphicFrameLocks noGrp="1" noChangeAspect="1"/>
          </p:cNvGraphicFramePr>
          <p:nvPr>
            <p:ph idx="1"/>
          </p:nvPr>
        </p:nvGraphicFramePr>
        <p:xfrm>
          <a:off x="493569" y="891887"/>
          <a:ext cx="8461375" cy="4888057"/>
        </p:xfrm>
        <a:graphic>
          <a:graphicData uri="http://schemas.openxmlformats.org/presentationml/2006/ole">
            <mc:AlternateContent xmlns:mc="http://schemas.openxmlformats.org/markup-compatibility/2006">
              <mc:Choice xmlns:v="urn:schemas-microsoft-com:vml" Requires="v">
                <p:oleObj spid="_x0000_s736279" name="Image" r:id="rId3" imgW="10844444" imgH="6577778" progId="Photoshop.Image.8">
                  <p:embed/>
                </p:oleObj>
              </mc:Choice>
              <mc:Fallback>
                <p:oleObj name="Image" r:id="rId3" imgW="10844444" imgH="6577778" progId="Photoshop.Imag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69" y="891887"/>
                        <a:ext cx="8461375" cy="488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3239" y="4544580"/>
            <a:ext cx="4152034" cy="59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660" y="4485409"/>
            <a:ext cx="3495386"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5581" y="4902490"/>
            <a:ext cx="4724977" cy="168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575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additive="base">
                                        <p:cTn id="7" dur="500" fill="hold"/>
                                        <p:tgtEl>
                                          <p:spTgt spid="19462"/>
                                        </p:tgtEl>
                                        <p:attrNameLst>
                                          <p:attrName>ppt_x</p:attrName>
                                        </p:attrNameLst>
                                      </p:cBhvr>
                                      <p:tavLst>
                                        <p:tav tm="0">
                                          <p:val>
                                            <p:strVal val="#ppt_x"/>
                                          </p:val>
                                        </p:tav>
                                        <p:tav tm="100000">
                                          <p:val>
                                            <p:strVal val="#ppt_x"/>
                                          </p:val>
                                        </p:tav>
                                      </p:tavLst>
                                    </p:anim>
                                    <p:anim calcmode="lin" valueType="num">
                                      <p:cBhvr additive="base">
                                        <p:cTn id="8"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a:t>
            </a:r>
            <a:r>
              <a:rPr lang="zh-CN" altLang="en-US" smtClean="0"/>
              <a:t>补录回写</a:t>
            </a:r>
          </a:p>
        </p:txBody>
      </p:sp>
      <p:pic>
        <p:nvPicPr>
          <p:cNvPr id="171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1" y="1394114"/>
            <a:ext cx="7194262" cy="456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3390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a:t>
            </a:r>
            <a:r>
              <a:rPr lang="zh-CN" altLang="en-US" smtClean="0"/>
              <a:t>汇总</a:t>
            </a:r>
          </a:p>
        </p:txBody>
      </p:sp>
      <p:pic>
        <p:nvPicPr>
          <p:cNvPr id="172035"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023" y="844262"/>
            <a:ext cx="4987636" cy="301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6"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023" y="3909581"/>
            <a:ext cx="4987636" cy="290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2037" name="Rectangle 3"/>
          <p:cNvSpPr txBox="1">
            <a:spLocks noChangeArrowheads="1"/>
          </p:cNvSpPr>
          <p:nvPr/>
        </p:nvSpPr>
        <p:spPr bwMode="auto">
          <a:xfrm>
            <a:off x="695614" y="751898"/>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汇总定义</a:t>
            </a: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en-US" sz="1500">
                <a:latin typeface="Frutiger 45 Light"/>
                <a:ea typeface="黑体" pitchFamily="49" charset="-122"/>
              </a:rPr>
              <a:t>汇总结果</a:t>
            </a:r>
            <a:endParaRPr lang="en-US" altLang="zh-CN" sz="1500">
              <a:latin typeface="Frutiger 45 Light"/>
              <a:ea typeface="黑体" pitchFamily="49" charset="-122"/>
            </a:endParaRPr>
          </a:p>
        </p:txBody>
      </p:sp>
      <p:sp>
        <p:nvSpPr>
          <p:cNvPr id="172038" name="圆角矩形 5"/>
          <p:cNvSpPr>
            <a:spLocks noChangeArrowheads="1"/>
          </p:cNvSpPr>
          <p:nvPr/>
        </p:nvSpPr>
        <p:spPr bwMode="auto">
          <a:xfrm>
            <a:off x="3779694" y="3042228"/>
            <a:ext cx="2447636" cy="643659"/>
          </a:xfrm>
          <a:prstGeom prst="roundRect">
            <a:avLst>
              <a:gd name="adj" fmla="val 16667"/>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3119" tIns="41559" rIns="83119" bIns="41559" anchor="ctr"/>
          <a:lstStyle/>
          <a:p>
            <a:pPr algn="ctr"/>
            <a:endParaRPr lang="zh-CN" altLang="en-US" sz="1600"/>
          </a:p>
        </p:txBody>
      </p:sp>
      <p:sp>
        <p:nvSpPr>
          <p:cNvPr id="172039" name="圆角矩形 6"/>
          <p:cNvSpPr>
            <a:spLocks noChangeArrowheads="1"/>
          </p:cNvSpPr>
          <p:nvPr/>
        </p:nvSpPr>
        <p:spPr bwMode="auto">
          <a:xfrm>
            <a:off x="3792682" y="6192694"/>
            <a:ext cx="2447636" cy="643659"/>
          </a:xfrm>
          <a:prstGeom prst="roundRect">
            <a:avLst>
              <a:gd name="adj" fmla="val 16667"/>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3119" tIns="41559" rIns="83119" bIns="41559" anchor="ctr"/>
          <a:lstStyle/>
          <a:p>
            <a:pPr algn="ctr"/>
            <a:endParaRPr lang="zh-CN" altLang="en-US" sz="1600"/>
          </a:p>
        </p:txBody>
      </p:sp>
    </p:spTree>
    <p:extLst>
      <p:ext uri="{BB962C8B-B14F-4D97-AF65-F5344CB8AC3E}">
        <p14:creationId xmlns:p14="http://schemas.microsoft.com/office/powerpoint/2010/main" val="83736126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——SQL</a:t>
            </a:r>
            <a:r>
              <a:rPr lang="zh-CN" altLang="zh-CN" smtClean="0"/>
              <a:t>查询</a:t>
            </a:r>
            <a:r>
              <a:rPr lang="zh-CN" altLang="en-US" smtClean="0"/>
              <a:t>定制</a:t>
            </a:r>
          </a:p>
        </p:txBody>
      </p:sp>
      <p:pic>
        <p:nvPicPr>
          <p:cNvPr id="173059" name="Picture 2"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34" y="1017444"/>
            <a:ext cx="7267864"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50191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a:t>
            </a:r>
            <a:r>
              <a:rPr lang="zh-CN" altLang="zh-CN" smtClean="0"/>
              <a:t>存储过程查询</a:t>
            </a:r>
            <a:r>
              <a:rPr lang="zh-CN" altLang="en-US" smtClean="0"/>
              <a:t>定制</a:t>
            </a:r>
          </a:p>
        </p:txBody>
      </p:sp>
      <p:pic>
        <p:nvPicPr>
          <p:cNvPr id="174083"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89" y="971262"/>
            <a:ext cx="7435273" cy="55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46590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457489" y="115455"/>
            <a:ext cx="8229023" cy="792307"/>
          </a:xfrm>
        </p:spPr>
        <p:txBody>
          <a:bodyPr/>
          <a:lstStyle/>
          <a:p>
            <a:r>
              <a:rPr lang="en-US" altLang="zh-CN" smtClean="0"/>
              <a:t>BI.Office</a:t>
            </a:r>
            <a:r>
              <a:rPr lang="zh-CN" altLang="zh-CN" smtClean="0"/>
              <a:t>报表平台</a:t>
            </a:r>
            <a:r>
              <a:rPr lang="en-US" altLang="zh-CN" smtClean="0"/>
              <a:t>——</a:t>
            </a:r>
            <a:r>
              <a:rPr lang="zh-CN" altLang="en-US" smtClean="0"/>
              <a:t>跳转</a:t>
            </a:r>
            <a:r>
              <a:rPr lang="zh-CN" altLang="zh-CN" smtClean="0"/>
              <a:t>查询</a:t>
            </a:r>
            <a:endParaRPr lang="zh-CN" altLang="en-US" smtClean="0"/>
          </a:p>
        </p:txBody>
      </p:sp>
      <p:pic>
        <p:nvPicPr>
          <p:cNvPr id="175107"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32" y="1363808"/>
            <a:ext cx="8061614" cy="5035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680772"/>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综合报表应用</a:t>
            </a:r>
            <a:endParaRPr lang="zh-CN" altLang="zh-CN" sz="1500">
              <a:solidFill>
                <a:schemeClr val="bg1"/>
              </a:solidFill>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BIOFFICE报表平台</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ETLPLUS调度监控</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数据加工</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76155" name="标题 23"/>
          <p:cNvSpPr>
            <a:spLocks noGrp="1"/>
          </p:cNvSpPr>
          <p:nvPr>
            <p:ph type="title" idx="4294967295"/>
          </p:nvPr>
        </p:nvSpPr>
        <p:spPr/>
        <p:txBody>
          <a:bodyPr/>
          <a:lstStyle/>
          <a:p>
            <a:pPr eaLnBrk="1" hangingPunct="1"/>
            <a:r>
              <a:rPr lang="zh-CN" altLang="en-US" smtClean="0"/>
              <a:t>主题</a:t>
            </a:r>
          </a:p>
        </p:txBody>
      </p:sp>
      <p:grpSp>
        <p:nvGrpSpPr>
          <p:cNvPr id="176156"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76157"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76158"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76162"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实施工艺促进</a:t>
            </a:r>
            <a:endParaRPr lang="zh-CN" altLang="zh-CN" sz="1500"/>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76190"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410424671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457489" y="115455"/>
            <a:ext cx="8229023" cy="792307"/>
          </a:xfrm>
        </p:spPr>
        <p:txBody>
          <a:bodyPr/>
          <a:lstStyle/>
          <a:p>
            <a:r>
              <a:rPr lang="zh-CN" altLang="zh-CN" smtClean="0"/>
              <a:t>统一报表平台</a:t>
            </a:r>
            <a:endParaRPr lang="zh-CN" altLang="en-US" smtClean="0"/>
          </a:p>
        </p:txBody>
      </p:sp>
      <p:pic>
        <p:nvPicPr>
          <p:cNvPr id="177155"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95" y="1272887"/>
            <a:ext cx="7962035"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92264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457489" y="115455"/>
            <a:ext cx="8229023" cy="792307"/>
          </a:xfrm>
        </p:spPr>
        <p:txBody>
          <a:bodyPr/>
          <a:lstStyle/>
          <a:p>
            <a:r>
              <a:rPr lang="zh-CN" altLang="en-US" smtClean="0"/>
              <a:t>综合报表应用需求－行长报表</a:t>
            </a:r>
          </a:p>
        </p:txBody>
      </p:sp>
      <p:pic>
        <p:nvPicPr>
          <p:cNvPr id="178179" name="Picture 2" descr="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477" y="966932"/>
            <a:ext cx="3551671" cy="550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761687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我们的知识产权、资质和荣誉</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11</a:t>
            </a:fld>
            <a:endParaRPr lang="en-US" altLang="zh-CN"/>
          </a:p>
        </p:txBody>
      </p:sp>
      <p:pic>
        <p:nvPicPr>
          <p:cNvPr id="4" name="Picture 3" descr="系统集成资质二级证书-正本"/>
          <p:cNvPicPr>
            <a:picLocks noChangeAspect="1" noChangeArrowheads="1"/>
          </p:cNvPicPr>
          <p:nvPr/>
        </p:nvPicPr>
        <p:blipFill>
          <a:blip r:embed="rId3" cstate="email"/>
          <a:srcRect/>
          <a:stretch>
            <a:fillRect/>
          </a:stretch>
        </p:blipFill>
        <p:spPr bwMode="auto">
          <a:xfrm>
            <a:off x="2843213" y="5145098"/>
            <a:ext cx="1511300" cy="1049337"/>
          </a:xfrm>
          <a:prstGeom prst="rect">
            <a:avLst/>
          </a:prstGeom>
          <a:noFill/>
          <a:ln w="9525">
            <a:noFill/>
            <a:miter lim="800000"/>
            <a:headEnd/>
            <a:tailEnd/>
          </a:ln>
        </p:spPr>
      </p:pic>
      <p:pic>
        <p:nvPicPr>
          <p:cNvPr id="5" name="Picture 4" descr="重点高新技术企业"/>
          <p:cNvPicPr>
            <a:picLocks noChangeAspect="1" noChangeArrowheads="1"/>
          </p:cNvPicPr>
          <p:nvPr/>
        </p:nvPicPr>
        <p:blipFill>
          <a:blip r:embed="rId4" cstate="email"/>
          <a:srcRect/>
          <a:stretch>
            <a:fillRect/>
          </a:stretch>
        </p:blipFill>
        <p:spPr bwMode="auto">
          <a:xfrm>
            <a:off x="1835150" y="4929198"/>
            <a:ext cx="935038" cy="1223962"/>
          </a:xfrm>
          <a:prstGeom prst="rect">
            <a:avLst/>
          </a:prstGeom>
          <a:noFill/>
          <a:ln w="9525">
            <a:noFill/>
            <a:miter lim="800000"/>
            <a:headEnd/>
            <a:tailEnd/>
          </a:ln>
        </p:spPr>
      </p:pic>
      <p:sp>
        <p:nvSpPr>
          <p:cNvPr id="6" name="Text Box 5"/>
          <p:cNvSpPr txBox="1">
            <a:spLocks noChangeArrowheads="1"/>
          </p:cNvSpPr>
          <p:nvPr/>
        </p:nvSpPr>
        <p:spPr bwMode="auto">
          <a:xfrm>
            <a:off x="395288" y="1214422"/>
            <a:ext cx="1296987" cy="366712"/>
          </a:xfrm>
          <a:prstGeom prst="rect">
            <a:avLst/>
          </a:prstGeom>
          <a:noFill/>
          <a:ln w="9525">
            <a:noFill/>
            <a:miter lim="800000"/>
            <a:headEnd/>
            <a:tailEnd/>
          </a:ln>
        </p:spPr>
        <p:txBody>
          <a:bodyPr>
            <a:spAutoFit/>
          </a:bodyPr>
          <a:lstStyle/>
          <a:p>
            <a:r>
              <a:rPr lang="zh-CN" altLang="en-US" u="sng"/>
              <a:t>知识产权</a:t>
            </a:r>
          </a:p>
        </p:txBody>
      </p:sp>
      <p:sp>
        <p:nvSpPr>
          <p:cNvPr id="7" name="Rectangle 6"/>
          <p:cNvSpPr>
            <a:spLocks noChangeArrowheads="1"/>
          </p:cNvSpPr>
          <p:nvPr/>
        </p:nvSpPr>
        <p:spPr bwMode="auto">
          <a:xfrm>
            <a:off x="323850" y="1601772"/>
            <a:ext cx="4032250" cy="485775"/>
          </a:xfrm>
          <a:prstGeom prst="rect">
            <a:avLst/>
          </a:prstGeom>
          <a:gradFill rotWithShape="1">
            <a:gsLst>
              <a:gs pos="0">
                <a:srgbClr val="666666">
                  <a:alpha val="50000"/>
                </a:srgbClr>
              </a:gs>
              <a:gs pos="100000">
                <a:srgbClr val="DDDDDD">
                  <a:alpha val="50000"/>
                </a:srgbClr>
              </a:gs>
            </a:gsLst>
            <a:lin ang="2700000" scaled="1"/>
          </a:gradFill>
          <a:ln w="9525" algn="ctr">
            <a:noFill/>
            <a:miter lim="800000"/>
            <a:headEnd/>
            <a:tailEnd/>
          </a:ln>
        </p:spPr>
        <p:txBody>
          <a:bodyPr>
            <a:spAutoFit/>
          </a:bodyPr>
          <a:lstStyle/>
          <a:p>
            <a:pPr>
              <a:spcBef>
                <a:spcPct val="10000"/>
              </a:spcBef>
              <a:spcAft>
                <a:spcPct val="5000"/>
              </a:spcAft>
              <a:buClr>
                <a:schemeClr val="tx1"/>
              </a:buClr>
              <a:buSzPct val="80000"/>
              <a:buFont typeface="Wingdings" pitchFamily="2" charset="2"/>
              <a:buChar char="n"/>
            </a:pPr>
            <a:r>
              <a:rPr lang="zh-CN" altLang="en-US" sz="1200"/>
              <a:t> 拥有著作权证书的软件产品共</a:t>
            </a:r>
            <a:r>
              <a:rPr lang="en-US" altLang="zh-CN" sz="1200">
                <a:solidFill>
                  <a:srgbClr val="FF0000"/>
                </a:solidFill>
              </a:rPr>
              <a:t>215</a:t>
            </a:r>
            <a:r>
              <a:rPr lang="zh-CN" altLang="en-US" sz="1200">
                <a:solidFill>
                  <a:srgbClr val="FF0000"/>
                </a:solidFill>
              </a:rPr>
              <a:t>项</a:t>
            </a:r>
          </a:p>
          <a:p>
            <a:pPr>
              <a:spcBef>
                <a:spcPct val="10000"/>
              </a:spcBef>
              <a:spcAft>
                <a:spcPct val="5000"/>
              </a:spcAft>
              <a:buClr>
                <a:schemeClr val="tx1"/>
              </a:buClr>
              <a:buSzPct val="80000"/>
              <a:buFont typeface="Wingdings" pitchFamily="2" charset="2"/>
              <a:buChar char="n"/>
            </a:pPr>
            <a:r>
              <a:rPr lang="zh-CN" altLang="en-US" sz="1200"/>
              <a:t> 拥有软件产品登记的软件产品共</a:t>
            </a:r>
            <a:r>
              <a:rPr lang="en-US" altLang="zh-CN" sz="1200">
                <a:solidFill>
                  <a:srgbClr val="FF0000"/>
                </a:solidFill>
              </a:rPr>
              <a:t>209</a:t>
            </a:r>
            <a:r>
              <a:rPr lang="zh-CN" altLang="en-US" sz="1200">
                <a:solidFill>
                  <a:srgbClr val="FF0000"/>
                </a:solidFill>
              </a:rPr>
              <a:t>项</a:t>
            </a:r>
          </a:p>
        </p:txBody>
      </p:sp>
      <p:pic>
        <p:nvPicPr>
          <p:cNvPr id="8" name="Picture 7" descr="著作权2"/>
          <p:cNvPicPr>
            <a:picLocks noChangeAspect="1" noChangeArrowheads="1"/>
          </p:cNvPicPr>
          <p:nvPr/>
        </p:nvPicPr>
        <p:blipFill>
          <a:blip r:embed="rId5" cstate="email"/>
          <a:srcRect/>
          <a:stretch>
            <a:fillRect/>
          </a:stretch>
        </p:blipFill>
        <p:spPr bwMode="auto">
          <a:xfrm>
            <a:off x="323850" y="5167323"/>
            <a:ext cx="1368425" cy="976312"/>
          </a:xfrm>
          <a:prstGeom prst="rect">
            <a:avLst/>
          </a:prstGeom>
          <a:noFill/>
          <a:ln w="9525">
            <a:noFill/>
            <a:miter lim="800000"/>
            <a:headEnd/>
            <a:tailEnd/>
          </a:ln>
        </p:spPr>
      </p:pic>
      <p:sp>
        <p:nvSpPr>
          <p:cNvPr id="9" name="Text Box 8"/>
          <p:cNvSpPr txBox="1">
            <a:spLocks noChangeArrowheads="1"/>
          </p:cNvSpPr>
          <p:nvPr/>
        </p:nvSpPr>
        <p:spPr bwMode="auto">
          <a:xfrm>
            <a:off x="369888" y="2365359"/>
            <a:ext cx="1249362" cy="366713"/>
          </a:xfrm>
          <a:prstGeom prst="rect">
            <a:avLst/>
          </a:prstGeom>
          <a:noFill/>
          <a:ln w="9525">
            <a:noFill/>
            <a:miter lim="800000"/>
            <a:headEnd/>
            <a:tailEnd/>
          </a:ln>
        </p:spPr>
        <p:txBody>
          <a:bodyPr>
            <a:spAutoFit/>
          </a:bodyPr>
          <a:lstStyle/>
          <a:p>
            <a:r>
              <a:rPr lang="zh-CN" altLang="en-US" u="sng"/>
              <a:t>个人资质</a:t>
            </a:r>
          </a:p>
        </p:txBody>
      </p:sp>
      <p:sp>
        <p:nvSpPr>
          <p:cNvPr id="10" name="Rectangle 9"/>
          <p:cNvSpPr>
            <a:spLocks noChangeArrowheads="1"/>
          </p:cNvSpPr>
          <p:nvPr/>
        </p:nvSpPr>
        <p:spPr bwMode="auto">
          <a:xfrm>
            <a:off x="323850" y="2760647"/>
            <a:ext cx="4032250" cy="274637"/>
          </a:xfrm>
          <a:prstGeom prst="rect">
            <a:avLst/>
          </a:prstGeom>
          <a:gradFill rotWithShape="1">
            <a:gsLst>
              <a:gs pos="0">
                <a:srgbClr val="666666">
                  <a:alpha val="50000"/>
                </a:srgbClr>
              </a:gs>
              <a:gs pos="100000">
                <a:srgbClr val="DDDDDD">
                  <a:alpha val="50000"/>
                </a:srgbClr>
              </a:gs>
            </a:gsLst>
            <a:lin ang="2700000" scaled="1"/>
          </a:gradFill>
          <a:ln w="9525" algn="ctr">
            <a:noFill/>
            <a:miter lim="800000"/>
            <a:headEnd/>
            <a:tailEnd/>
          </a:ln>
        </p:spPr>
        <p:txBody>
          <a:bodyPr>
            <a:spAutoFit/>
          </a:bodyPr>
          <a:lstStyle/>
          <a:p>
            <a:pPr>
              <a:spcBef>
                <a:spcPct val="10000"/>
              </a:spcBef>
              <a:spcAft>
                <a:spcPct val="5000"/>
              </a:spcAft>
              <a:buClr>
                <a:schemeClr val="tx1"/>
              </a:buClr>
              <a:buSzPct val="80000"/>
              <a:buFont typeface="Wingdings" pitchFamily="2" charset="2"/>
              <a:buChar char="n"/>
            </a:pPr>
            <a:r>
              <a:rPr lang="en-US" altLang="zh-CN" sz="1200">
                <a:solidFill>
                  <a:srgbClr val="FF0000"/>
                </a:solidFill>
              </a:rPr>
              <a:t>200</a:t>
            </a:r>
            <a:r>
              <a:rPr lang="zh-CN" altLang="en-US" sz="1200">
                <a:solidFill>
                  <a:srgbClr val="FF0000"/>
                </a:solidFill>
              </a:rPr>
              <a:t>多人</a:t>
            </a:r>
            <a:r>
              <a:rPr lang="zh-CN" altLang="en-US" sz="1200"/>
              <a:t>拥有</a:t>
            </a:r>
            <a:r>
              <a:rPr lang="en-US" altLang="zh-CN" sz="1200">
                <a:solidFill>
                  <a:srgbClr val="FF0000"/>
                </a:solidFill>
              </a:rPr>
              <a:t>300</a:t>
            </a:r>
            <a:r>
              <a:rPr lang="zh-CN" altLang="en-US" sz="1200">
                <a:solidFill>
                  <a:srgbClr val="FF0000"/>
                </a:solidFill>
              </a:rPr>
              <a:t>种</a:t>
            </a:r>
            <a:r>
              <a:rPr lang="zh-CN" altLang="en-US" sz="1200"/>
              <a:t>资质认证</a:t>
            </a:r>
          </a:p>
        </p:txBody>
      </p:sp>
      <p:sp>
        <p:nvSpPr>
          <p:cNvPr id="11" name="Rectangle 10"/>
          <p:cNvSpPr>
            <a:spLocks noChangeArrowheads="1"/>
          </p:cNvSpPr>
          <p:nvPr/>
        </p:nvSpPr>
        <p:spPr bwMode="auto">
          <a:xfrm>
            <a:off x="4787900" y="1597009"/>
            <a:ext cx="4032250" cy="2271391"/>
          </a:xfrm>
          <a:prstGeom prst="rect">
            <a:avLst/>
          </a:prstGeom>
          <a:gradFill rotWithShape="1">
            <a:gsLst>
              <a:gs pos="0">
                <a:srgbClr val="666666">
                  <a:alpha val="50000"/>
                </a:srgbClr>
              </a:gs>
              <a:gs pos="100000">
                <a:srgbClr val="DDDDDD">
                  <a:alpha val="50000"/>
                </a:srgbClr>
              </a:gs>
            </a:gsLst>
            <a:lin ang="2700000" scaled="1"/>
          </a:gradFill>
          <a:ln w="9525" algn="ctr">
            <a:noFill/>
            <a:miter lim="800000"/>
            <a:headEnd/>
            <a:tailEnd/>
          </a:ln>
        </p:spPr>
        <p:txBody>
          <a:bodyPr>
            <a:spAutoFit/>
          </a:bodyPr>
          <a:lstStyle/>
          <a:p>
            <a:pPr>
              <a:spcBef>
                <a:spcPct val="10000"/>
              </a:spcBef>
              <a:spcAft>
                <a:spcPct val="10000"/>
              </a:spcAft>
              <a:buClr>
                <a:schemeClr val="tx1"/>
              </a:buClr>
              <a:buSzPct val="80000"/>
              <a:buFont typeface="Wingdings" pitchFamily="2" charset="2"/>
              <a:buChar char="n"/>
            </a:pPr>
            <a:r>
              <a:rPr lang="zh-CN" altLang="en-US" sz="1200" b="1" dirty="0">
                <a:solidFill>
                  <a:srgbClr val="FF0000"/>
                </a:solidFill>
              </a:rPr>
              <a:t> 国家规划布局内重点软件企业（连续</a:t>
            </a:r>
            <a:r>
              <a:rPr lang="en-US" altLang="zh-CN" sz="1200" b="1" dirty="0">
                <a:solidFill>
                  <a:srgbClr val="FF0000"/>
                </a:solidFill>
              </a:rPr>
              <a:t>6</a:t>
            </a:r>
            <a:r>
              <a:rPr lang="zh-CN" altLang="en-US" sz="1200" b="1" dirty="0">
                <a:solidFill>
                  <a:srgbClr val="FF0000"/>
                </a:solidFill>
              </a:rPr>
              <a:t>年）</a:t>
            </a:r>
          </a:p>
          <a:p>
            <a:pPr>
              <a:spcBef>
                <a:spcPct val="10000"/>
              </a:spcBef>
              <a:spcAft>
                <a:spcPct val="10000"/>
              </a:spcAft>
              <a:buClr>
                <a:schemeClr val="tx1"/>
              </a:buClr>
              <a:buSzPct val="80000"/>
              <a:buFont typeface="Wingdings" pitchFamily="2" charset="2"/>
              <a:buChar char="n"/>
            </a:pPr>
            <a:r>
              <a:rPr lang="zh-CN" altLang="en-US" sz="1200" b="1" dirty="0">
                <a:solidFill>
                  <a:srgbClr val="FF0000"/>
                </a:solidFill>
              </a:rPr>
              <a:t> 国家火炬计划重点高新技术企业</a:t>
            </a:r>
          </a:p>
          <a:p>
            <a:pPr>
              <a:spcBef>
                <a:spcPct val="10000"/>
              </a:spcBef>
              <a:spcAft>
                <a:spcPct val="10000"/>
              </a:spcAft>
              <a:buClr>
                <a:schemeClr val="tx1"/>
              </a:buClr>
              <a:buSzPct val="80000"/>
              <a:buFont typeface="Wingdings" pitchFamily="2" charset="2"/>
              <a:buChar char="n"/>
            </a:pPr>
            <a:r>
              <a:rPr lang="zh-CN" altLang="en-US" sz="1200" dirty="0">
                <a:solidFill>
                  <a:srgbClr val="FF0000"/>
                </a:solidFill>
              </a:rPr>
              <a:t> </a:t>
            </a:r>
            <a:r>
              <a:rPr lang="zh-CN" altLang="en-US" sz="1200" b="1" dirty="0">
                <a:solidFill>
                  <a:srgbClr val="FF0000"/>
                </a:solidFill>
              </a:rPr>
              <a:t>国家级软件产业基地骨干</a:t>
            </a:r>
            <a:r>
              <a:rPr lang="zh-CN" altLang="en-US" sz="1200" b="1" dirty="0" smtClean="0">
                <a:solidFill>
                  <a:srgbClr val="FF0000"/>
                </a:solidFill>
              </a:rPr>
              <a:t>企业</a:t>
            </a:r>
            <a:endParaRPr lang="en-US" altLang="zh-CN" sz="1200" b="1" dirty="0" smtClean="0">
              <a:solidFill>
                <a:srgbClr val="FF0000"/>
              </a:solidFill>
            </a:endParaRPr>
          </a:p>
          <a:p>
            <a:pPr>
              <a:spcBef>
                <a:spcPct val="10000"/>
              </a:spcBef>
              <a:spcAft>
                <a:spcPct val="10000"/>
              </a:spcAft>
              <a:buClr>
                <a:schemeClr val="tx1"/>
              </a:buClr>
              <a:buSzPct val="80000"/>
              <a:buFont typeface="Wingdings" pitchFamily="2" charset="2"/>
              <a:buChar char="n"/>
            </a:pPr>
            <a:r>
              <a:rPr lang="zh-CN" altLang="en-US" sz="1200" b="1" dirty="0" smtClean="0">
                <a:solidFill>
                  <a:srgbClr val="FF0000"/>
                </a:solidFill>
              </a:rPr>
              <a:t> 通过</a:t>
            </a:r>
            <a:r>
              <a:rPr lang="en-US" altLang="zh-CN" sz="1200" b="1" dirty="0" smtClean="0">
                <a:solidFill>
                  <a:srgbClr val="FF0000"/>
                </a:solidFill>
              </a:rPr>
              <a:t>CMMI5</a:t>
            </a:r>
            <a:r>
              <a:rPr lang="zh-CN" altLang="en-US" sz="1200" b="1" dirty="0" smtClean="0">
                <a:solidFill>
                  <a:srgbClr val="FF0000"/>
                </a:solidFill>
              </a:rPr>
              <a:t>级认证</a:t>
            </a:r>
            <a:endParaRPr lang="en-US" altLang="zh-CN" sz="1200" b="1" dirty="0" smtClean="0">
              <a:solidFill>
                <a:srgbClr val="FF0000"/>
              </a:solidFill>
            </a:endParaRPr>
          </a:p>
          <a:p>
            <a:pPr>
              <a:spcBef>
                <a:spcPct val="10000"/>
              </a:spcBef>
              <a:spcAft>
                <a:spcPct val="10000"/>
              </a:spcAft>
              <a:buClr>
                <a:schemeClr val="tx1"/>
              </a:buClr>
              <a:buSzPct val="80000"/>
              <a:buFont typeface="Wingdings" pitchFamily="2" charset="2"/>
              <a:buChar char="n"/>
            </a:pPr>
            <a:r>
              <a:rPr lang="zh-CN" altLang="en-US" sz="1200" b="1" dirty="0" smtClean="0">
                <a:solidFill>
                  <a:srgbClr val="FF0000"/>
                </a:solidFill>
              </a:rPr>
              <a:t> 通过</a:t>
            </a:r>
            <a:r>
              <a:rPr lang="en-US" altLang="zh-CN" sz="1200" b="1" dirty="0" smtClean="0">
                <a:solidFill>
                  <a:srgbClr val="FF0000"/>
                </a:solidFill>
              </a:rPr>
              <a:t>ISO9001</a:t>
            </a:r>
            <a:r>
              <a:rPr lang="zh-CN" altLang="en-US" sz="1200" b="1" dirty="0" smtClean="0">
                <a:solidFill>
                  <a:srgbClr val="FF0000"/>
                </a:solidFill>
              </a:rPr>
              <a:t>质量体系认证</a:t>
            </a:r>
            <a:endParaRPr lang="en-US" altLang="zh-CN" sz="1200" b="1" dirty="0" smtClean="0">
              <a:solidFill>
                <a:srgbClr val="FF0000"/>
              </a:solidFill>
            </a:endParaRPr>
          </a:p>
          <a:p>
            <a:pPr>
              <a:spcBef>
                <a:spcPct val="10000"/>
              </a:spcBef>
              <a:spcAft>
                <a:spcPct val="10000"/>
              </a:spcAft>
              <a:buClr>
                <a:schemeClr val="tx1"/>
              </a:buClr>
              <a:buSzPct val="80000"/>
              <a:buFont typeface="Wingdings" pitchFamily="2" charset="2"/>
              <a:buChar char="n"/>
            </a:pPr>
            <a:r>
              <a:rPr lang="zh-CN" altLang="en-US" sz="1200" b="1" dirty="0" smtClean="0">
                <a:solidFill>
                  <a:srgbClr val="FF0000"/>
                </a:solidFill>
              </a:rPr>
              <a:t> 信息安全服务安全工程类一级证书</a:t>
            </a:r>
            <a:endParaRPr lang="zh-CN" altLang="en-US" sz="1200" b="1" dirty="0">
              <a:solidFill>
                <a:srgbClr val="FF0000"/>
              </a:solidFill>
            </a:endParaRPr>
          </a:p>
          <a:p>
            <a:pPr>
              <a:spcBef>
                <a:spcPct val="10000"/>
              </a:spcBef>
              <a:spcAft>
                <a:spcPct val="10000"/>
              </a:spcAft>
              <a:buClr>
                <a:schemeClr val="tx1"/>
              </a:buClr>
              <a:buSzPct val="80000"/>
              <a:buFont typeface="Wingdings" pitchFamily="2" charset="2"/>
              <a:buChar char="n"/>
            </a:pPr>
            <a:r>
              <a:rPr lang="zh-CN" altLang="en-US" sz="1200" dirty="0"/>
              <a:t> 信息产业部系统集成壹级资质</a:t>
            </a:r>
          </a:p>
          <a:p>
            <a:pPr>
              <a:spcBef>
                <a:spcPct val="10000"/>
              </a:spcBef>
              <a:spcAft>
                <a:spcPct val="10000"/>
              </a:spcAft>
              <a:buClr>
                <a:schemeClr val="tx1"/>
              </a:buClr>
              <a:buSzPct val="80000"/>
              <a:buFont typeface="Wingdings" pitchFamily="2" charset="2"/>
              <a:buChar char="n"/>
            </a:pPr>
            <a:r>
              <a:rPr lang="zh-CN" altLang="en-US" sz="1200" dirty="0"/>
              <a:t> 福建省软件及系统集成“双十强”企业</a:t>
            </a:r>
          </a:p>
          <a:p>
            <a:pPr>
              <a:spcBef>
                <a:spcPct val="10000"/>
              </a:spcBef>
              <a:spcAft>
                <a:spcPct val="10000"/>
              </a:spcAft>
              <a:buClr>
                <a:schemeClr val="tx1"/>
              </a:buClr>
              <a:buSzPct val="80000"/>
              <a:buFont typeface="Wingdings" pitchFamily="2" charset="2"/>
              <a:buChar char="n"/>
            </a:pPr>
            <a:r>
              <a:rPr lang="zh-CN" altLang="en-US" sz="1200" dirty="0"/>
              <a:t> 中国建设银行信息四大技术供应商之一</a:t>
            </a:r>
          </a:p>
          <a:p>
            <a:pPr>
              <a:spcBef>
                <a:spcPct val="10000"/>
              </a:spcBef>
              <a:spcAft>
                <a:spcPct val="10000"/>
              </a:spcAft>
              <a:buClr>
                <a:schemeClr val="tx1"/>
              </a:buClr>
              <a:buSzPct val="80000"/>
              <a:buFont typeface="Wingdings" pitchFamily="2" charset="2"/>
              <a:buChar char="n"/>
            </a:pPr>
            <a:r>
              <a:rPr lang="zh-CN" altLang="en-US" sz="1200" dirty="0"/>
              <a:t> 中国农业银行合作伙伴</a:t>
            </a:r>
          </a:p>
        </p:txBody>
      </p:sp>
      <p:sp>
        <p:nvSpPr>
          <p:cNvPr id="12" name="Rectangle 11"/>
          <p:cNvSpPr>
            <a:spLocks noChangeArrowheads="1"/>
          </p:cNvSpPr>
          <p:nvPr/>
        </p:nvSpPr>
        <p:spPr bwMode="auto">
          <a:xfrm>
            <a:off x="4789488" y="4237925"/>
            <a:ext cx="4030662" cy="2431435"/>
          </a:xfrm>
          <a:prstGeom prst="rect">
            <a:avLst/>
          </a:prstGeom>
          <a:gradFill rotWithShape="1">
            <a:gsLst>
              <a:gs pos="0">
                <a:srgbClr val="666666">
                  <a:alpha val="50000"/>
                </a:srgbClr>
              </a:gs>
              <a:gs pos="100000">
                <a:srgbClr val="DDDDDD">
                  <a:alpha val="50000"/>
                </a:srgbClr>
              </a:gs>
            </a:gsLst>
            <a:lin ang="2700000" scaled="1"/>
          </a:gradFill>
          <a:ln w="9525" algn="ctr">
            <a:noFill/>
            <a:miter lim="800000"/>
            <a:headEnd/>
            <a:tailEnd/>
          </a:ln>
        </p:spPr>
        <p:txBody>
          <a:bodyPr>
            <a:spAutoFit/>
          </a:bodyPr>
          <a:lstStyle/>
          <a:p>
            <a:pPr>
              <a:spcBef>
                <a:spcPct val="10000"/>
              </a:spcBef>
              <a:spcAft>
                <a:spcPct val="10000"/>
              </a:spcAft>
              <a:buClr>
                <a:schemeClr val="tx1"/>
              </a:buClr>
              <a:buSzPct val="80000"/>
              <a:buFont typeface="Wingdings" pitchFamily="2" charset="2"/>
              <a:buChar char="n"/>
            </a:pPr>
            <a:r>
              <a:rPr lang="zh-CN" altLang="en-US" sz="1000" dirty="0"/>
              <a:t> 中国最大千家高新技术企业</a:t>
            </a:r>
          </a:p>
          <a:p>
            <a:pPr>
              <a:spcBef>
                <a:spcPct val="10000"/>
              </a:spcBef>
              <a:spcAft>
                <a:spcPct val="10000"/>
              </a:spcAft>
              <a:buClr>
                <a:schemeClr val="tx1"/>
              </a:buClr>
              <a:buSzPct val="80000"/>
              <a:buFont typeface="Wingdings" pitchFamily="2" charset="2"/>
              <a:buChar char="n"/>
            </a:pPr>
            <a:r>
              <a:rPr lang="zh-CN" altLang="en-US" sz="1000" dirty="0"/>
              <a:t> 福建省信息产业系统先进集体</a:t>
            </a:r>
          </a:p>
          <a:p>
            <a:pPr>
              <a:spcBef>
                <a:spcPct val="10000"/>
              </a:spcBef>
              <a:spcAft>
                <a:spcPct val="10000"/>
              </a:spcAft>
              <a:buClr>
                <a:schemeClr val="tx1"/>
              </a:buClr>
              <a:buSzPct val="80000"/>
              <a:buFont typeface="Wingdings" pitchFamily="2" charset="2"/>
              <a:buChar char="n"/>
            </a:pPr>
            <a:r>
              <a:rPr lang="zh-CN" altLang="en-US" sz="1000" dirty="0"/>
              <a:t> 中国第一届技术市场金桥奖集体奖</a:t>
            </a:r>
          </a:p>
          <a:p>
            <a:pPr>
              <a:spcBef>
                <a:spcPct val="10000"/>
              </a:spcBef>
              <a:spcAft>
                <a:spcPct val="10000"/>
              </a:spcAft>
              <a:buClr>
                <a:schemeClr val="tx1"/>
              </a:buClr>
              <a:buSzPct val="80000"/>
              <a:buFont typeface="Wingdings" pitchFamily="2" charset="2"/>
              <a:buChar char="n"/>
            </a:pPr>
            <a:r>
              <a:rPr lang="zh-CN" altLang="en-US" sz="1000" dirty="0"/>
              <a:t> 福建省省级企业技术中心</a:t>
            </a:r>
          </a:p>
          <a:p>
            <a:pPr>
              <a:spcBef>
                <a:spcPct val="10000"/>
              </a:spcBef>
              <a:spcAft>
                <a:spcPct val="10000"/>
              </a:spcAft>
              <a:buClr>
                <a:schemeClr val="tx1"/>
              </a:buClr>
              <a:buSzPct val="80000"/>
              <a:buFont typeface="Wingdings" pitchFamily="2" charset="2"/>
              <a:buChar char="n"/>
            </a:pPr>
            <a:r>
              <a:rPr lang="zh-CN" altLang="en-US" sz="1000" dirty="0"/>
              <a:t> </a:t>
            </a:r>
            <a:r>
              <a:rPr lang="en-US" altLang="zh-CN" sz="1000" dirty="0"/>
              <a:t>1997</a:t>
            </a:r>
            <a:r>
              <a:rPr lang="zh-CN" altLang="en-US" sz="1000" dirty="0"/>
              <a:t>～</a:t>
            </a:r>
            <a:r>
              <a:rPr lang="en-US" altLang="zh-CN" sz="1000" dirty="0"/>
              <a:t>2009</a:t>
            </a:r>
            <a:r>
              <a:rPr lang="zh-CN" altLang="en-US" sz="1000" dirty="0"/>
              <a:t>福建省守合同重信用单位</a:t>
            </a:r>
          </a:p>
          <a:p>
            <a:pPr>
              <a:spcBef>
                <a:spcPct val="10000"/>
              </a:spcBef>
              <a:spcAft>
                <a:spcPct val="10000"/>
              </a:spcAft>
              <a:buClr>
                <a:schemeClr val="tx1"/>
              </a:buClr>
              <a:buSzPct val="80000"/>
              <a:buFont typeface="Wingdings" pitchFamily="2" charset="2"/>
              <a:buChar char="n"/>
            </a:pPr>
            <a:r>
              <a:rPr lang="zh-CN" altLang="en-US" sz="1000" dirty="0"/>
              <a:t> </a:t>
            </a:r>
            <a:r>
              <a:rPr lang="en-US" altLang="zh-CN" sz="1000" dirty="0"/>
              <a:t>1997</a:t>
            </a:r>
            <a:r>
              <a:rPr lang="zh-CN" altLang="en-US" sz="1000" dirty="0"/>
              <a:t>～</a:t>
            </a:r>
            <a:r>
              <a:rPr lang="en-US" altLang="zh-CN" sz="1000" dirty="0"/>
              <a:t>2009</a:t>
            </a:r>
            <a:r>
              <a:rPr lang="zh-CN" altLang="en-US" sz="1000" dirty="0"/>
              <a:t>厦门市守合同重信用单位</a:t>
            </a:r>
          </a:p>
          <a:p>
            <a:pPr>
              <a:spcBef>
                <a:spcPct val="10000"/>
              </a:spcBef>
              <a:spcAft>
                <a:spcPct val="10000"/>
              </a:spcAft>
              <a:buClr>
                <a:schemeClr val="tx1"/>
              </a:buClr>
              <a:buSzPct val="80000"/>
              <a:buFont typeface="Wingdings" pitchFamily="2" charset="2"/>
              <a:buChar char="n"/>
            </a:pPr>
            <a:r>
              <a:rPr lang="zh-CN" altLang="en-US" sz="1000" dirty="0"/>
              <a:t> </a:t>
            </a:r>
            <a:r>
              <a:rPr lang="en-US" altLang="zh-CN" sz="1000" dirty="0"/>
              <a:t>2003</a:t>
            </a:r>
            <a:r>
              <a:rPr lang="zh-CN" altLang="en-US" sz="1000" dirty="0"/>
              <a:t>年中国</a:t>
            </a:r>
            <a:r>
              <a:rPr lang="en-US" altLang="zh-CN" sz="1000" dirty="0"/>
              <a:t>1000</a:t>
            </a:r>
            <a:r>
              <a:rPr lang="zh-CN" altLang="en-US" sz="1000" dirty="0"/>
              <a:t>家守合同重信用单位</a:t>
            </a:r>
          </a:p>
          <a:p>
            <a:pPr>
              <a:spcBef>
                <a:spcPct val="10000"/>
              </a:spcBef>
              <a:spcAft>
                <a:spcPct val="10000"/>
              </a:spcAft>
              <a:buClr>
                <a:schemeClr val="tx1"/>
              </a:buClr>
              <a:buSzPct val="80000"/>
              <a:buFont typeface="Wingdings" pitchFamily="2" charset="2"/>
              <a:buChar char="n"/>
            </a:pPr>
            <a:r>
              <a:rPr lang="zh-CN" altLang="en-US" sz="1000" dirty="0"/>
              <a:t> </a:t>
            </a:r>
            <a:r>
              <a:rPr lang="en-US" altLang="zh-CN" sz="1000" dirty="0"/>
              <a:t>2004</a:t>
            </a:r>
            <a:r>
              <a:rPr lang="zh-CN" altLang="en-US" sz="1000" dirty="0"/>
              <a:t>年全国守合同重信用企业</a:t>
            </a:r>
          </a:p>
          <a:p>
            <a:pPr>
              <a:spcBef>
                <a:spcPct val="10000"/>
              </a:spcBef>
              <a:spcAft>
                <a:spcPct val="10000"/>
              </a:spcAft>
              <a:buClr>
                <a:schemeClr val="tx1"/>
              </a:buClr>
              <a:buSzPct val="80000"/>
              <a:buFont typeface="Wingdings" pitchFamily="2" charset="2"/>
              <a:buChar char="n"/>
            </a:pPr>
            <a:r>
              <a:rPr lang="zh-CN" altLang="en-US" sz="1000" dirty="0">
                <a:solidFill>
                  <a:srgbClr val="FF0066"/>
                </a:solidFill>
              </a:rPr>
              <a:t> </a:t>
            </a:r>
            <a:r>
              <a:rPr lang="zh-CN" altLang="en-US" sz="1000" dirty="0">
                <a:solidFill>
                  <a:srgbClr val="FF0000"/>
                </a:solidFill>
              </a:rPr>
              <a:t>厦门特区</a:t>
            </a:r>
            <a:r>
              <a:rPr lang="en-US" altLang="zh-CN" sz="1000" dirty="0">
                <a:solidFill>
                  <a:srgbClr val="FF0000"/>
                </a:solidFill>
              </a:rPr>
              <a:t>2005</a:t>
            </a:r>
            <a:r>
              <a:rPr lang="zh-CN" altLang="en-US" sz="1000" dirty="0">
                <a:solidFill>
                  <a:srgbClr val="FF0000"/>
                </a:solidFill>
              </a:rPr>
              <a:t>、</a:t>
            </a:r>
            <a:r>
              <a:rPr lang="en-US" altLang="zh-CN" sz="1000" dirty="0">
                <a:solidFill>
                  <a:srgbClr val="FF0000"/>
                </a:solidFill>
              </a:rPr>
              <a:t>2008</a:t>
            </a:r>
            <a:r>
              <a:rPr lang="zh-CN" altLang="en-US" sz="1000" dirty="0">
                <a:solidFill>
                  <a:srgbClr val="FF0000"/>
                </a:solidFill>
              </a:rPr>
              <a:t>年度最佳雇主（连续两次）</a:t>
            </a:r>
            <a:r>
              <a:rPr lang="zh-CN" altLang="en-US" sz="1000" dirty="0"/>
              <a:t> </a:t>
            </a:r>
          </a:p>
          <a:p>
            <a:pPr>
              <a:spcBef>
                <a:spcPct val="10000"/>
              </a:spcBef>
              <a:spcAft>
                <a:spcPct val="10000"/>
              </a:spcAft>
              <a:buClr>
                <a:schemeClr val="tx1"/>
              </a:buClr>
              <a:buSzPct val="80000"/>
              <a:buFont typeface="Wingdings" pitchFamily="2" charset="2"/>
              <a:buChar char="n"/>
            </a:pPr>
            <a:r>
              <a:rPr lang="zh-CN" altLang="en-US" sz="1000" dirty="0"/>
              <a:t> 国家保密局核准系统集成资质</a:t>
            </a:r>
          </a:p>
          <a:p>
            <a:pPr>
              <a:spcBef>
                <a:spcPct val="10000"/>
              </a:spcBef>
              <a:spcAft>
                <a:spcPct val="10000"/>
              </a:spcAft>
              <a:buClr>
                <a:schemeClr val="tx1"/>
              </a:buClr>
              <a:buSzPct val="80000"/>
              <a:buFont typeface="Wingdings" pitchFamily="2" charset="2"/>
              <a:buChar char="n"/>
            </a:pPr>
            <a:r>
              <a:rPr lang="zh-CN" altLang="en-US" sz="1000" dirty="0"/>
              <a:t> 国家质检总局系统集成资质</a:t>
            </a:r>
          </a:p>
          <a:p>
            <a:pPr>
              <a:spcBef>
                <a:spcPct val="10000"/>
              </a:spcBef>
              <a:spcAft>
                <a:spcPct val="10000"/>
              </a:spcAft>
              <a:buClr>
                <a:schemeClr val="tx1"/>
              </a:buClr>
              <a:buSzPct val="80000"/>
              <a:buFont typeface="Wingdings" pitchFamily="2" charset="2"/>
              <a:buChar char="n"/>
            </a:pPr>
            <a:r>
              <a:rPr lang="zh-CN" altLang="en-US" sz="1000" dirty="0"/>
              <a:t> 金亿宏信获微软“解决方案合作伙伴最佳销售业绩奖”及“最佳</a:t>
            </a:r>
            <a:r>
              <a:rPr lang="en-US" altLang="zh-CN" sz="1000" dirty="0"/>
              <a:t>EA</a:t>
            </a:r>
            <a:r>
              <a:rPr lang="zh-CN" altLang="en-US" sz="1000" dirty="0"/>
              <a:t>贡献奖”</a:t>
            </a:r>
          </a:p>
        </p:txBody>
      </p:sp>
      <p:sp>
        <p:nvSpPr>
          <p:cNvPr id="13" name="Text Box 12"/>
          <p:cNvSpPr txBox="1">
            <a:spLocks noChangeArrowheads="1"/>
          </p:cNvSpPr>
          <p:nvPr/>
        </p:nvSpPr>
        <p:spPr bwMode="auto">
          <a:xfrm>
            <a:off x="4860925" y="1214422"/>
            <a:ext cx="1295400" cy="366712"/>
          </a:xfrm>
          <a:prstGeom prst="rect">
            <a:avLst/>
          </a:prstGeom>
          <a:noFill/>
          <a:ln w="9525">
            <a:noFill/>
            <a:miter lim="800000"/>
            <a:headEnd/>
            <a:tailEnd/>
          </a:ln>
        </p:spPr>
        <p:txBody>
          <a:bodyPr>
            <a:spAutoFit/>
          </a:bodyPr>
          <a:lstStyle/>
          <a:p>
            <a:r>
              <a:rPr lang="zh-CN" altLang="en-US" u="sng" dirty="0"/>
              <a:t>公司资质</a:t>
            </a:r>
          </a:p>
        </p:txBody>
      </p:sp>
      <p:sp>
        <p:nvSpPr>
          <p:cNvPr id="14" name="Text Box 13"/>
          <p:cNvSpPr txBox="1">
            <a:spLocks noChangeArrowheads="1"/>
          </p:cNvSpPr>
          <p:nvPr/>
        </p:nvSpPr>
        <p:spPr bwMode="auto">
          <a:xfrm>
            <a:off x="4860925" y="3895025"/>
            <a:ext cx="1366838" cy="366713"/>
          </a:xfrm>
          <a:prstGeom prst="rect">
            <a:avLst/>
          </a:prstGeom>
          <a:noFill/>
          <a:ln w="9525">
            <a:noFill/>
            <a:miter lim="800000"/>
            <a:headEnd/>
            <a:tailEnd/>
          </a:ln>
        </p:spPr>
        <p:txBody>
          <a:bodyPr>
            <a:spAutoFit/>
          </a:bodyPr>
          <a:lstStyle/>
          <a:p>
            <a:r>
              <a:rPr lang="zh-CN" altLang="en-US" u="sng" dirty="0"/>
              <a:t>公司荣誉</a:t>
            </a:r>
          </a:p>
        </p:txBody>
      </p:sp>
      <p:sp>
        <p:nvSpPr>
          <p:cNvPr id="15" name="Text Box 14"/>
          <p:cNvSpPr txBox="1">
            <a:spLocks noChangeArrowheads="1"/>
          </p:cNvSpPr>
          <p:nvPr/>
        </p:nvSpPr>
        <p:spPr bwMode="auto">
          <a:xfrm>
            <a:off x="369888" y="3143248"/>
            <a:ext cx="3265487" cy="366712"/>
          </a:xfrm>
          <a:prstGeom prst="rect">
            <a:avLst/>
          </a:prstGeom>
          <a:noFill/>
          <a:ln w="9525">
            <a:noFill/>
            <a:miter lim="800000"/>
            <a:headEnd/>
            <a:tailEnd/>
          </a:ln>
        </p:spPr>
        <p:txBody>
          <a:bodyPr>
            <a:spAutoFit/>
          </a:bodyPr>
          <a:lstStyle/>
          <a:p>
            <a:r>
              <a:rPr lang="zh-CN" altLang="en-US" u="sng"/>
              <a:t>承担国家、省市级科技项目</a:t>
            </a:r>
          </a:p>
        </p:txBody>
      </p:sp>
      <p:sp>
        <p:nvSpPr>
          <p:cNvPr id="16" name="Rectangle 15"/>
          <p:cNvSpPr>
            <a:spLocks noChangeArrowheads="1"/>
          </p:cNvSpPr>
          <p:nvPr/>
        </p:nvSpPr>
        <p:spPr bwMode="auto">
          <a:xfrm>
            <a:off x="323850" y="3519485"/>
            <a:ext cx="4032250" cy="1119188"/>
          </a:xfrm>
          <a:prstGeom prst="rect">
            <a:avLst/>
          </a:prstGeom>
          <a:gradFill rotWithShape="1">
            <a:gsLst>
              <a:gs pos="0">
                <a:srgbClr val="666666">
                  <a:alpha val="50000"/>
                </a:srgbClr>
              </a:gs>
              <a:gs pos="100000">
                <a:srgbClr val="DDDDDD">
                  <a:alpha val="50000"/>
                </a:srgbClr>
              </a:gs>
            </a:gsLst>
            <a:lin ang="2700000" scaled="1"/>
          </a:gradFill>
          <a:ln w="9525" algn="ctr">
            <a:noFill/>
            <a:miter lim="800000"/>
            <a:headEnd/>
            <a:tailEnd/>
          </a:ln>
        </p:spPr>
        <p:txBody>
          <a:bodyPr>
            <a:spAutoFit/>
          </a:bodyPr>
          <a:lstStyle/>
          <a:p>
            <a:pPr>
              <a:spcBef>
                <a:spcPct val="10000"/>
              </a:spcBef>
              <a:spcAft>
                <a:spcPct val="5000"/>
              </a:spcAft>
              <a:buClr>
                <a:schemeClr val="tx1"/>
              </a:buClr>
              <a:buSzPct val="80000"/>
              <a:buFont typeface="Wingdings" pitchFamily="2" charset="2"/>
              <a:buChar char="n"/>
            </a:pPr>
            <a:r>
              <a:rPr lang="zh-CN" altLang="en-US" sz="1200" dirty="0"/>
              <a:t> </a:t>
            </a:r>
            <a:r>
              <a:rPr lang="en-US" altLang="zh-CN" sz="1200" dirty="0"/>
              <a:t>1</a:t>
            </a:r>
            <a:r>
              <a:rPr lang="zh-CN" altLang="en-US" sz="1200" dirty="0"/>
              <a:t>个国家</a:t>
            </a:r>
            <a:r>
              <a:rPr lang="en-US" altLang="zh-CN" sz="1200" dirty="0">
                <a:solidFill>
                  <a:srgbClr val="FF0000"/>
                </a:solidFill>
              </a:rPr>
              <a:t>863</a:t>
            </a:r>
            <a:r>
              <a:rPr lang="zh-CN" altLang="en-US" sz="1200" dirty="0">
                <a:solidFill>
                  <a:srgbClr val="FF0000"/>
                </a:solidFill>
              </a:rPr>
              <a:t>计划</a:t>
            </a:r>
            <a:r>
              <a:rPr lang="zh-CN" altLang="en-US" sz="1200" dirty="0"/>
              <a:t>引导项目</a:t>
            </a:r>
          </a:p>
          <a:p>
            <a:pPr>
              <a:spcBef>
                <a:spcPct val="10000"/>
              </a:spcBef>
              <a:spcAft>
                <a:spcPct val="5000"/>
              </a:spcAft>
              <a:buClr>
                <a:schemeClr val="tx1"/>
              </a:buClr>
              <a:buSzPct val="80000"/>
              <a:buFont typeface="Wingdings" pitchFamily="2" charset="2"/>
              <a:buChar char="n"/>
            </a:pPr>
            <a:r>
              <a:rPr lang="zh-CN" altLang="en-US" sz="1200" dirty="0"/>
              <a:t> </a:t>
            </a:r>
            <a:r>
              <a:rPr lang="en-US" altLang="zh-CN" sz="1200" dirty="0"/>
              <a:t>2</a:t>
            </a:r>
            <a:r>
              <a:rPr lang="zh-CN" altLang="en-US" sz="1200" dirty="0"/>
              <a:t>个国家</a:t>
            </a:r>
            <a:r>
              <a:rPr lang="zh-CN" altLang="en-US" sz="1200" dirty="0" smtClean="0">
                <a:solidFill>
                  <a:srgbClr val="FF0000"/>
                </a:solidFill>
              </a:rPr>
              <a:t>创新基金</a:t>
            </a:r>
            <a:r>
              <a:rPr lang="zh-CN" altLang="en-US" sz="1200" dirty="0" smtClean="0"/>
              <a:t>项目</a:t>
            </a:r>
            <a:endParaRPr lang="zh-CN" altLang="en-US" sz="1200" dirty="0"/>
          </a:p>
          <a:p>
            <a:pPr>
              <a:spcBef>
                <a:spcPct val="10000"/>
              </a:spcBef>
              <a:spcAft>
                <a:spcPct val="5000"/>
              </a:spcAft>
              <a:buClr>
                <a:schemeClr val="tx1"/>
              </a:buClr>
              <a:buSzPct val="80000"/>
              <a:buFont typeface="Wingdings" pitchFamily="2" charset="2"/>
              <a:buChar char="n"/>
            </a:pPr>
            <a:r>
              <a:rPr lang="zh-CN" altLang="en-US" sz="1200" dirty="0"/>
              <a:t> </a:t>
            </a:r>
            <a:r>
              <a:rPr lang="en-US" altLang="zh-CN" sz="1200" dirty="0"/>
              <a:t>7</a:t>
            </a:r>
            <a:r>
              <a:rPr lang="zh-CN" altLang="en-US" sz="1200" dirty="0"/>
              <a:t>个国家</a:t>
            </a:r>
            <a:r>
              <a:rPr lang="zh-CN" altLang="en-US" sz="1200" dirty="0">
                <a:solidFill>
                  <a:srgbClr val="FF0000"/>
                </a:solidFill>
              </a:rPr>
              <a:t>火炬计划</a:t>
            </a:r>
            <a:r>
              <a:rPr lang="zh-CN" altLang="en-US" sz="1200" dirty="0"/>
              <a:t>项目</a:t>
            </a:r>
          </a:p>
          <a:p>
            <a:pPr>
              <a:spcBef>
                <a:spcPct val="10000"/>
              </a:spcBef>
              <a:spcAft>
                <a:spcPct val="5000"/>
              </a:spcAft>
              <a:buClr>
                <a:schemeClr val="tx1"/>
              </a:buClr>
              <a:buSzPct val="80000"/>
              <a:buFont typeface="Wingdings" pitchFamily="2" charset="2"/>
              <a:buChar char="n"/>
            </a:pPr>
            <a:r>
              <a:rPr lang="zh-CN" altLang="en-US" sz="1200" dirty="0"/>
              <a:t> </a:t>
            </a:r>
            <a:r>
              <a:rPr lang="en-US" altLang="zh-CN" sz="1200" dirty="0"/>
              <a:t>10</a:t>
            </a:r>
            <a:r>
              <a:rPr lang="zh-CN" altLang="en-US" sz="1200" dirty="0"/>
              <a:t>个福建省、厦门市</a:t>
            </a:r>
            <a:r>
              <a:rPr lang="en-US" altLang="zh-CN" sz="1200" dirty="0"/>
              <a:t>/</a:t>
            </a:r>
            <a:r>
              <a:rPr lang="zh-CN" altLang="en-US" sz="1200" dirty="0"/>
              <a:t>区科技计划项目</a:t>
            </a:r>
          </a:p>
          <a:p>
            <a:pPr>
              <a:spcBef>
                <a:spcPct val="10000"/>
              </a:spcBef>
              <a:spcAft>
                <a:spcPct val="5000"/>
              </a:spcAft>
              <a:buClr>
                <a:schemeClr val="tx1"/>
              </a:buClr>
              <a:buSzPct val="80000"/>
              <a:buFont typeface="Wingdings" pitchFamily="2" charset="2"/>
              <a:buChar char="n"/>
            </a:pPr>
            <a:r>
              <a:rPr lang="zh-CN" altLang="en-US" sz="1200" dirty="0"/>
              <a:t> </a:t>
            </a:r>
            <a:r>
              <a:rPr lang="en-US" altLang="zh-CN" sz="1200" dirty="0"/>
              <a:t>4</a:t>
            </a:r>
            <a:r>
              <a:rPr lang="zh-CN" altLang="en-US" sz="1200" dirty="0"/>
              <a:t>个</a:t>
            </a:r>
            <a:r>
              <a:rPr lang="zh-CN" altLang="en-US" sz="1200" dirty="0">
                <a:solidFill>
                  <a:srgbClr val="FF0000"/>
                </a:solidFill>
              </a:rPr>
              <a:t>省名牌</a:t>
            </a:r>
            <a:r>
              <a:rPr lang="zh-CN" altLang="en-US" sz="1200" dirty="0"/>
              <a:t>软件产品</a:t>
            </a:r>
          </a:p>
        </p:txBody>
      </p:sp>
    </p:spTree>
    <p:extLst>
      <p:ext uri="{BB962C8B-B14F-4D97-AF65-F5344CB8AC3E}">
        <p14:creationId xmlns:p14="http://schemas.microsoft.com/office/powerpoint/2010/main" val="417907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457489" y="115455"/>
            <a:ext cx="8229023" cy="792307"/>
          </a:xfrm>
        </p:spPr>
        <p:txBody>
          <a:bodyPr/>
          <a:lstStyle/>
          <a:p>
            <a:r>
              <a:rPr lang="zh-CN" altLang="en-US" smtClean="0"/>
              <a:t>综合报表应用需求－部门报表</a:t>
            </a:r>
          </a:p>
        </p:txBody>
      </p:sp>
      <p:pic>
        <p:nvPicPr>
          <p:cNvPr id="17920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694" y="1262785"/>
            <a:ext cx="4463761" cy="496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532432"/>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3" y="1065068"/>
            <a:ext cx="8042852" cy="5680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969696"/>
                </a:solidFill>
                <a:miter lim="800000"/>
                <a:headEnd/>
                <a:tailEnd/>
              </a14:hiddenLine>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pic>
      <p:sp>
        <p:nvSpPr>
          <p:cNvPr id="466947" name="标题 1"/>
          <p:cNvSpPr>
            <a:spLocks/>
          </p:cNvSpPr>
          <p:nvPr/>
        </p:nvSpPr>
        <p:spPr bwMode="black">
          <a:xfrm>
            <a:off x="418523" y="0"/>
            <a:ext cx="7601239" cy="82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defTabSz="914886" eaLnBrk="0" hangingPunct="0"/>
            <a:r>
              <a:rPr lang="zh-CN" altLang="en-US" sz="2200">
                <a:solidFill>
                  <a:schemeClr val="bg1"/>
                </a:solidFill>
                <a:latin typeface="UBSHeadline"/>
                <a:ea typeface="黑体" pitchFamily="49" charset="-122"/>
              </a:rPr>
              <a:t>示例：行长报表</a:t>
            </a:r>
            <a:endParaRPr lang="en-US" altLang="zh-CN" sz="2200">
              <a:solidFill>
                <a:schemeClr val="bg1"/>
              </a:solidFill>
              <a:latin typeface="UBSHeadline"/>
              <a:ea typeface="黑体" pitchFamily="49" charset="-122"/>
            </a:endParaRPr>
          </a:p>
        </p:txBody>
      </p:sp>
      <p:pic>
        <p:nvPicPr>
          <p:cNvPr id="466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36" y="1177636"/>
            <a:ext cx="8042853" cy="5680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969696"/>
                </a:solidFill>
                <a:miter lim="800000"/>
                <a:headEnd/>
                <a:tailEnd/>
              </a14:hiddenLine>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pic>
      <p:pic>
        <p:nvPicPr>
          <p:cNvPr id="4669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1954" y="1177636"/>
            <a:ext cx="8042853" cy="5680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969696"/>
                </a:solidFill>
                <a:miter lim="800000"/>
                <a:headEnd/>
                <a:tailEnd/>
              </a14:hiddenLine>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pic>
    </p:spTree>
    <p:extLst>
      <p:ext uri="{BB962C8B-B14F-4D97-AF65-F5344CB8AC3E}">
        <p14:creationId xmlns:p14="http://schemas.microsoft.com/office/powerpoint/2010/main" val="1214368475"/>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6946"/>
                                        </p:tgtEl>
                                        <p:attrNameLst>
                                          <p:attrName>style.visibility</p:attrName>
                                        </p:attrNameLst>
                                      </p:cBhvr>
                                      <p:to>
                                        <p:strVal val="visible"/>
                                      </p:to>
                                    </p:set>
                                    <p:anim calcmode="lin" valueType="num">
                                      <p:cBhvr additive="base">
                                        <p:cTn id="7" dur="500" fill="hold"/>
                                        <p:tgtEl>
                                          <p:spTgt spid="466946"/>
                                        </p:tgtEl>
                                        <p:attrNameLst>
                                          <p:attrName>ppt_x</p:attrName>
                                        </p:attrNameLst>
                                      </p:cBhvr>
                                      <p:tavLst>
                                        <p:tav tm="0">
                                          <p:val>
                                            <p:strVal val="#ppt_x"/>
                                          </p:val>
                                        </p:tav>
                                        <p:tav tm="100000">
                                          <p:val>
                                            <p:strVal val="#ppt_x"/>
                                          </p:val>
                                        </p:tav>
                                      </p:tavLst>
                                    </p:anim>
                                    <p:anim calcmode="lin" valueType="num">
                                      <p:cBhvr additive="base">
                                        <p:cTn id="8" dur="500" fill="hold"/>
                                        <p:tgtEl>
                                          <p:spTgt spid="4669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6948"/>
                                        </p:tgtEl>
                                        <p:attrNameLst>
                                          <p:attrName>style.visibility</p:attrName>
                                        </p:attrNameLst>
                                      </p:cBhvr>
                                      <p:to>
                                        <p:strVal val="visible"/>
                                      </p:to>
                                    </p:set>
                                    <p:anim calcmode="lin" valueType="num">
                                      <p:cBhvr additive="base">
                                        <p:cTn id="13" dur="500" fill="hold"/>
                                        <p:tgtEl>
                                          <p:spTgt spid="466948"/>
                                        </p:tgtEl>
                                        <p:attrNameLst>
                                          <p:attrName>ppt_x</p:attrName>
                                        </p:attrNameLst>
                                      </p:cBhvr>
                                      <p:tavLst>
                                        <p:tav tm="0">
                                          <p:val>
                                            <p:strVal val="#ppt_x"/>
                                          </p:val>
                                        </p:tav>
                                        <p:tav tm="100000">
                                          <p:val>
                                            <p:strVal val="#ppt_x"/>
                                          </p:val>
                                        </p:tav>
                                      </p:tavLst>
                                    </p:anim>
                                    <p:anim calcmode="lin" valueType="num">
                                      <p:cBhvr additive="base">
                                        <p:cTn id="14" dur="500" fill="hold"/>
                                        <p:tgtEl>
                                          <p:spTgt spid="46694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6949"/>
                                        </p:tgtEl>
                                        <p:attrNameLst>
                                          <p:attrName>style.visibility</p:attrName>
                                        </p:attrNameLst>
                                      </p:cBhvr>
                                      <p:to>
                                        <p:strVal val="visible"/>
                                      </p:to>
                                    </p:set>
                                    <p:anim calcmode="lin" valueType="num">
                                      <p:cBhvr additive="base">
                                        <p:cTn id="19" dur="500" fill="hold"/>
                                        <p:tgtEl>
                                          <p:spTgt spid="466949"/>
                                        </p:tgtEl>
                                        <p:attrNameLst>
                                          <p:attrName>ppt_x</p:attrName>
                                        </p:attrNameLst>
                                      </p:cBhvr>
                                      <p:tavLst>
                                        <p:tav tm="0">
                                          <p:val>
                                            <p:strVal val="#ppt_x"/>
                                          </p:val>
                                        </p:tav>
                                        <p:tav tm="100000">
                                          <p:val>
                                            <p:strVal val="#ppt_x"/>
                                          </p:val>
                                        </p:tav>
                                      </p:tavLst>
                                    </p:anim>
                                    <p:anim calcmode="lin" valueType="num">
                                      <p:cBhvr additive="base">
                                        <p:cTn id="20" dur="500" fill="hold"/>
                                        <p:tgtEl>
                                          <p:spTgt spid="4669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F94BD943-2198-49BF-93AB-CAFD5FE54633}" type="slidenum">
              <a:rPr lang="zh-TW" altLang="en-GB" sz="1100" b="0">
                <a:latin typeface="Book Antiqua" pitchFamily="18" charset="0"/>
              </a:rPr>
              <a:pPr/>
              <a:t>112</a:t>
            </a:fld>
            <a:endParaRPr lang="en-GB" altLang="zh-TW" sz="1100" b="0">
              <a:latin typeface="Book Antiqua" pitchFamily="18" charset="0"/>
            </a:endParaRPr>
          </a:p>
        </p:txBody>
      </p:sp>
      <p:sp>
        <p:nvSpPr>
          <p:cNvPr id="7174" name="Rectangle 2"/>
          <p:cNvSpPr>
            <a:spLocks noChangeArrowheads="1"/>
          </p:cNvSpPr>
          <p:nvPr/>
        </p:nvSpPr>
        <p:spPr bwMode="auto">
          <a:xfrm>
            <a:off x="7251989" y="1267114"/>
            <a:ext cx="1548534" cy="4394489"/>
          </a:xfrm>
          <a:prstGeom prst="rect">
            <a:avLst/>
          </a:prstGeom>
          <a:solidFill>
            <a:srgbClr val="FF99CC"/>
          </a:solidFill>
          <a:ln w="9525" cap="rnd" algn="ctr">
            <a:solidFill>
              <a:schemeClr val="tx1"/>
            </a:solidFill>
            <a:prstDash val="sysDot"/>
            <a:miter lim="800000"/>
            <a:headEnd/>
            <a:tailEnd/>
          </a:ln>
        </p:spPr>
        <p:txBody>
          <a:bodyPr wrap="none" lIns="83119" tIns="41559" rIns="83119" bIns="41559" anchor="ctr"/>
          <a:lstStyle/>
          <a:p>
            <a:pPr algn="ctr"/>
            <a:endParaRPr lang="zh-CN" altLang="en-US" sz="1600"/>
          </a:p>
        </p:txBody>
      </p:sp>
      <p:sp>
        <p:nvSpPr>
          <p:cNvPr id="7175" name="Rectangle 4"/>
          <p:cNvSpPr>
            <a:spLocks noGrp="1" noChangeArrowheads="1"/>
          </p:cNvSpPr>
          <p:nvPr>
            <p:ph type="title"/>
          </p:nvPr>
        </p:nvSpPr>
        <p:spPr/>
        <p:txBody>
          <a:bodyPr/>
          <a:lstStyle/>
          <a:p>
            <a:r>
              <a:rPr lang="zh-CN" altLang="en-US" dirty="0" smtClean="0"/>
              <a:t>示例</a:t>
            </a:r>
            <a:r>
              <a:rPr lang="zh-CN" altLang="en-US" dirty="0" smtClean="0"/>
              <a:t>：某银行</a:t>
            </a:r>
            <a:r>
              <a:rPr lang="zh-CN" altLang="en-US" dirty="0" smtClean="0"/>
              <a:t>计财部报表</a:t>
            </a:r>
          </a:p>
        </p:txBody>
      </p:sp>
      <p:pic>
        <p:nvPicPr>
          <p:cNvPr id="71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57" y="1280103"/>
            <a:ext cx="3388591" cy="49977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pic>
      <p:pic>
        <p:nvPicPr>
          <p:cNvPr id="717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830" y="1288762"/>
            <a:ext cx="2886364" cy="305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17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398" y="4446444"/>
            <a:ext cx="2915227" cy="184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7170" name="Object 2"/>
          <p:cNvGraphicFramePr>
            <a:graphicFrameLocks noChangeAspect="1"/>
          </p:cNvGraphicFramePr>
          <p:nvPr/>
        </p:nvGraphicFramePr>
        <p:xfrm>
          <a:off x="7302501" y="1698626"/>
          <a:ext cx="1459057" cy="984250"/>
        </p:xfrm>
        <a:graphic>
          <a:graphicData uri="http://schemas.openxmlformats.org/presentationml/2006/ole">
            <mc:AlternateContent xmlns:mc="http://schemas.openxmlformats.org/markup-compatibility/2006">
              <mc:Choice xmlns:v="urn:schemas-microsoft-com:vml" Requires="v">
                <p:oleObj spid="_x0000_s737348" name="工作表" showAsIcon="1" r:id="rId6" imgW="914400" imgH="714240" progId="Excel.Sheet.8">
                  <p:embed/>
                </p:oleObj>
              </mc:Choice>
              <mc:Fallback>
                <p:oleObj name="工作表" showAsIcon="1" r:id="rId6" imgW="914400" imgH="714240"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2501" y="1698626"/>
                        <a:ext cx="1459057"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7340023" y="2916671"/>
          <a:ext cx="1448955" cy="943841"/>
        </p:xfrm>
        <a:graphic>
          <a:graphicData uri="http://schemas.openxmlformats.org/presentationml/2006/ole">
            <mc:AlternateContent xmlns:mc="http://schemas.openxmlformats.org/markup-compatibility/2006">
              <mc:Choice xmlns:v="urn:schemas-microsoft-com:vml" Requires="v">
                <p:oleObj spid="_x0000_s737349" name="工作表" showAsIcon="1" r:id="rId8" imgW="914400" imgH="714240" progId="Excel.Sheet.8">
                  <p:embed/>
                </p:oleObj>
              </mc:Choice>
              <mc:Fallback>
                <p:oleObj name="工作表" showAsIcon="1" r:id="rId8" imgW="914400" imgH="714240" progId="Excel.Sheet.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0023" y="2916671"/>
                        <a:ext cx="1448955" cy="943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 name="Object 4"/>
          <p:cNvGraphicFramePr>
            <a:graphicFrameLocks noChangeAspect="1"/>
          </p:cNvGraphicFramePr>
          <p:nvPr/>
        </p:nvGraphicFramePr>
        <p:xfrm>
          <a:off x="7507432" y="4162137"/>
          <a:ext cx="1268557" cy="991466"/>
        </p:xfrm>
        <a:graphic>
          <a:graphicData uri="http://schemas.openxmlformats.org/presentationml/2006/ole">
            <mc:AlternateContent xmlns:mc="http://schemas.openxmlformats.org/markup-compatibility/2006">
              <mc:Choice xmlns:v="urn:schemas-microsoft-com:vml" Requires="v">
                <p:oleObj spid="_x0000_s737350" name="工作表" showAsIcon="1" r:id="rId10" imgW="914400" imgH="714240" progId="Excel.Sheet.8">
                  <p:embed/>
                </p:oleObj>
              </mc:Choice>
              <mc:Fallback>
                <p:oleObj name="工作表" showAsIcon="1" r:id="rId10" imgW="914400" imgH="714240" progId="Excel.Sheet.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7432" y="4162137"/>
                        <a:ext cx="1268557" cy="9914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252" name="Text Box 12"/>
          <p:cNvSpPr txBox="1">
            <a:spLocks noChangeArrowheads="1"/>
          </p:cNvSpPr>
          <p:nvPr/>
        </p:nvSpPr>
        <p:spPr bwMode="auto">
          <a:xfrm>
            <a:off x="7403523" y="1511012"/>
            <a:ext cx="1740477" cy="523202"/>
          </a:xfrm>
          <a:prstGeom prst="rect">
            <a:avLst/>
          </a:prstGeom>
          <a:noFill/>
          <a:ln w="9525" algn="ctr">
            <a:noFill/>
            <a:miter lim="800000"/>
            <a:headEnd/>
            <a:tailEnd/>
          </a:ln>
          <a:effectLst/>
        </p:spPr>
        <p:txBody>
          <a:bodyPr lIns="91422" tIns="45711" rIns="91422" bIns="45711">
            <a:spAutoFit/>
          </a:bodyPr>
          <a:lstStyle/>
          <a:p>
            <a:pPr marL="343443" indent="-343443" algn="ctr" defTabSz="914886">
              <a:lnSpc>
                <a:spcPct val="200000"/>
              </a:lnSpc>
              <a:buClr>
                <a:schemeClr val="bg2"/>
              </a:buClr>
              <a:buSzPct val="75000"/>
              <a:defRPr/>
            </a:pPr>
            <a:r>
              <a:rPr lang="zh-CN" altLang="en-US" sz="1400">
                <a:solidFill>
                  <a:schemeClr val="bg2"/>
                </a:solidFill>
                <a:effectLst>
                  <a:outerShdw blurRad="38100" dist="38100" dir="2700000" algn="tl">
                    <a:srgbClr val="C0C0C0"/>
                  </a:outerShdw>
                </a:effectLst>
                <a:latin typeface="Trebuchet MS" pitchFamily="34" charset="0"/>
                <a:ea typeface="黑体" pitchFamily="2" charset="-122"/>
              </a:rPr>
              <a:t>计财部表样</a:t>
            </a:r>
          </a:p>
        </p:txBody>
      </p:sp>
    </p:spTree>
    <p:extLst>
      <p:ext uri="{BB962C8B-B14F-4D97-AF65-F5344CB8AC3E}">
        <p14:creationId xmlns:p14="http://schemas.microsoft.com/office/powerpoint/2010/main" val="3776853841"/>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777D9BC2-BA32-47A5-9C74-7F4B50349B71}" type="slidenum">
              <a:rPr lang="zh-TW" altLang="en-GB" sz="1100" b="0">
                <a:latin typeface="Book Antiqua" pitchFamily="18" charset="0"/>
              </a:rPr>
              <a:pPr/>
              <a:t>113</a:t>
            </a:fld>
            <a:endParaRPr lang="en-GB" altLang="zh-TW" sz="1100" b="0">
              <a:latin typeface="Book Antiqua" pitchFamily="18" charset="0"/>
            </a:endParaRPr>
          </a:p>
        </p:txBody>
      </p:sp>
      <p:sp>
        <p:nvSpPr>
          <p:cNvPr id="180227" name="Rectangle 2"/>
          <p:cNvSpPr>
            <a:spLocks noGrp="1" noChangeArrowheads="1"/>
          </p:cNvSpPr>
          <p:nvPr>
            <p:ph type="title"/>
          </p:nvPr>
        </p:nvSpPr>
        <p:spPr/>
        <p:txBody>
          <a:bodyPr/>
          <a:lstStyle/>
          <a:p>
            <a:r>
              <a:rPr lang="zh-CN" altLang="en-US" dirty="0" smtClean="0"/>
              <a:t>示例</a:t>
            </a:r>
            <a:r>
              <a:rPr lang="en-US" altLang="zh-CN" dirty="0" smtClean="0"/>
              <a:t>—</a:t>
            </a:r>
            <a:r>
              <a:rPr lang="zh-CN" altLang="en-US" dirty="0" smtClean="0"/>
              <a:t>某国有银行计财</a:t>
            </a:r>
            <a:r>
              <a:rPr lang="zh-CN" altLang="en-US" dirty="0" smtClean="0"/>
              <a:t>部报表需求</a:t>
            </a:r>
          </a:p>
        </p:txBody>
      </p:sp>
      <p:graphicFrame>
        <p:nvGraphicFramePr>
          <p:cNvPr id="3593323" name="Group 107"/>
          <p:cNvGraphicFramePr>
            <a:graphicFrameLocks noGrp="1"/>
          </p:cNvGraphicFramePr>
          <p:nvPr/>
        </p:nvGraphicFramePr>
        <p:xfrm>
          <a:off x="152977" y="1079500"/>
          <a:ext cx="4215535" cy="5749902"/>
        </p:xfrm>
        <a:graphic>
          <a:graphicData uri="http://schemas.openxmlformats.org/drawingml/2006/table">
            <a:tbl>
              <a:tblPr/>
              <a:tblGrid>
                <a:gridCol w="1206500"/>
                <a:gridCol w="3009035"/>
              </a:tblGrid>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存款类报表</a:t>
                      </a: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对公客户信息联动查询</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存贷款余额结构分析</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百大存款客户统计表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736">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报告期客户存款比年初上涨和下降情况表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企业存款月度增减情况表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综</a:t>
                      </a:r>
                      <a:r>
                        <a:rPr kumimoji="0" lang="en-US" altLang="zh-CN"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12</a:t>
                      </a: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表企业存款余额分行业统计表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综</a:t>
                      </a:r>
                      <a:r>
                        <a:rPr kumimoji="0" lang="en-US" altLang="zh-CN"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31</a:t>
                      </a: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表各项存款余额分期限情况统计表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贷款类报表</a:t>
                      </a: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百大贷款客户统计表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分行十大贷款户统计表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人民币贷款发放、回收及余额统计表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建设银行信贷资金贷款方式情况表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各项贷款逾期情况统计表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外汇贷款发放、回收及逾期情况统计表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表外业务情况统计表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736">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中间业务类报表</a:t>
                      </a: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中间业务基本情况表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593325" name="Group 109"/>
          <p:cNvGraphicFramePr>
            <a:graphicFrameLocks noGrp="1"/>
          </p:cNvGraphicFramePr>
          <p:nvPr/>
        </p:nvGraphicFramePr>
        <p:xfrm>
          <a:off x="4675909" y="1003012"/>
          <a:ext cx="4215534" cy="5841332"/>
        </p:xfrm>
        <a:graphic>
          <a:graphicData uri="http://schemas.openxmlformats.org/drawingml/2006/table">
            <a:tbl>
              <a:tblPr/>
              <a:tblGrid>
                <a:gridCol w="1319068"/>
                <a:gridCol w="2896466"/>
              </a:tblGrid>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信贷收支日报表</a:t>
                      </a: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信贷收支分析总表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贷款明细情况表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分行各网点信贷收支日报</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分行网点本外币存贷款变化情况表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分行各网点本外币存款完成情况表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本外币一般性存款增存排行榜</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本外币企业存款增存排行榜</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本外币储蓄存款增存排行榜</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行长报表系列</a:t>
                      </a: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资产总量结构表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负债总量结构表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主要业务指标表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百大存款客户情况表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百大贷款客户情况表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同业占比模块</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部分一级分行城市行业务发展情况表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3584">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endPar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91431" marR="91431"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0"/>
                        </a:spcBef>
                        <a:spcAft>
                          <a:spcPct val="0"/>
                        </a:spcAft>
                        <a:buClr>
                          <a:srgbClr val="193D85"/>
                        </a:buClr>
                        <a:buSzPct val="75000"/>
                        <a:buFont typeface="Wingdings" pitchFamily="2" charset="2"/>
                        <a:buNone/>
                        <a:tabLst/>
                      </a:pPr>
                      <a:r>
                        <a:rPr kumimoji="0" lang="zh-CN" altLang="en-US" sz="1300" b="0" i="0" u="none" strike="noStrike" cap="none" normalizeH="0" baseline="0" smtClean="0">
                          <a:ln>
                            <a:noFill/>
                          </a:ln>
                          <a:solidFill>
                            <a:schemeClr val="tx1"/>
                          </a:solidFill>
                          <a:effectLst/>
                          <a:latin typeface="Frutiger 45 Light"/>
                          <a:ea typeface="Arial Unicode MS" pitchFamily="34" charset="-122"/>
                          <a:cs typeface="Arial Unicode MS" pitchFamily="34" charset="-122"/>
                        </a:rPr>
                        <a:t>二类一级分行发展情况表</a:t>
                      </a:r>
                    </a:p>
                  </a:txBody>
                  <a:tcPr marL="91431" marR="91431"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9205141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0AC2F6A0-9EEB-49EC-834B-5E5D0D7E8638}" type="slidenum">
              <a:rPr lang="zh-TW" altLang="en-GB" sz="1100" b="0">
                <a:latin typeface="Book Antiqua" pitchFamily="18" charset="0"/>
              </a:rPr>
              <a:pPr/>
              <a:t>114</a:t>
            </a:fld>
            <a:endParaRPr lang="en-GB" altLang="zh-TW" sz="1100" b="0">
              <a:latin typeface="Book Antiqua" pitchFamily="18" charset="0"/>
            </a:endParaRPr>
          </a:p>
        </p:txBody>
      </p:sp>
      <p:sp>
        <p:nvSpPr>
          <p:cNvPr id="181251" name="Rectangle 2"/>
          <p:cNvSpPr>
            <a:spLocks noGrp="1" noChangeArrowheads="1"/>
          </p:cNvSpPr>
          <p:nvPr>
            <p:ph type="title"/>
          </p:nvPr>
        </p:nvSpPr>
        <p:spPr/>
        <p:txBody>
          <a:bodyPr/>
          <a:lstStyle/>
          <a:p>
            <a:r>
              <a:rPr lang="zh-CN" altLang="en-US" dirty="0" smtClean="0"/>
              <a:t>计财部需求示例</a:t>
            </a:r>
            <a:r>
              <a:rPr lang="en-US" altLang="zh-CN" dirty="0" smtClean="0"/>
              <a:t>—</a:t>
            </a:r>
            <a:r>
              <a:rPr lang="zh-CN" altLang="en-US" dirty="0" smtClean="0"/>
              <a:t>商业银行</a:t>
            </a:r>
            <a:r>
              <a:rPr lang="zh-CN" altLang="en-US" dirty="0" smtClean="0"/>
              <a:t>计财部报表需求</a:t>
            </a:r>
          </a:p>
        </p:txBody>
      </p:sp>
      <p:pic>
        <p:nvPicPr>
          <p:cNvPr id="3606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149" y="1496580"/>
            <a:ext cx="7028295" cy="358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2310498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实施工艺促进</a:t>
            </a:r>
            <a:endParaRPr lang="zh-CN" altLang="zh-CN" sz="1500">
              <a:solidFill>
                <a:schemeClr val="bg1"/>
              </a:solidFill>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综合报表应用</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BIOFFICE报表平台</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ETLPLUS调度监控</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数据加工</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84350" name="标题 23"/>
          <p:cNvSpPr>
            <a:spLocks noGrp="1"/>
          </p:cNvSpPr>
          <p:nvPr>
            <p:ph type="title" idx="4294967295"/>
          </p:nvPr>
        </p:nvSpPr>
        <p:spPr/>
        <p:txBody>
          <a:bodyPr/>
          <a:lstStyle/>
          <a:p>
            <a:pPr eaLnBrk="1" hangingPunct="1"/>
            <a:r>
              <a:rPr lang="zh-CN" altLang="en-US" smtClean="0"/>
              <a:t>主题</a:t>
            </a:r>
          </a:p>
        </p:txBody>
      </p:sp>
      <p:grpSp>
        <p:nvGrpSpPr>
          <p:cNvPr id="184351"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84352"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84353"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8435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84382"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632839606"/>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469AA50-3692-4D25-A3F8-D01792F0941C}" type="slidenum">
              <a:rPr lang="zh-TW" altLang="en-GB" sz="1100" b="0">
                <a:latin typeface="Book Antiqua" pitchFamily="18" charset="0"/>
              </a:rPr>
              <a:pPr algn="r"/>
              <a:t>116</a:t>
            </a:fld>
            <a:endParaRPr lang="en-GB" altLang="zh-TW" sz="1100" b="0">
              <a:latin typeface="Book Antiqua" pitchFamily="18" charset="0"/>
            </a:endParaRPr>
          </a:p>
        </p:txBody>
      </p:sp>
      <p:sp>
        <p:nvSpPr>
          <p:cNvPr id="434179" name="Rectangle 2"/>
          <p:cNvSpPr>
            <a:spLocks noGrp="1" noChangeArrowheads="1"/>
          </p:cNvSpPr>
          <p:nvPr>
            <p:ph type="title" idx="4294967295"/>
          </p:nvPr>
        </p:nvSpPr>
        <p:spPr/>
        <p:txBody>
          <a:bodyPr/>
          <a:lstStyle/>
          <a:p>
            <a:r>
              <a:rPr lang="zh-CN" altLang="en-US" smtClean="0"/>
              <a:t>实施工艺促进工具</a:t>
            </a:r>
            <a:endParaRPr lang="en-US" altLang="zh-CN" smtClean="0"/>
          </a:p>
        </p:txBody>
      </p:sp>
      <p:pic>
        <p:nvPicPr>
          <p:cNvPr id="434180" name="Picture 4" descr="实施工艺促进平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39" y="1689967"/>
            <a:ext cx="8312727" cy="433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74535"/>
      </p:ext>
    </p:extLst>
  </p:cSld>
  <p:clrMapOvr>
    <a:masterClrMapping/>
  </p:clrMapOvr>
  <p:transition advClick="0"/>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FA30CF4-0166-4F73-9416-58F4F4F1845E}" type="slidenum">
              <a:rPr lang="zh-TW" altLang="en-GB" sz="1100" b="0">
                <a:latin typeface="Book Antiqua" pitchFamily="18" charset="0"/>
              </a:rPr>
              <a:pPr algn="r"/>
              <a:t>117</a:t>
            </a:fld>
            <a:endParaRPr lang="en-GB" altLang="zh-TW" sz="1100" b="0">
              <a:latin typeface="Book Antiqua" pitchFamily="18" charset="0"/>
            </a:endParaRPr>
          </a:p>
        </p:txBody>
      </p:sp>
      <p:sp>
        <p:nvSpPr>
          <p:cNvPr id="185347" name="Rectangle 2"/>
          <p:cNvSpPr>
            <a:spLocks noGrp="1" noChangeArrowheads="1"/>
          </p:cNvSpPr>
          <p:nvPr>
            <p:ph type="title" idx="4294967295"/>
          </p:nvPr>
        </p:nvSpPr>
        <p:spPr/>
        <p:txBody>
          <a:bodyPr/>
          <a:lstStyle/>
          <a:p>
            <a:r>
              <a:rPr lang="zh-CN" altLang="en-US" smtClean="0"/>
              <a:t>自动化开发工具支持</a:t>
            </a:r>
            <a:endParaRPr lang="en-US" altLang="zh-CN" smtClean="0"/>
          </a:p>
        </p:txBody>
      </p:sp>
      <p:sp>
        <p:nvSpPr>
          <p:cNvPr id="185348" name="内容占位符 2"/>
          <p:cNvSpPr>
            <a:spLocks/>
          </p:cNvSpPr>
          <p:nvPr/>
        </p:nvSpPr>
        <p:spPr bwMode="auto">
          <a:xfrm>
            <a:off x="415636" y="1153103"/>
            <a:ext cx="7481455" cy="445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086" tIns="41543" rIns="83086" bIns="41543"/>
          <a:lstStyle/>
          <a:p>
            <a:pPr marL="343443" indent="-343443" defTabSz="914886" eaLnBrk="0" hangingPunct="0">
              <a:lnSpc>
                <a:spcPct val="160000"/>
              </a:lnSpc>
              <a:buClr>
                <a:srgbClr val="193D85"/>
              </a:buClr>
              <a:buSzPct val="75000"/>
              <a:buFont typeface="Wingdings" pitchFamily="2" charset="2"/>
              <a:buChar char="n"/>
            </a:pPr>
            <a:endParaRPr lang="en-US" altLang="zh-CN" sz="800">
              <a:latin typeface="Frutiger 45 Light"/>
              <a:ea typeface="黑体" pitchFamily="49" charset="-122"/>
            </a:endParaRPr>
          </a:p>
          <a:p>
            <a:pPr marL="343443" indent="-343443" defTabSz="914886" eaLnBrk="0" hangingPunct="0">
              <a:lnSpc>
                <a:spcPct val="160000"/>
              </a:lnSpc>
              <a:buClr>
                <a:srgbClr val="193D85"/>
              </a:buClr>
              <a:buSzPct val="75000"/>
              <a:buFont typeface="Wingdings" pitchFamily="2" charset="2"/>
              <a:buChar char="n"/>
            </a:pPr>
            <a:r>
              <a:rPr lang="en-US" altLang="zh-CN">
                <a:latin typeface="Frutiger 45 Light"/>
                <a:ea typeface="黑体" pitchFamily="49" charset="-122"/>
              </a:rPr>
              <a:t>DATASTAGE</a:t>
            </a:r>
            <a:r>
              <a:rPr lang="zh-CN" altLang="en-US">
                <a:latin typeface="Frutiger 45 Light"/>
                <a:ea typeface="黑体" pitchFamily="49" charset="-122"/>
              </a:rPr>
              <a:t>自动化－定制开发 </a:t>
            </a:r>
            <a:endParaRPr lang="en-US" altLang="zh-CN" sz="1200">
              <a:latin typeface="Frutiger 45 Light"/>
              <a:ea typeface="黑体" pitchFamily="49" charset="-122"/>
            </a:endParaRPr>
          </a:p>
          <a:p>
            <a:pPr marL="343443" indent="-343443" defTabSz="914886" eaLnBrk="0" hangingPunct="0">
              <a:lnSpc>
                <a:spcPct val="160000"/>
              </a:lnSpc>
              <a:buClr>
                <a:srgbClr val="193D85"/>
              </a:buClr>
              <a:buSzPct val="75000"/>
              <a:buFont typeface="Wingdings" pitchFamily="2" charset="2"/>
              <a:buChar char="n"/>
            </a:pPr>
            <a:r>
              <a:rPr lang="en-US" altLang="zh-CN">
                <a:latin typeface="Frutiger 45 Light"/>
                <a:ea typeface="黑体" pitchFamily="49" charset="-122"/>
              </a:rPr>
              <a:t>DATASTAGE</a:t>
            </a:r>
            <a:r>
              <a:rPr lang="zh-CN" altLang="en-US">
                <a:latin typeface="Frutiger 45 Light"/>
                <a:ea typeface="黑体" pitchFamily="49" charset="-122"/>
              </a:rPr>
              <a:t>自动化－批量生成</a:t>
            </a:r>
          </a:p>
          <a:p>
            <a:pPr marL="343443" indent="-343443" defTabSz="914886" eaLnBrk="0" hangingPunct="0">
              <a:lnSpc>
                <a:spcPct val="160000"/>
              </a:lnSpc>
              <a:buClr>
                <a:srgbClr val="193D85"/>
              </a:buClr>
              <a:buSzPct val="75000"/>
              <a:buFont typeface="Wingdings" pitchFamily="2" charset="2"/>
              <a:buChar char="n"/>
            </a:pPr>
            <a:r>
              <a:rPr lang="zh-CN" altLang="en-US">
                <a:latin typeface="Frutiger 45 Light"/>
                <a:ea typeface="黑体" pitchFamily="49" charset="-122"/>
              </a:rPr>
              <a:t>存储过程自动化</a:t>
            </a:r>
          </a:p>
          <a:p>
            <a:pPr marL="343443" indent="-343443" defTabSz="914886" eaLnBrk="0" hangingPunct="0">
              <a:lnSpc>
                <a:spcPct val="160000"/>
              </a:lnSpc>
              <a:buClr>
                <a:srgbClr val="193D85"/>
              </a:buClr>
              <a:buSzPct val="75000"/>
              <a:buFont typeface="Wingdings" pitchFamily="2" charset="2"/>
              <a:buChar char="n"/>
            </a:pPr>
            <a:r>
              <a:rPr lang="zh-CN" altLang="en-US">
                <a:latin typeface="Frutiger 45 Light"/>
                <a:ea typeface="黑体" pitchFamily="49" charset="-122"/>
              </a:rPr>
              <a:t>模型客户化辅助工具</a:t>
            </a:r>
          </a:p>
        </p:txBody>
      </p:sp>
      <p:pic>
        <p:nvPicPr>
          <p:cNvPr id="185350" name="Picture 6"/>
          <p:cNvPicPr>
            <a:picLocks noChangeAspect="1" noChangeArrowheads="1"/>
          </p:cNvPicPr>
          <p:nvPr/>
        </p:nvPicPr>
        <p:blipFill>
          <a:blip r:embed="rId2">
            <a:extLst>
              <a:ext uri="{28A0092B-C50C-407E-A947-70E740481C1C}">
                <a14:useLocalDpi xmlns:a14="http://schemas.microsoft.com/office/drawing/2010/main" val="0"/>
              </a:ext>
            </a:extLst>
          </a:blip>
          <a:srcRect t="3426" b="57542"/>
          <a:stretch>
            <a:fillRect/>
          </a:stretch>
        </p:blipFill>
        <p:spPr bwMode="auto">
          <a:xfrm>
            <a:off x="342035" y="4525818"/>
            <a:ext cx="4788477" cy="1402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966" y="1194955"/>
            <a:ext cx="4802909" cy="4277591"/>
          </a:xfrm>
          <a:prstGeom prst="rect">
            <a:avLst/>
          </a:prstGeom>
          <a:noFill/>
          <a:ln>
            <a:noFill/>
          </a:ln>
          <a:effectLst/>
          <a:extLst>
            <a:ext uri="{909E8E84-426E-40DD-AFC4-6F175D3DCCD1}">
              <a14:hiddenFill xmlns:a14="http://schemas.microsoft.com/office/drawing/2010/main">
                <a:solidFill>
                  <a:srgbClr val="94A6BE"/>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94A6BE">
                      <a:gamma/>
                      <a:shade val="60000"/>
                      <a:invGamma/>
                    </a:srgbClr>
                  </a:outerShdw>
                </a:effectLst>
              </a14:hiddenEffects>
            </a:ext>
          </a:extLst>
        </p:spPr>
      </p:pic>
    </p:spTree>
    <p:extLst>
      <p:ext uri="{BB962C8B-B14F-4D97-AF65-F5344CB8AC3E}">
        <p14:creationId xmlns:p14="http://schemas.microsoft.com/office/powerpoint/2010/main" val="657071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非功能性</a:t>
            </a:r>
            <a:endParaRPr lang="zh-CN" altLang="zh-CN" sz="1500">
              <a:solidFill>
                <a:schemeClr val="bg1"/>
              </a:solidFill>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实施工艺促进</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综合报表应用</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BIOFFICE报表平台</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ETLPLUS调度监控</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数据加工</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86401" name="标题 23"/>
          <p:cNvSpPr>
            <a:spLocks noGrp="1"/>
          </p:cNvSpPr>
          <p:nvPr>
            <p:ph type="title" idx="4294967295"/>
          </p:nvPr>
        </p:nvSpPr>
        <p:spPr/>
        <p:txBody>
          <a:bodyPr/>
          <a:lstStyle/>
          <a:p>
            <a:pPr eaLnBrk="1" hangingPunct="1"/>
            <a:r>
              <a:rPr lang="zh-CN" altLang="en-US" smtClean="0"/>
              <a:t>主题</a:t>
            </a:r>
          </a:p>
        </p:txBody>
      </p:sp>
      <p:grpSp>
        <p:nvGrpSpPr>
          <p:cNvPr id="186402"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86403"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86404"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8640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grpSp>
        <p:nvGrpSpPr>
          <p:cNvPr id="186430"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9696227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D81CD5D-3801-4589-8696-A4A02C7121E2}" type="slidenum">
              <a:rPr lang="zh-TW" altLang="en-GB" sz="1100" b="0">
                <a:latin typeface="Book Antiqua" pitchFamily="18" charset="0"/>
              </a:rPr>
              <a:pPr/>
              <a:t>119</a:t>
            </a:fld>
            <a:endParaRPr lang="en-GB" altLang="zh-TW" sz="1100" b="0">
              <a:latin typeface="Book Antiqua" pitchFamily="18" charset="0"/>
            </a:endParaRPr>
          </a:p>
        </p:txBody>
      </p:sp>
      <p:sp>
        <p:nvSpPr>
          <p:cNvPr id="187395" name="标题 1"/>
          <p:cNvSpPr>
            <a:spLocks noGrp="1"/>
          </p:cNvSpPr>
          <p:nvPr>
            <p:ph type="title" idx="4294967295"/>
          </p:nvPr>
        </p:nvSpPr>
        <p:spPr/>
        <p:txBody>
          <a:bodyPr/>
          <a:lstStyle/>
          <a:p>
            <a:r>
              <a:rPr lang="zh-CN" smtClean="0"/>
              <a:t>非功能性设计</a:t>
            </a:r>
            <a:r>
              <a:rPr lang="zh-CN" altLang="en-US" smtClean="0"/>
              <a:t>：概述</a:t>
            </a:r>
          </a:p>
        </p:txBody>
      </p:sp>
      <p:sp>
        <p:nvSpPr>
          <p:cNvPr id="18739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83B4479-CC9E-41F0-B22F-A3B6D65A7732}" type="slidenum">
              <a:rPr lang="zh-TW" altLang="en-GB" sz="1100" b="0">
                <a:latin typeface="Book Antiqua" pitchFamily="18" charset="0"/>
              </a:rPr>
              <a:pPr algn="r"/>
              <a:t>119</a:t>
            </a:fld>
            <a:endParaRPr lang="en-GB" altLang="zh-TW" sz="1100" b="0">
              <a:latin typeface="Book Antiqua" pitchFamily="18" charset="0"/>
            </a:endParaRPr>
          </a:p>
        </p:txBody>
      </p:sp>
      <p:sp>
        <p:nvSpPr>
          <p:cNvPr id="5" name="Rectangle 3"/>
          <p:cNvSpPr txBox="1">
            <a:spLocks noChangeArrowheads="1"/>
          </p:cNvSpPr>
          <p:nvPr/>
        </p:nvSpPr>
        <p:spPr bwMode="auto">
          <a:xfrm>
            <a:off x="695614" y="770660"/>
            <a:ext cx="3906694" cy="4293466"/>
          </a:xfrm>
          <a:prstGeom prst="rect">
            <a:avLst/>
          </a:prstGeom>
          <a:noFill/>
          <a:ln w="9525" algn="ctr">
            <a:noFill/>
            <a:miter lim="800000"/>
            <a:headEnd/>
            <a:tailEnd/>
          </a:ln>
        </p:spPr>
        <p:txBody>
          <a:bodyPr lIns="91404" tIns="45702" rIns="91404" bIns="45702"/>
          <a:lstStyle/>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高性能</a:t>
            </a:r>
          </a:p>
          <a:p>
            <a:pPr marL="759038" lvl="1" indent="-343443" defTabSz="914886" eaLnBrk="0" hangingPunct="0">
              <a:spcBef>
                <a:spcPct val="50000"/>
              </a:spcBef>
              <a:buClr>
                <a:srgbClr val="FB7A13"/>
              </a:buClr>
              <a:buSzPct val="75000"/>
              <a:buFont typeface="Wingdings" pitchFamily="2" charset="2"/>
              <a:buChar char="p"/>
              <a:defRPr/>
            </a:pPr>
            <a:r>
              <a:rPr lang="zh-CN" altLang="en-US" sz="1500" kern="0" dirty="0">
                <a:latin typeface="+mn-lt"/>
                <a:ea typeface="+mn-ea"/>
              </a:rPr>
              <a:t>系统需要作为企业级的数据整合系统，需要具备高性能，以满足服务基线时间窗口的需求。</a:t>
            </a:r>
          </a:p>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可扩展性</a:t>
            </a:r>
          </a:p>
          <a:p>
            <a:pPr marL="759038" lvl="1" indent="-343443" defTabSz="914886" eaLnBrk="0" hangingPunct="0">
              <a:spcBef>
                <a:spcPct val="50000"/>
              </a:spcBef>
              <a:buClr>
                <a:srgbClr val="FB7A13"/>
              </a:buClr>
              <a:buSzPct val="75000"/>
              <a:buFont typeface="Wingdings" pitchFamily="2" charset="2"/>
              <a:buChar char="p"/>
              <a:defRPr/>
            </a:pPr>
            <a:r>
              <a:rPr lang="zh-CN" altLang="en-US" sz="1300" kern="0" dirty="0">
                <a:latin typeface="+mn-lt"/>
                <a:ea typeface="+mn-ea"/>
              </a:rPr>
              <a:t>保证项目根据业务要求合理配置，稳步发展，从业务架构、数据架构、技术架构、物理架构等四个方面考虑系统的可扩展性。</a:t>
            </a:r>
          </a:p>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可管理性</a:t>
            </a:r>
          </a:p>
          <a:p>
            <a:pPr marL="759038" lvl="1" indent="-343443" defTabSz="914886" eaLnBrk="0" hangingPunct="0">
              <a:spcBef>
                <a:spcPct val="50000"/>
              </a:spcBef>
              <a:buClr>
                <a:srgbClr val="FB7A13"/>
              </a:buClr>
              <a:buSzPct val="75000"/>
              <a:buFont typeface="Wingdings" pitchFamily="2" charset="2"/>
              <a:buChar char="p"/>
              <a:defRPr/>
            </a:pPr>
            <a:r>
              <a:rPr lang="zh-CN" altLang="en-US" sz="1300" kern="0" dirty="0">
                <a:latin typeface="+mn-lt"/>
                <a:ea typeface="+mn-ea"/>
              </a:rPr>
              <a:t>具备高可管理能力，保证系统的生产运行，在出现异常的情况，可以快速定位并恢复。</a:t>
            </a:r>
          </a:p>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高可用性</a:t>
            </a:r>
          </a:p>
          <a:p>
            <a:pPr marL="759038" lvl="1" indent="-343443" defTabSz="914886" eaLnBrk="0" hangingPunct="0">
              <a:spcBef>
                <a:spcPct val="50000"/>
              </a:spcBef>
              <a:buClr>
                <a:srgbClr val="FB7A13"/>
              </a:buClr>
              <a:buSzPct val="75000"/>
              <a:buFont typeface="Wingdings" pitchFamily="2" charset="2"/>
              <a:buChar char="p"/>
              <a:defRPr/>
            </a:pPr>
            <a:r>
              <a:rPr lang="en-US" altLang="zh-CN" sz="1300" kern="0" dirty="0">
                <a:latin typeface="+mn-lt"/>
                <a:ea typeface="+mn-ea"/>
              </a:rPr>
              <a:t>ETL</a:t>
            </a:r>
            <a:r>
              <a:rPr lang="zh-CN" altLang="en-US" sz="1300" kern="0" dirty="0">
                <a:latin typeface="+mn-lt"/>
                <a:ea typeface="+mn-ea"/>
              </a:rPr>
              <a:t>架构主要通过集群和负载均衡的角度充分考虑系统的健壮性，其它的核心服务模块，例如数据交换和调度服务，可通过</a:t>
            </a:r>
            <a:r>
              <a:rPr lang="en-US" altLang="zh-CN" sz="1300" kern="0" dirty="0">
                <a:latin typeface="+mn-lt"/>
                <a:ea typeface="+mn-ea"/>
              </a:rPr>
              <a:t>HA</a:t>
            </a:r>
            <a:r>
              <a:rPr lang="zh-CN" altLang="en-US" sz="1300" kern="0" dirty="0">
                <a:latin typeface="+mn-lt"/>
                <a:ea typeface="+mn-ea"/>
              </a:rPr>
              <a:t>双机热备的方式来保障高可用。</a:t>
            </a:r>
          </a:p>
        </p:txBody>
      </p:sp>
      <p:sp>
        <p:nvSpPr>
          <p:cNvPr id="105478" name="Rectangle 6"/>
          <p:cNvSpPr>
            <a:spLocks noChangeArrowheads="1"/>
          </p:cNvSpPr>
          <p:nvPr/>
        </p:nvSpPr>
        <p:spPr bwMode="auto">
          <a:xfrm>
            <a:off x="0" y="-118909"/>
            <a:ext cx="167926" cy="237818"/>
          </a:xfrm>
          <a:prstGeom prst="rect">
            <a:avLst/>
          </a:prstGeom>
          <a:noFill/>
          <a:ln w="9525">
            <a:noFill/>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eaLnBrk="0" hangingPunct="0">
              <a:spcBef>
                <a:spcPct val="50000"/>
              </a:spcBef>
              <a:defRPr/>
            </a:pPr>
            <a:endParaRPr lang="zh-CN" altLang="en-US" sz="1000">
              <a:latin typeface="Frutiger 45 Light" pitchFamily="34" charset="0"/>
            </a:endParaRPr>
          </a:p>
        </p:txBody>
      </p:sp>
      <p:sp>
        <p:nvSpPr>
          <p:cNvPr id="7" name="Rectangle 3"/>
          <p:cNvSpPr txBox="1">
            <a:spLocks noChangeArrowheads="1"/>
          </p:cNvSpPr>
          <p:nvPr/>
        </p:nvSpPr>
        <p:spPr bwMode="auto">
          <a:xfrm>
            <a:off x="679740" y="5419148"/>
            <a:ext cx="7432386" cy="1508125"/>
          </a:xfrm>
          <a:prstGeom prst="rect">
            <a:avLst/>
          </a:prstGeom>
          <a:noFill/>
          <a:ln w="9525" algn="ctr">
            <a:noFill/>
            <a:miter lim="800000"/>
            <a:headEnd/>
            <a:tailEnd/>
          </a:ln>
        </p:spPr>
        <p:txBody>
          <a:bodyPr lIns="91404" tIns="45702" rIns="91404" bIns="45702"/>
          <a:lstStyle/>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安全性</a:t>
            </a:r>
          </a:p>
          <a:p>
            <a:pPr marL="759038" lvl="1" indent="-343443" defTabSz="914886" eaLnBrk="0" hangingPunct="0">
              <a:spcBef>
                <a:spcPct val="50000"/>
              </a:spcBef>
              <a:buClr>
                <a:srgbClr val="FB7A13"/>
              </a:buClr>
              <a:buSzPct val="75000"/>
              <a:buFont typeface="Wingdings" pitchFamily="2" charset="2"/>
              <a:buChar char="p"/>
              <a:defRPr/>
            </a:pPr>
            <a:r>
              <a:rPr lang="zh-CN" altLang="en-US" sz="1300" kern="0" dirty="0">
                <a:latin typeface="+mn-lt"/>
                <a:ea typeface="+mn-ea"/>
              </a:rPr>
              <a:t>系统作为数据线的心脏，需要保证系统、数据安全加工，安全接入和分发。</a:t>
            </a:r>
          </a:p>
          <a:p>
            <a:pPr marL="343443" indent="-343443" defTabSz="914886" eaLnBrk="0" hangingPunct="0">
              <a:spcBef>
                <a:spcPct val="50000"/>
              </a:spcBef>
              <a:buClr>
                <a:srgbClr val="FB7A13"/>
              </a:buClr>
              <a:buSzPct val="75000"/>
              <a:buFont typeface="Wingdings" pitchFamily="2" charset="2"/>
              <a:buChar char="n"/>
              <a:defRPr/>
            </a:pPr>
            <a:r>
              <a:rPr lang="zh-CN" altLang="en-US" sz="1600" kern="0" dirty="0">
                <a:latin typeface="+mn-lt"/>
                <a:ea typeface="+mn-ea"/>
              </a:rPr>
              <a:t>可集成性</a:t>
            </a:r>
          </a:p>
          <a:p>
            <a:pPr marL="759038" lvl="1" indent="-343443" defTabSz="914886" eaLnBrk="0" hangingPunct="0">
              <a:spcBef>
                <a:spcPct val="50000"/>
              </a:spcBef>
              <a:buClr>
                <a:srgbClr val="FB7A13"/>
              </a:buClr>
              <a:buSzPct val="75000"/>
              <a:buFont typeface="Wingdings" pitchFamily="2" charset="2"/>
              <a:buChar char="p"/>
              <a:defRPr/>
            </a:pPr>
            <a:r>
              <a:rPr lang="zh-CN" altLang="en-US" sz="1300" kern="0" dirty="0">
                <a:latin typeface="+mn-lt"/>
                <a:ea typeface="+mn-ea"/>
              </a:rPr>
              <a:t>避免数据应用架构的重复投入，包括物理设备、系统软件、框架组件、规范方法等。</a:t>
            </a:r>
          </a:p>
        </p:txBody>
      </p:sp>
      <p:pic>
        <p:nvPicPr>
          <p:cNvPr id="18740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557" y="1687080"/>
            <a:ext cx="4485409" cy="281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8803324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smtClean="0"/>
              <a:t>东南融通商业智能业务线</a:t>
            </a:r>
            <a:r>
              <a:rPr lang="en-US" altLang="zh-CN" dirty="0" smtClean="0"/>
              <a:t/>
            </a:r>
            <a:br>
              <a:rPr lang="en-US" altLang="zh-CN" dirty="0" smtClean="0"/>
            </a:br>
            <a:r>
              <a:rPr lang="zh-CN" altLang="en-US" dirty="0" smtClean="0"/>
              <a:t>银行业主要客户</a:t>
            </a:r>
            <a:endParaRPr lang="zh-CN" altLang="en-US" dirty="0"/>
          </a:p>
        </p:txBody>
      </p:sp>
      <p:sp>
        <p:nvSpPr>
          <p:cNvPr id="22" name="副标题 21"/>
          <p:cNvSpPr>
            <a:spLocks noGrp="1"/>
          </p:cNvSpPr>
          <p:nvPr>
            <p:ph type="subTitle" idx="1"/>
          </p:nvPr>
        </p:nvSpPr>
        <p:spPr/>
        <p:txBody>
          <a:bodyPr/>
          <a:lstStyle/>
          <a:p>
            <a:endParaRPr lang="zh-CN" altLang="en-US"/>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12</a:t>
            </a:fld>
            <a:endParaRPr lang="en-US" altLang="zh-CN"/>
          </a:p>
        </p:txBody>
      </p:sp>
      <p:pic>
        <p:nvPicPr>
          <p:cNvPr id="4" name="图片 42" descr="CDB.gif"/>
          <p:cNvPicPr>
            <a:picLocks noChangeAspect="1"/>
          </p:cNvPicPr>
          <p:nvPr/>
        </p:nvPicPr>
        <p:blipFill>
          <a:blip r:embed="rId3" cstate="print"/>
          <a:srcRect/>
          <a:stretch>
            <a:fillRect/>
          </a:stretch>
        </p:blipFill>
        <p:spPr bwMode="auto">
          <a:xfrm>
            <a:off x="642910" y="2412013"/>
            <a:ext cx="1203325" cy="360363"/>
          </a:xfrm>
          <a:prstGeom prst="rect">
            <a:avLst/>
          </a:prstGeom>
          <a:noFill/>
          <a:ln w="9525">
            <a:noFill/>
            <a:miter lim="800000"/>
            <a:headEnd/>
            <a:tailEnd/>
          </a:ln>
        </p:spPr>
      </p:pic>
      <p:pic>
        <p:nvPicPr>
          <p:cNvPr id="5" name="Picture 10" descr="China Construction Bank"/>
          <p:cNvPicPr>
            <a:picLocks noChangeAspect="1" noChangeArrowheads="1"/>
          </p:cNvPicPr>
          <p:nvPr/>
        </p:nvPicPr>
        <p:blipFill>
          <a:blip r:embed="rId4" cstate="print"/>
          <a:srcRect/>
          <a:stretch>
            <a:fillRect/>
          </a:stretch>
        </p:blipFill>
        <p:spPr bwMode="auto">
          <a:xfrm>
            <a:off x="827970" y="1924651"/>
            <a:ext cx="1268412" cy="292100"/>
          </a:xfrm>
          <a:prstGeom prst="rect">
            <a:avLst/>
          </a:prstGeom>
          <a:noFill/>
          <a:ln w="9525">
            <a:noFill/>
            <a:miter lim="800000"/>
            <a:headEnd/>
            <a:tailEnd/>
          </a:ln>
        </p:spPr>
      </p:pic>
      <p:pic>
        <p:nvPicPr>
          <p:cNvPr id="6" name="Picture 11" descr="Bank of China (BOC)"/>
          <p:cNvPicPr>
            <a:picLocks noChangeAspect="1" noChangeArrowheads="1"/>
          </p:cNvPicPr>
          <p:nvPr/>
        </p:nvPicPr>
        <p:blipFill>
          <a:blip r:embed="rId5" cstate="print"/>
          <a:srcRect/>
          <a:stretch>
            <a:fillRect/>
          </a:stretch>
        </p:blipFill>
        <p:spPr bwMode="auto">
          <a:xfrm>
            <a:off x="827970" y="3508976"/>
            <a:ext cx="911225" cy="258762"/>
          </a:xfrm>
          <a:prstGeom prst="rect">
            <a:avLst/>
          </a:prstGeom>
          <a:noFill/>
          <a:ln w="9525">
            <a:noFill/>
            <a:miter lim="800000"/>
            <a:headEnd/>
            <a:tailEnd/>
          </a:ln>
        </p:spPr>
      </p:pic>
      <p:grpSp>
        <p:nvGrpSpPr>
          <p:cNvPr id="7" name="Group 12"/>
          <p:cNvGrpSpPr>
            <a:grpSpLocks/>
          </p:cNvGrpSpPr>
          <p:nvPr/>
        </p:nvGrpSpPr>
        <p:grpSpPr bwMode="auto">
          <a:xfrm>
            <a:off x="827970" y="2969226"/>
            <a:ext cx="1327150" cy="292100"/>
            <a:chOff x="2992" y="1458"/>
            <a:chExt cx="736" cy="152"/>
          </a:xfrm>
        </p:grpSpPr>
        <p:pic>
          <p:nvPicPr>
            <p:cNvPr id="8" name="Picture 13" descr="AgriculturalBankofChinaLogo"/>
            <p:cNvPicPr>
              <a:picLocks noChangeAspect="1" noChangeArrowheads="1"/>
            </p:cNvPicPr>
            <p:nvPr/>
          </p:nvPicPr>
          <p:blipFill>
            <a:blip r:embed="rId6" cstate="print">
              <a:clrChange>
                <a:clrFrom>
                  <a:srgbClr val="FFFFFF"/>
                </a:clrFrom>
                <a:clrTo>
                  <a:srgbClr val="FFFFFF">
                    <a:alpha val="0"/>
                  </a:srgbClr>
                </a:clrTo>
              </a:clrChange>
            </a:blip>
            <a:srcRect l="29750" t="6461" r="29814" b="39572"/>
            <a:stretch>
              <a:fillRect/>
            </a:stretch>
          </p:blipFill>
          <p:spPr bwMode="auto">
            <a:xfrm>
              <a:off x="2992" y="1472"/>
              <a:ext cx="136" cy="125"/>
            </a:xfrm>
            <a:prstGeom prst="rect">
              <a:avLst/>
            </a:prstGeom>
            <a:noFill/>
            <a:ln w="9525">
              <a:noFill/>
              <a:miter lim="800000"/>
              <a:headEnd/>
              <a:tailEnd/>
            </a:ln>
          </p:spPr>
        </p:pic>
        <p:pic>
          <p:nvPicPr>
            <p:cNvPr id="9" name="Picture 14" descr="AgriculturalBankofChinaLogo"/>
            <p:cNvPicPr>
              <a:picLocks noChangeAspect="1" noChangeArrowheads="1"/>
            </p:cNvPicPr>
            <p:nvPr/>
          </p:nvPicPr>
          <p:blipFill>
            <a:blip r:embed="rId6" cstate="print">
              <a:clrChange>
                <a:clrFrom>
                  <a:srgbClr val="FFFFFF"/>
                </a:clrFrom>
                <a:clrTo>
                  <a:srgbClr val="FFFFFF">
                    <a:alpha val="0"/>
                  </a:srgbClr>
                </a:clrTo>
              </a:clrChange>
            </a:blip>
            <a:srcRect l="2466" t="64343"/>
            <a:stretch>
              <a:fillRect/>
            </a:stretch>
          </p:blipFill>
          <p:spPr bwMode="auto">
            <a:xfrm>
              <a:off x="3122" y="1458"/>
              <a:ext cx="606" cy="152"/>
            </a:xfrm>
            <a:prstGeom prst="rect">
              <a:avLst/>
            </a:prstGeom>
            <a:noFill/>
            <a:ln w="9525">
              <a:noFill/>
              <a:miter lim="800000"/>
              <a:headEnd/>
              <a:tailEnd/>
            </a:ln>
          </p:spPr>
        </p:pic>
      </p:grpSp>
      <p:sp>
        <p:nvSpPr>
          <p:cNvPr id="10" name="AutoShape 17"/>
          <p:cNvSpPr>
            <a:spLocks noChangeArrowheads="1"/>
          </p:cNvSpPr>
          <p:nvPr/>
        </p:nvSpPr>
        <p:spPr bwMode="auto">
          <a:xfrm>
            <a:off x="781050" y="1386488"/>
            <a:ext cx="2217738" cy="331788"/>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lIns="82669" tIns="41343" rIns="82669" bIns="41343" anchor="ctr"/>
          <a:lstStyle/>
          <a:p>
            <a:pPr defTabSz="830263"/>
            <a:r>
              <a:rPr lang="en-US" altLang="zh-CN" sz="1300" b="1" dirty="0" smtClean="0">
                <a:solidFill>
                  <a:schemeClr val="bg1"/>
                </a:solidFill>
              </a:rPr>
              <a:t>4</a:t>
            </a:r>
            <a:r>
              <a:rPr lang="zh-CN" altLang="en-US" sz="1300" b="1" dirty="0" smtClean="0">
                <a:solidFill>
                  <a:schemeClr val="bg1"/>
                </a:solidFill>
              </a:rPr>
              <a:t>大国</a:t>
            </a:r>
            <a:r>
              <a:rPr lang="zh-CN" altLang="en-US" sz="1300" b="1" dirty="0">
                <a:solidFill>
                  <a:schemeClr val="bg1"/>
                </a:solidFill>
              </a:rPr>
              <a:t>有银行及政策性银行</a:t>
            </a:r>
          </a:p>
        </p:txBody>
      </p:sp>
      <p:pic>
        <p:nvPicPr>
          <p:cNvPr id="11" name="图片 43" descr="IEMB.JPG"/>
          <p:cNvPicPr>
            <a:picLocks noChangeAspect="1"/>
          </p:cNvPicPr>
          <p:nvPr/>
        </p:nvPicPr>
        <p:blipFill>
          <a:blip r:embed="rId7" cstate="email"/>
          <a:srcRect/>
          <a:stretch>
            <a:fillRect/>
          </a:stretch>
        </p:blipFill>
        <p:spPr bwMode="auto">
          <a:xfrm>
            <a:off x="827970" y="3964588"/>
            <a:ext cx="1033462" cy="280988"/>
          </a:xfrm>
          <a:prstGeom prst="rect">
            <a:avLst/>
          </a:prstGeom>
          <a:noFill/>
          <a:ln w="9525">
            <a:noFill/>
            <a:miter lim="800000"/>
            <a:headEnd/>
            <a:tailEnd/>
          </a:ln>
        </p:spPr>
      </p:pic>
      <p:pic>
        <p:nvPicPr>
          <p:cNvPr id="12" name="Picture 5" descr="砠砨X"/>
          <p:cNvPicPr>
            <a:picLocks noChangeAspect="1" noChangeArrowheads="1"/>
          </p:cNvPicPr>
          <p:nvPr/>
        </p:nvPicPr>
        <p:blipFill>
          <a:blip r:embed="rId8" cstate="email"/>
          <a:srcRect/>
          <a:stretch>
            <a:fillRect/>
          </a:stretch>
        </p:blipFill>
        <p:spPr bwMode="auto">
          <a:xfrm>
            <a:off x="7243086" y="4583163"/>
            <a:ext cx="1439863" cy="228600"/>
          </a:xfrm>
          <a:prstGeom prst="rect">
            <a:avLst/>
          </a:prstGeom>
          <a:noFill/>
          <a:ln w="9525">
            <a:noFill/>
            <a:miter lim="800000"/>
            <a:headEnd/>
            <a:tailEnd/>
          </a:ln>
        </p:spPr>
      </p:pic>
      <p:pic>
        <p:nvPicPr>
          <p:cNvPr id="13" name="Picture 6" descr="newlogo"/>
          <p:cNvPicPr>
            <a:picLocks noChangeAspect="1" noChangeArrowheads="1"/>
          </p:cNvPicPr>
          <p:nvPr/>
        </p:nvPicPr>
        <p:blipFill>
          <a:blip r:embed="rId9" cstate="print"/>
          <a:srcRect/>
          <a:stretch>
            <a:fillRect/>
          </a:stretch>
        </p:blipFill>
        <p:spPr bwMode="auto">
          <a:xfrm>
            <a:off x="5924040" y="1924651"/>
            <a:ext cx="1152525" cy="406400"/>
          </a:xfrm>
          <a:prstGeom prst="rect">
            <a:avLst/>
          </a:prstGeom>
          <a:noFill/>
          <a:ln w="9525">
            <a:noFill/>
            <a:miter lim="800000"/>
            <a:headEnd/>
            <a:tailEnd/>
          </a:ln>
        </p:spPr>
      </p:pic>
      <p:pic>
        <p:nvPicPr>
          <p:cNvPr id="14" name="Picture 7"/>
          <p:cNvPicPr>
            <a:picLocks noChangeAspect="1" noChangeArrowheads="1"/>
          </p:cNvPicPr>
          <p:nvPr/>
        </p:nvPicPr>
        <p:blipFill>
          <a:blip r:embed="rId10" cstate="print"/>
          <a:srcRect/>
          <a:stretch>
            <a:fillRect/>
          </a:stretch>
        </p:blipFill>
        <p:spPr bwMode="auto">
          <a:xfrm>
            <a:off x="5825429" y="3240127"/>
            <a:ext cx="1235075" cy="306387"/>
          </a:xfrm>
          <a:prstGeom prst="rect">
            <a:avLst/>
          </a:prstGeom>
          <a:noFill/>
          <a:ln w="9525">
            <a:noFill/>
            <a:miter lim="800000"/>
            <a:headEnd/>
            <a:tailEnd/>
          </a:ln>
        </p:spPr>
      </p:pic>
      <p:pic>
        <p:nvPicPr>
          <p:cNvPr id="15" name="Picture 8"/>
          <p:cNvPicPr>
            <a:picLocks noChangeAspect="1" noChangeArrowheads="1"/>
          </p:cNvPicPr>
          <p:nvPr/>
        </p:nvPicPr>
        <p:blipFill>
          <a:blip r:embed="rId11" cstate="print"/>
          <a:srcRect/>
          <a:stretch>
            <a:fillRect/>
          </a:stretch>
        </p:blipFill>
        <p:spPr bwMode="auto">
          <a:xfrm>
            <a:off x="5924040" y="3569308"/>
            <a:ext cx="1214438" cy="327025"/>
          </a:xfrm>
          <a:prstGeom prst="rect">
            <a:avLst/>
          </a:prstGeom>
          <a:noFill/>
          <a:ln w="9525">
            <a:noFill/>
            <a:miter lim="800000"/>
            <a:headEnd/>
            <a:tailEnd/>
          </a:ln>
        </p:spPr>
      </p:pic>
      <p:pic>
        <p:nvPicPr>
          <p:cNvPr id="16" name="Picture 9"/>
          <p:cNvPicPr>
            <a:picLocks noChangeAspect="1" noChangeArrowheads="1"/>
          </p:cNvPicPr>
          <p:nvPr/>
        </p:nvPicPr>
        <p:blipFill>
          <a:blip r:embed="rId12" cstate="email"/>
          <a:srcRect/>
          <a:stretch>
            <a:fillRect/>
          </a:stretch>
        </p:blipFill>
        <p:spPr bwMode="auto">
          <a:xfrm>
            <a:off x="7182751" y="3265885"/>
            <a:ext cx="1350963" cy="242888"/>
          </a:xfrm>
          <a:prstGeom prst="rect">
            <a:avLst/>
          </a:prstGeom>
          <a:noFill/>
          <a:ln w="9525">
            <a:noFill/>
            <a:miter lim="800000"/>
            <a:headEnd/>
            <a:tailEnd/>
          </a:ln>
        </p:spPr>
      </p:pic>
      <p:pic>
        <p:nvPicPr>
          <p:cNvPr id="17" name="Picture 10"/>
          <p:cNvPicPr>
            <a:picLocks noChangeAspect="1" noChangeArrowheads="1"/>
          </p:cNvPicPr>
          <p:nvPr/>
        </p:nvPicPr>
        <p:blipFill>
          <a:blip r:embed="rId13" cstate="email"/>
          <a:srcRect/>
          <a:stretch>
            <a:fillRect/>
          </a:stretch>
        </p:blipFill>
        <p:spPr bwMode="auto">
          <a:xfrm>
            <a:off x="7243086" y="3970937"/>
            <a:ext cx="1347788" cy="252412"/>
          </a:xfrm>
          <a:prstGeom prst="rect">
            <a:avLst/>
          </a:prstGeom>
          <a:noFill/>
          <a:ln w="9525">
            <a:noFill/>
            <a:miter lim="800000"/>
            <a:headEnd/>
            <a:tailEnd/>
          </a:ln>
        </p:spPr>
      </p:pic>
      <p:pic>
        <p:nvPicPr>
          <p:cNvPr id="18" name="Picture 11"/>
          <p:cNvPicPr>
            <a:picLocks noChangeAspect="1" noChangeArrowheads="1"/>
          </p:cNvPicPr>
          <p:nvPr/>
        </p:nvPicPr>
        <p:blipFill>
          <a:blip r:embed="rId14" cstate="email"/>
          <a:srcRect/>
          <a:stretch>
            <a:fillRect/>
          </a:stretch>
        </p:blipFill>
        <p:spPr bwMode="auto">
          <a:xfrm>
            <a:off x="7243086" y="4286300"/>
            <a:ext cx="1285875" cy="242888"/>
          </a:xfrm>
          <a:prstGeom prst="rect">
            <a:avLst/>
          </a:prstGeom>
          <a:noFill/>
          <a:ln w="9525">
            <a:noFill/>
            <a:miter lim="800000"/>
            <a:headEnd/>
            <a:tailEnd/>
          </a:ln>
        </p:spPr>
      </p:pic>
      <p:pic>
        <p:nvPicPr>
          <p:cNvPr id="19" name="Picture 12"/>
          <p:cNvPicPr>
            <a:picLocks noChangeAspect="1" noChangeArrowheads="1"/>
          </p:cNvPicPr>
          <p:nvPr/>
        </p:nvPicPr>
        <p:blipFill>
          <a:blip r:embed="rId15" cstate="email"/>
          <a:srcRect/>
          <a:stretch>
            <a:fillRect/>
          </a:stretch>
        </p:blipFill>
        <p:spPr bwMode="auto">
          <a:xfrm>
            <a:off x="7243086" y="3613747"/>
            <a:ext cx="1368425" cy="306388"/>
          </a:xfrm>
          <a:prstGeom prst="rect">
            <a:avLst/>
          </a:prstGeom>
          <a:noFill/>
          <a:ln w="9525">
            <a:noFill/>
            <a:miter lim="800000"/>
            <a:headEnd/>
            <a:tailEnd/>
          </a:ln>
        </p:spPr>
      </p:pic>
      <p:pic>
        <p:nvPicPr>
          <p:cNvPr id="20" name="Picture 13" descr="logo-福州商行"/>
          <p:cNvPicPr>
            <a:picLocks noChangeAspect="1" noChangeArrowheads="1"/>
          </p:cNvPicPr>
          <p:nvPr/>
        </p:nvPicPr>
        <p:blipFill>
          <a:blip r:embed="rId16" cstate="print"/>
          <a:srcRect/>
          <a:stretch>
            <a:fillRect/>
          </a:stretch>
        </p:blipFill>
        <p:spPr bwMode="auto">
          <a:xfrm>
            <a:off x="5896867" y="3954507"/>
            <a:ext cx="1211263" cy="525463"/>
          </a:xfrm>
          <a:prstGeom prst="rect">
            <a:avLst/>
          </a:prstGeom>
          <a:noFill/>
          <a:ln w="9525">
            <a:noFill/>
            <a:miter lim="800000"/>
            <a:headEnd/>
            <a:tailEnd/>
          </a:ln>
        </p:spPr>
      </p:pic>
      <p:pic>
        <p:nvPicPr>
          <p:cNvPr id="21" name="Picture 14" descr="logo-昆明商行"/>
          <p:cNvPicPr>
            <a:picLocks noChangeAspect="1" noChangeArrowheads="1"/>
          </p:cNvPicPr>
          <p:nvPr/>
        </p:nvPicPr>
        <p:blipFill>
          <a:blip r:embed="rId17" cstate="print"/>
          <a:srcRect/>
          <a:stretch>
            <a:fillRect/>
          </a:stretch>
        </p:blipFill>
        <p:spPr bwMode="auto">
          <a:xfrm>
            <a:off x="5896867" y="4533945"/>
            <a:ext cx="1246188" cy="311150"/>
          </a:xfrm>
          <a:prstGeom prst="rect">
            <a:avLst/>
          </a:prstGeom>
          <a:noFill/>
          <a:ln w="9525">
            <a:noFill/>
            <a:miter lim="800000"/>
            <a:headEnd/>
            <a:tailEnd/>
          </a:ln>
        </p:spPr>
      </p:pic>
      <p:pic>
        <p:nvPicPr>
          <p:cNvPr id="23" name="Picture 16"/>
          <p:cNvPicPr>
            <a:picLocks noChangeAspect="1" noChangeArrowheads="1"/>
          </p:cNvPicPr>
          <p:nvPr/>
        </p:nvPicPr>
        <p:blipFill>
          <a:blip r:embed="rId18" cstate="print"/>
          <a:srcRect/>
          <a:stretch>
            <a:fillRect/>
          </a:stretch>
        </p:blipFill>
        <p:spPr bwMode="auto">
          <a:xfrm>
            <a:off x="5924040" y="2385026"/>
            <a:ext cx="1038225" cy="293687"/>
          </a:xfrm>
          <a:prstGeom prst="rect">
            <a:avLst/>
          </a:prstGeom>
          <a:noFill/>
          <a:ln w="9525">
            <a:noFill/>
            <a:miter lim="800000"/>
            <a:headEnd/>
            <a:tailEnd/>
          </a:ln>
        </p:spPr>
      </p:pic>
      <p:pic>
        <p:nvPicPr>
          <p:cNvPr id="24" name="Picture 5"/>
          <p:cNvPicPr>
            <a:picLocks noChangeAspect="1" noChangeArrowheads="1"/>
          </p:cNvPicPr>
          <p:nvPr/>
        </p:nvPicPr>
        <p:blipFill>
          <a:blip r:embed="rId19" cstate="print"/>
          <a:srcRect/>
          <a:stretch>
            <a:fillRect/>
          </a:stretch>
        </p:blipFill>
        <p:spPr bwMode="auto">
          <a:xfrm>
            <a:off x="3218745" y="1924651"/>
            <a:ext cx="1100137" cy="223837"/>
          </a:xfrm>
          <a:prstGeom prst="rect">
            <a:avLst/>
          </a:prstGeom>
          <a:noFill/>
          <a:ln w="9525">
            <a:noFill/>
            <a:miter lim="800000"/>
            <a:headEnd/>
            <a:tailEnd/>
          </a:ln>
        </p:spPr>
      </p:pic>
      <p:pic>
        <p:nvPicPr>
          <p:cNvPr id="25" name="Picture 6" descr="xingye"/>
          <p:cNvPicPr>
            <a:picLocks noChangeAspect="1" noChangeArrowheads="1"/>
          </p:cNvPicPr>
          <p:nvPr/>
        </p:nvPicPr>
        <p:blipFill>
          <a:blip r:embed="rId20" cstate="email"/>
          <a:srcRect/>
          <a:stretch>
            <a:fillRect/>
          </a:stretch>
        </p:blipFill>
        <p:spPr bwMode="auto">
          <a:xfrm>
            <a:off x="3218745" y="4819669"/>
            <a:ext cx="1030287" cy="255587"/>
          </a:xfrm>
          <a:prstGeom prst="rect">
            <a:avLst/>
          </a:prstGeom>
          <a:noFill/>
          <a:ln w="9525">
            <a:noFill/>
            <a:miter lim="800000"/>
            <a:headEnd/>
            <a:tailEnd/>
          </a:ln>
        </p:spPr>
      </p:pic>
      <p:pic>
        <p:nvPicPr>
          <p:cNvPr id="26" name="Picture 7" descr="logo(for PPT content page01)"/>
          <p:cNvPicPr>
            <a:picLocks noChangeAspect="1" noChangeArrowheads="1"/>
          </p:cNvPicPr>
          <p:nvPr/>
        </p:nvPicPr>
        <p:blipFill>
          <a:blip r:embed="rId21" cstate="email"/>
          <a:srcRect/>
          <a:stretch>
            <a:fillRect/>
          </a:stretch>
        </p:blipFill>
        <p:spPr bwMode="auto">
          <a:xfrm>
            <a:off x="3218745" y="5802331"/>
            <a:ext cx="1038225" cy="269875"/>
          </a:xfrm>
          <a:prstGeom prst="rect">
            <a:avLst/>
          </a:prstGeom>
          <a:noFill/>
          <a:ln w="9525">
            <a:noFill/>
            <a:miter lim="800000"/>
            <a:headEnd/>
            <a:tailEnd/>
          </a:ln>
        </p:spPr>
      </p:pic>
      <p:pic>
        <p:nvPicPr>
          <p:cNvPr id="28" name="Picture 9"/>
          <p:cNvPicPr>
            <a:picLocks noChangeAspect="1" noChangeArrowheads="1"/>
          </p:cNvPicPr>
          <p:nvPr/>
        </p:nvPicPr>
        <p:blipFill>
          <a:blip r:embed="rId22" cstate="print"/>
          <a:srcRect/>
          <a:stretch>
            <a:fillRect/>
          </a:stretch>
        </p:blipFill>
        <p:spPr bwMode="auto">
          <a:xfrm>
            <a:off x="3218745" y="3421081"/>
            <a:ext cx="982662" cy="276225"/>
          </a:xfrm>
          <a:prstGeom prst="rect">
            <a:avLst/>
          </a:prstGeom>
          <a:noFill/>
          <a:ln w="9525" algn="ctr">
            <a:noFill/>
            <a:miter lim="800000"/>
            <a:headEnd/>
            <a:tailEnd/>
          </a:ln>
        </p:spPr>
      </p:pic>
      <p:pic>
        <p:nvPicPr>
          <p:cNvPr id="29" name="Picture 10"/>
          <p:cNvPicPr>
            <a:picLocks noChangeAspect="1" noChangeArrowheads="1"/>
          </p:cNvPicPr>
          <p:nvPr/>
        </p:nvPicPr>
        <p:blipFill>
          <a:blip r:embed="rId23" cstate="print"/>
          <a:srcRect/>
          <a:stretch>
            <a:fillRect/>
          </a:stretch>
        </p:blipFill>
        <p:spPr bwMode="auto">
          <a:xfrm>
            <a:off x="3218745" y="4394219"/>
            <a:ext cx="1270000" cy="219075"/>
          </a:xfrm>
          <a:prstGeom prst="rect">
            <a:avLst/>
          </a:prstGeom>
          <a:noFill/>
          <a:ln w="9525">
            <a:noFill/>
            <a:miter lim="800000"/>
            <a:headEnd/>
            <a:tailEnd/>
          </a:ln>
        </p:spPr>
      </p:pic>
      <p:pic>
        <p:nvPicPr>
          <p:cNvPr id="30" name="Picture 11"/>
          <p:cNvPicPr>
            <a:picLocks noChangeAspect="1" noChangeArrowheads="1"/>
          </p:cNvPicPr>
          <p:nvPr/>
        </p:nvPicPr>
        <p:blipFill>
          <a:blip r:embed="rId24" cstate="email"/>
          <a:srcRect/>
          <a:stretch>
            <a:fillRect/>
          </a:stretch>
        </p:blipFill>
        <p:spPr bwMode="auto">
          <a:xfrm>
            <a:off x="3218745" y="5280044"/>
            <a:ext cx="1171575" cy="315912"/>
          </a:xfrm>
          <a:prstGeom prst="rect">
            <a:avLst/>
          </a:prstGeom>
          <a:noFill/>
          <a:ln w="19050">
            <a:noFill/>
            <a:miter lim="800000"/>
            <a:headEnd/>
            <a:tailEnd/>
          </a:ln>
        </p:spPr>
      </p:pic>
      <p:pic>
        <p:nvPicPr>
          <p:cNvPr id="31" name="Picture 12"/>
          <p:cNvPicPr>
            <a:picLocks noChangeAspect="1" noChangeArrowheads="1"/>
          </p:cNvPicPr>
          <p:nvPr/>
        </p:nvPicPr>
        <p:blipFill>
          <a:blip r:embed="rId25" cstate="print"/>
          <a:srcRect/>
          <a:stretch>
            <a:fillRect/>
          </a:stretch>
        </p:blipFill>
        <p:spPr bwMode="auto">
          <a:xfrm>
            <a:off x="3218745" y="3025813"/>
            <a:ext cx="1549400" cy="323850"/>
          </a:xfrm>
          <a:prstGeom prst="rect">
            <a:avLst/>
          </a:prstGeom>
          <a:noFill/>
          <a:ln w="19050">
            <a:noFill/>
            <a:miter lim="800000"/>
            <a:headEnd/>
            <a:tailEnd/>
          </a:ln>
        </p:spPr>
      </p:pic>
      <p:pic>
        <p:nvPicPr>
          <p:cNvPr id="32" name="Picture 13"/>
          <p:cNvPicPr>
            <a:picLocks noChangeAspect="1" noChangeArrowheads="1"/>
          </p:cNvPicPr>
          <p:nvPr/>
        </p:nvPicPr>
        <p:blipFill>
          <a:blip r:embed="rId26" cstate="email"/>
          <a:srcRect/>
          <a:stretch>
            <a:fillRect/>
          </a:stretch>
        </p:blipFill>
        <p:spPr bwMode="auto">
          <a:xfrm>
            <a:off x="3218745" y="2668649"/>
            <a:ext cx="1793875" cy="255587"/>
          </a:xfrm>
          <a:prstGeom prst="rect">
            <a:avLst/>
          </a:prstGeom>
          <a:noFill/>
          <a:ln w="19050">
            <a:noFill/>
            <a:miter lim="800000"/>
            <a:headEnd/>
            <a:tailEnd/>
          </a:ln>
        </p:spPr>
      </p:pic>
      <p:sp>
        <p:nvSpPr>
          <p:cNvPr id="33" name="AutoShape 17"/>
          <p:cNvSpPr>
            <a:spLocks noChangeArrowheads="1"/>
          </p:cNvSpPr>
          <p:nvPr/>
        </p:nvSpPr>
        <p:spPr bwMode="auto">
          <a:xfrm>
            <a:off x="3213100" y="1386488"/>
            <a:ext cx="2217738" cy="331788"/>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lIns="82669" tIns="41343" rIns="82669" bIns="41343" anchor="ctr"/>
          <a:lstStyle/>
          <a:p>
            <a:pPr algn="ctr" defTabSz="830263"/>
            <a:r>
              <a:rPr lang="zh-CN" altLang="en-US" sz="1300" b="1">
                <a:solidFill>
                  <a:schemeClr val="bg1"/>
                </a:solidFill>
              </a:rPr>
              <a:t>股份制银行</a:t>
            </a:r>
          </a:p>
        </p:txBody>
      </p:sp>
      <p:sp>
        <p:nvSpPr>
          <p:cNvPr id="34" name="AutoShape 17"/>
          <p:cNvSpPr>
            <a:spLocks noChangeArrowheads="1"/>
          </p:cNvSpPr>
          <p:nvPr/>
        </p:nvSpPr>
        <p:spPr bwMode="auto">
          <a:xfrm>
            <a:off x="5927725" y="1386488"/>
            <a:ext cx="2217738" cy="331788"/>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lIns="82669" tIns="41343" rIns="82669" bIns="41343" anchor="ctr"/>
          <a:lstStyle/>
          <a:p>
            <a:pPr algn="ctr" defTabSz="830263"/>
            <a:r>
              <a:rPr lang="zh-CN" altLang="en-US" sz="1300" b="1">
                <a:solidFill>
                  <a:schemeClr val="bg1"/>
                </a:solidFill>
              </a:rPr>
              <a:t>城市商业银行</a:t>
            </a:r>
          </a:p>
        </p:txBody>
      </p:sp>
      <p:sp>
        <p:nvSpPr>
          <p:cNvPr id="35" name="TextBox 34"/>
          <p:cNvSpPr txBox="1"/>
          <p:nvPr/>
        </p:nvSpPr>
        <p:spPr>
          <a:xfrm>
            <a:off x="3253661" y="5988626"/>
            <a:ext cx="646331" cy="369332"/>
          </a:xfrm>
          <a:prstGeom prst="rect">
            <a:avLst/>
          </a:prstGeom>
          <a:noFill/>
        </p:spPr>
        <p:txBody>
          <a:bodyPr wrap="none" rtlCol="0">
            <a:spAutoFit/>
          </a:bodyPr>
          <a:lstStyle/>
          <a:p>
            <a:r>
              <a:rPr lang="en-US" altLang="zh-CN" b="1" dirty="0" smtClean="0"/>
              <a:t>……</a:t>
            </a:r>
            <a:endParaRPr lang="zh-CN" altLang="en-US" b="1" dirty="0"/>
          </a:p>
        </p:txBody>
      </p:sp>
      <p:sp>
        <p:nvSpPr>
          <p:cNvPr id="36" name="TextBox 35"/>
          <p:cNvSpPr txBox="1"/>
          <p:nvPr/>
        </p:nvSpPr>
        <p:spPr>
          <a:xfrm>
            <a:off x="5822040" y="4812813"/>
            <a:ext cx="646331" cy="369332"/>
          </a:xfrm>
          <a:prstGeom prst="rect">
            <a:avLst/>
          </a:prstGeom>
          <a:noFill/>
        </p:spPr>
        <p:txBody>
          <a:bodyPr wrap="none" rtlCol="0">
            <a:spAutoFit/>
          </a:bodyPr>
          <a:lstStyle/>
          <a:p>
            <a:r>
              <a:rPr lang="en-US" altLang="zh-CN" b="1" dirty="0" smtClean="0"/>
              <a:t>……</a:t>
            </a:r>
            <a:endParaRPr lang="zh-CN" altLang="en-US" b="1" dirty="0"/>
          </a:p>
        </p:txBody>
      </p:sp>
      <p:pic>
        <p:nvPicPr>
          <p:cNvPr id="37" name="图片 44" descr="ICBC.gif"/>
          <p:cNvPicPr>
            <a:picLocks noChangeAspect="1"/>
          </p:cNvPicPr>
          <p:nvPr/>
        </p:nvPicPr>
        <p:blipFill>
          <a:blip r:embed="rId27" cstate="email"/>
          <a:srcRect/>
          <a:stretch>
            <a:fillRect/>
          </a:stretch>
        </p:blipFill>
        <p:spPr bwMode="auto">
          <a:xfrm>
            <a:off x="824769" y="4370993"/>
            <a:ext cx="1379537" cy="285752"/>
          </a:xfrm>
          <a:prstGeom prst="rect">
            <a:avLst/>
          </a:prstGeom>
          <a:noFill/>
          <a:ln w="9525">
            <a:noFill/>
            <a:miter lim="800000"/>
            <a:headEnd/>
            <a:tailEnd/>
          </a:ln>
        </p:spPr>
      </p:pic>
      <p:pic>
        <p:nvPicPr>
          <p:cNvPr id="5122" name="Picture 2" descr="http://www.artmark-furniture.com/UploadFile/1/gongchenganli/pinganyinhang/pinganyinhang-logo.jpg"/>
          <p:cNvPicPr>
            <a:picLocks noChangeAspect="1" noChangeArrowheads="1"/>
          </p:cNvPicPr>
          <p:nvPr/>
        </p:nvPicPr>
        <p:blipFill>
          <a:blip r:embed="rId28" cstate="print"/>
          <a:srcRect t="25568" b="14772"/>
          <a:stretch>
            <a:fillRect/>
          </a:stretch>
        </p:blipFill>
        <p:spPr bwMode="auto">
          <a:xfrm>
            <a:off x="3182223" y="3815811"/>
            <a:ext cx="1000132" cy="397783"/>
          </a:xfrm>
          <a:prstGeom prst="rect">
            <a:avLst/>
          </a:prstGeom>
          <a:noFill/>
        </p:spPr>
      </p:pic>
      <p:pic>
        <p:nvPicPr>
          <p:cNvPr id="5124" name="Picture 4" descr="http://t1.gstatic.com/images?q=tbn:ANd9GcQumBckzxiKiQ0VQKjJsF6y8HN-6OslU6uOCaEooIQPnZ1tNRW5WA"/>
          <p:cNvPicPr>
            <a:picLocks noChangeAspect="1" noChangeArrowheads="1"/>
          </p:cNvPicPr>
          <p:nvPr/>
        </p:nvPicPr>
        <p:blipFill>
          <a:blip r:embed="rId29" cstate="print"/>
          <a:srcRect l="28677" t="26786" r="24999" b="30357"/>
          <a:stretch>
            <a:fillRect/>
          </a:stretch>
        </p:blipFill>
        <p:spPr bwMode="auto">
          <a:xfrm>
            <a:off x="7254189" y="1882805"/>
            <a:ext cx="1143008" cy="435432"/>
          </a:xfrm>
          <a:prstGeom prst="rect">
            <a:avLst/>
          </a:prstGeom>
          <a:noFill/>
        </p:spPr>
      </p:pic>
      <p:pic>
        <p:nvPicPr>
          <p:cNvPr id="5126" name="Picture 6" descr="http://www.trcb.net.cn/images/0910/logo.jpg"/>
          <p:cNvPicPr>
            <a:picLocks noChangeAspect="1" noChangeArrowheads="1"/>
          </p:cNvPicPr>
          <p:nvPr/>
        </p:nvPicPr>
        <p:blipFill>
          <a:blip r:embed="rId30" cstate="print"/>
          <a:srcRect l="10345" t="9259" r="12068" b="7407"/>
          <a:stretch>
            <a:fillRect/>
          </a:stretch>
        </p:blipFill>
        <p:spPr bwMode="auto">
          <a:xfrm>
            <a:off x="7254189" y="2382871"/>
            <a:ext cx="1190633" cy="357190"/>
          </a:xfrm>
          <a:prstGeom prst="rect">
            <a:avLst/>
          </a:prstGeom>
          <a:noFill/>
        </p:spPr>
      </p:pic>
      <p:pic>
        <p:nvPicPr>
          <p:cNvPr id="5128" name="Picture 8" descr="http://www.creatup.com.cn/uploadfile/20100312/20100312140053778.jpg"/>
          <p:cNvPicPr>
            <a:picLocks noChangeAspect="1" noChangeArrowheads="1"/>
          </p:cNvPicPr>
          <p:nvPr/>
        </p:nvPicPr>
        <p:blipFill>
          <a:blip r:embed="rId31" cstate="print"/>
          <a:srcRect/>
          <a:stretch>
            <a:fillRect/>
          </a:stretch>
        </p:blipFill>
        <p:spPr bwMode="auto">
          <a:xfrm>
            <a:off x="5825429" y="2811500"/>
            <a:ext cx="1266400" cy="357190"/>
          </a:xfrm>
          <a:prstGeom prst="rect">
            <a:avLst/>
          </a:prstGeom>
          <a:noFill/>
        </p:spPr>
      </p:pic>
      <p:pic>
        <p:nvPicPr>
          <p:cNvPr id="5130" name="Picture 10" descr="http://gzimg.focus.cn/upload/photos/23553/6wwRUDZk.jpg"/>
          <p:cNvPicPr>
            <a:picLocks noChangeAspect="1" noChangeArrowheads="1"/>
          </p:cNvPicPr>
          <p:nvPr/>
        </p:nvPicPr>
        <p:blipFill>
          <a:blip r:embed="rId32" cstate="print"/>
          <a:srcRect/>
          <a:stretch>
            <a:fillRect/>
          </a:stretch>
        </p:blipFill>
        <p:spPr bwMode="auto">
          <a:xfrm>
            <a:off x="4396669" y="1882805"/>
            <a:ext cx="1214446" cy="312288"/>
          </a:xfrm>
          <a:prstGeom prst="rect">
            <a:avLst/>
          </a:prstGeom>
          <a:noFill/>
        </p:spPr>
      </p:pic>
      <p:pic>
        <p:nvPicPr>
          <p:cNvPr id="5132" name="Picture 12" descr="http://www.logosc.cn/images/20067315371092383.gif"/>
          <p:cNvPicPr>
            <a:picLocks noChangeAspect="1" noChangeArrowheads="1"/>
          </p:cNvPicPr>
          <p:nvPr/>
        </p:nvPicPr>
        <p:blipFill>
          <a:blip r:embed="rId33" cstate="print"/>
          <a:srcRect l="7500" t="33963" r="12499" b="46226"/>
          <a:stretch>
            <a:fillRect/>
          </a:stretch>
        </p:blipFill>
        <p:spPr bwMode="auto">
          <a:xfrm>
            <a:off x="3182223" y="2311433"/>
            <a:ext cx="1306296" cy="285752"/>
          </a:xfrm>
          <a:prstGeom prst="rect">
            <a:avLst/>
          </a:prstGeom>
          <a:noFill/>
        </p:spPr>
      </p:pic>
      <p:pic>
        <p:nvPicPr>
          <p:cNvPr id="27" name="Picture 2" descr="http://www.jylogo.cn/download.asp?id=751"/>
          <p:cNvPicPr>
            <a:picLocks noChangeAspect="1" noChangeArrowheads="1"/>
          </p:cNvPicPr>
          <p:nvPr/>
        </p:nvPicPr>
        <p:blipFill>
          <a:blip r:embed="rId34" cstate="print"/>
          <a:srcRect l="18808" t="10714" r="17712"/>
          <a:stretch>
            <a:fillRect/>
          </a:stretch>
        </p:blipFill>
        <p:spPr bwMode="auto">
          <a:xfrm>
            <a:off x="7182751" y="2821203"/>
            <a:ext cx="1357322" cy="418924"/>
          </a:xfrm>
          <a:prstGeom prst="rect">
            <a:avLst/>
          </a:prstGeom>
          <a:noFill/>
        </p:spPr>
      </p:pic>
    </p:spTree>
    <p:extLst>
      <p:ext uri="{BB962C8B-B14F-4D97-AF65-F5344CB8AC3E}">
        <p14:creationId xmlns:p14="http://schemas.microsoft.com/office/powerpoint/2010/main" val="565157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59565CDE-C1C4-4D4B-9DE2-49AD53F7610D}" type="slidenum">
              <a:rPr lang="zh-TW" altLang="en-GB" sz="1100" b="0">
                <a:latin typeface="Book Antiqua" pitchFamily="18" charset="0"/>
              </a:rPr>
              <a:pPr/>
              <a:t>120</a:t>
            </a:fld>
            <a:endParaRPr lang="en-GB" altLang="zh-TW" sz="1100" b="0">
              <a:latin typeface="Book Antiqua" pitchFamily="18" charset="0"/>
            </a:endParaRPr>
          </a:p>
        </p:txBody>
      </p:sp>
      <p:sp>
        <p:nvSpPr>
          <p:cNvPr id="188419" name="标题 1"/>
          <p:cNvSpPr>
            <a:spLocks noGrp="1"/>
          </p:cNvSpPr>
          <p:nvPr>
            <p:ph type="title" idx="4294967295"/>
          </p:nvPr>
        </p:nvSpPr>
        <p:spPr/>
        <p:txBody>
          <a:bodyPr/>
          <a:lstStyle/>
          <a:p>
            <a:r>
              <a:rPr lang="zh-CN" smtClean="0"/>
              <a:t>非功能性设计</a:t>
            </a:r>
            <a:r>
              <a:rPr lang="zh-CN" altLang="en-US" smtClean="0"/>
              <a:t>：</a:t>
            </a:r>
            <a:r>
              <a:rPr lang="zh-CN" smtClean="0"/>
              <a:t>高性能设计</a:t>
            </a:r>
            <a:endParaRPr lang="zh-CN" altLang="en-US" smtClean="0"/>
          </a:p>
        </p:txBody>
      </p:sp>
      <p:sp>
        <p:nvSpPr>
          <p:cNvPr id="1884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9448685-EF53-4904-B961-C335E200D641}" type="slidenum">
              <a:rPr lang="zh-TW" altLang="en-GB" sz="1100" b="0">
                <a:latin typeface="Book Antiqua" pitchFamily="18" charset="0"/>
              </a:rPr>
              <a:pPr algn="r"/>
              <a:t>120</a:t>
            </a:fld>
            <a:endParaRPr lang="en-GB" altLang="zh-TW" sz="1100" b="0">
              <a:latin typeface="Book Antiqua" pitchFamily="18" charset="0"/>
            </a:endParaRPr>
          </a:p>
        </p:txBody>
      </p:sp>
      <p:sp>
        <p:nvSpPr>
          <p:cNvPr id="5" name="Rectangle 3"/>
          <p:cNvSpPr txBox="1">
            <a:spLocks noChangeArrowheads="1"/>
          </p:cNvSpPr>
          <p:nvPr/>
        </p:nvSpPr>
        <p:spPr bwMode="auto">
          <a:xfrm>
            <a:off x="695614" y="1092489"/>
            <a:ext cx="3436216" cy="3833091"/>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高性能设计关键因素： </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数据库性能</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en-US" altLang="zh-CN" sz="1500" kern="0" dirty="0">
                <a:latin typeface="+mn-lt"/>
                <a:ea typeface="+mn-ea"/>
              </a:rPr>
              <a:t>ETL</a:t>
            </a:r>
            <a:r>
              <a:rPr lang="zh-CN" altLang="en-US" sz="1500" kern="0" dirty="0">
                <a:latin typeface="+mn-lt"/>
                <a:ea typeface="+mn-ea"/>
              </a:rPr>
              <a:t>处理集群</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调度性能保障</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事件触发避免轮询等待</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资源通道管理</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优先级设置</a:t>
            </a:r>
          </a:p>
        </p:txBody>
      </p:sp>
      <p:sp>
        <p:nvSpPr>
          <p:cNvPr id="6" name="Rectangle 3"/>
          <p:cNvSpPr txBox="1">
            <a:spLocks noChangeArrowheads="1"/>
          </p:cNvSpPr>
          <p:nvPr/>
        </p:nvSpPr>
        <p:spPr bwMode="auto">
          <a:xfrm>
            <a:off x="4507058" y="1056409"/>
            <a:ext cx="3916795" cy="5593773"/>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en-US" altLang="zh-CN" sz="1600" kern="0" dirty="0">
                <a:latin typeface="+mn-lt"/>
                <a:ea typeface="+mn-ea"/>
              </a:rPr>
              <a:t>ETL</a:t>
            </a:r>
            <a:r>
              <a:rPr lang="zh-CN" altLang="en-US" sz="1600" kern="0" dirty="0">
                <a:latin typeface="+mn-lt"/>
                <a:ea typeface="+mn-ea"/>
              </a:rPr>
              <a:t>过程高性能最佳实践：</a:t>
            </a:r>
            <a:endParaRPr lang="en-US" altLang="zh-CN" sz="1600" kern="0" dirty="0">
              <a:latin typeface="+mn-lt"/>
              <a:ea typeface="+mn-ea"/>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减少落地</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en-US" altLang="zh-CN" sz="1500" kern="0" dirty="0">
                <a:latin typeface="+mn-lt"/>
                <a:ea typeface="+mn-ea"/>
              </a:rPr>
              <a:t>ETL</a:t>
            </a:r>
            <a:r>
              <a:rPr lang="zh-CN" altLang="en-US" sz="1500" kern="0" dirty="0">
                <a:latin typeface="+mn-lt"/>
                <a:ea typeface="+mn-ea"/>
              </a:rPr>
              <a:t>产品调优</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en-US" altLang="zh-CN" sz="1500" kern="0" dirty="0">
                <a:latin typeface="+mn-lt"/>
                <a:ea typeface="+mn-ea"/>
              </a:rPr>
              <a:t>ETL</a:t>
            </a:r>
            <a:r>
              <a:rPr lang="zh-CN" altLang="en-US" sz="1500" kern="0" dirty="0">
                <a:latin typeface="+mn-lt"/>
                <a:ea typeface="+mn-ea"/>
              </a:rPr>
              <a:t>作业调优</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工具选型（</a:t>
            </a:r>
            <a:r>
              <a:rPr lang="en-US" altLang="zh-CN" sz="1500" kern="0" dirty="0" err="1">
                <a:latin typeface="+mn-lt"/>
                <a:ea typeface="+mn-ea"/>
              </a:rPr>
              <a:t>DataStage</a:t>
            </a:r>
            <a:r>
              <a:rPr lang="zh-CN" altLang="en-US" sz="1500" kern="0" dirty="0">
                <a:latin typeface="+mn-lt"/>
                <a:ea typeface="+mn-ea"/>
              </a:rPr>
              <a:t>、脚本）</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开发流程规范</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自动化开发工具</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数据交换、分发性能保障</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压缩传输</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并行控制</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基线时间窗口保障</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非基线时间窗口划分</a:t>
            </a:r>
          </a:p>
        </p:txBody>
      </p:sp>
    </p:spTree>
    <p:extLst>
      <p:ext uri="{BB962C8B-B14F-4D97-AF65-F5344CB8AC3E}">
        <p14:creationId xmlns:p14="http://schemas.microsoft.com/office/powerpoint/2010/main" val="943070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6D09D9A5-F3C5-417A-98B2-917ADCE22EB7}" type="slidenum">
              <a:rPr lang="zh-TW" altLang="en-GB" sz="1100" b="0">
                <a:latin typeface="Book Antiqua" pitchFamily="18" charset="0"/>
              </a:rPr>
              <a:pPr/>
              <a:t>121</a:t>
            </a:fld>
            <a:endParaRPr lang="en-GB" altLang="zh-TW" sz="1100" b="0">
              <a:latin typeface="Book Antiqua" pitchFamily="18" charset="0"/>
            </a:endParaRPr>
          </a:p>
        </p:txBody>
      </p:sp>
      <p:sp>
        <p:nvSpPr>
          <p:cNvPr id="189443" name="标题 1"/>
          <p:cNvSpPr>
            <a:spLocks noGrp="1"/>
          </p:cNvSpPr>
          <p:nvPr>
            <p:ph type="title" idx="4294967295"/>
          </p:nvPr>
        </p:nvSpPr>
        <p:spPr/>
        <p:txBody>
          <a:bodyPr/>
          <a:lstStyle/>
          <a:p>
            <a:r>
              <a:rPr lang="zh-CN" smtClean="0"/>
              <a:t>非功能性设计</a:t>
            </a:r>
            <a:r>
              <a:rPr lang="zh-CN" altLang="en-US" smtClean="0"/>
              <a:t>：</a:t>
            </a:r>
            <a:r>
              <a:rPr lang="zh-CN" smtClean="0"/>
              <a:t>可扩展性</a:t>
            </a:r>
            <a:endParaRPr lang="zh-CN" altLang="en-US" smtClean="0"/>
          </a:p>
        </p:txBody>
      </p:sp>
      <p:sp>
        <p:nvSpPr>
          <p:cNvPr id="18944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89C302E-F7E6-494B-BA6A-766CCD5FA4D1}" type="slidenum">
              <a:rPr lang="zh-TW" altLang="en-GB" sz="1100" b="0">
                <a:latin typeface="Book Antiqua" pitchFamily="18" charset="0"/>
              </a:rPr>
              <a:pPr algn="r"/>
              <a:t>121</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硬件可扩展</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en-US" altLang="zh-CN" sz="1500" kern="0" dirty="0">
                <a:latin typeface="+mn-lt"/>
                <a:ea typeface="+mn-ea"/>
              </a:rPr>
              <a:t>Oracle 10g</a:t>
            </a:r>
            <a:r>
              <a:rPr lang="zh-CN" altLang="en-US" sz="1500" kern="0" dirty="0">
                <a:latin typeface="+mn-lt"/>
                <a:ea typeface="+mn-ea"/>
              </a:rPr>
              <a:t>的</a:t>
            </a:r>
            <a:r>
              <a:rPr lang="en-US" altLang="zh-CN" sz="1500" kern="0" dirty="0">
                <a:latin typeface="+mn-lt"/>
                <a:ea typeface="+mn-ea"/>
              </a:rPr>
              <a:t>RAC</a:t>
            </a:r>
            <a:r>
              <a:rPr lang="zh-CN" altLang="en-US" sz="1500" kern="0" dirty="0">
                <a:latin typeface="+mn-lt"/>
                <a:ea typeface="+mn-ea"/>
              </a:rPr>
              <a:t>集群</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en-US" altLang="zh-CN" sz="1500" kern="0" dirty="0">
                <a:latin typeface="+mn-lt"/>
                <a:ea typeface="+mn-ea"/>
              </a:rPr>
              <a:t>ETL</a:t>
            </a:r>
            <a:r>
              <a:rPr lang="zh-CN" altLang="en-US" sz="1500" kern="0" dirty="0">
                <a:latin typeface="+mn-lt"/>
                <a:ea typeface="+mn-ea"/>
              </a:rPr>
              <a:t>集群</a:t>
            </a:r>
            <a:r>
              <a:rPr lang="en-US" altLang="zh-CN" sz="1500" kern="0" dirty="0">
                <a:latin typeface="+mn-lt"/>
                <a:ea typeface="+mn-ea"/>
              </a:rPr>
              <a:t>-</a:t>
            </a:r>
            <a:r>
              <a:rPr lang="en-US" altLang="zh-CN" sz="1500" kern="0" dirty="0" err="1">
                <a:latin typeface="+mn-lt"/>
                <a:ea typeface="+mn-ea"/>
              </a:rPr>
              <a:t>DataStage</a:t>
            </a:r>
            <a:r>
              <a:rPr lang="zh-CN" altLang="en-US" sz="1500" kern="0" dirty="0">
                <a:latin typeface="+mn-lt"/>
                <a:ea typeface="+mn-ea"/>
              </a:rPr>
              <a:t>集群</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调度集群</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数据交换集群</a:t>
            </a:r>
            <a:endParaRPr lang="en-US" altLang="zh-CN" sz="15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软件可扩展</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调度层：可以扩展为</a:t>
            </a:r>
            <a:r>
              <a:rPr lang="en-US" altLang="zh-CN" sz="1500" kern="0" dirty="0">
                <a:latin typeface="+mn-lt"/>
                <a:ea typeface="+mn-ea"/>
              </a:rPr>
              <a:t>IT</a:t>
            </a:r>
            <a:r>
              <a:rPr lang="zh-CN" altLang="en-US" sz="1500" kern="0" dirty="0">
                <a:latin typeface="+mn-lt"/>
                <a:ea typeface="+mn-ea"/>
              </a:rPr>
              <a:t>架构体系中的调度中心，也可能用产品化的组件来期待调度层</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交换层：组件化设计，既可以逐步扩充通讯协议；也可以整体作为今后南京银行</a:t>
            </a:r>
            <a:r>
              <a:rPr lang="en-US" altLang="zh-CN" sz="1500" kern="0" dirty="0">
                <a:latin typeface="+mn-lt"/>
                <a:ea typeface="+mn-ea"/>
              </a:rPr>
              <a:t>EAI/ESB</a:t>
            </a:r>
            <a:r>
              <a:rPr lang="zh-CN" altLang="en-US" sz="1500" kern="0" dirty="0">
                <a:latin typeface="+mn-lt"/>
                <a:ea typeface="+mn-ea"/>
              </a:rPr>
              <a:t>的一个批量传输组件。</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加工层：通过</a:t>
            </a:r>
            <a:r>
              <a:rPr lang="en-US" altLang="zh-CN" sz="1500" kern="0" dirty="0">
                <a:latin typeface="+mn-lt"/>
                <a:ea typeface="+mn-ea"/>
              </a:rPr>
              <a:t>JSI</a:t>
            </a:r>
            <a:r>
              <a:rPr lang="zh-CN" altLang="en-US" sz="1500" kern="0" dirty="0">
                <a:latin typeface="+mn-lt"/>
                <a:ea typeface="+mn-ea"/>
              </a:rPr>
              <a:t>封装作业执行模块，提供统一的调度接口，可以方面扩展更多类型的</a:t>
            </a:r>
            <a:r>
              <a:rPr lang="en-US" altLang="zh-CN" sz="1500" kern="0" dirty="0">
                <a:latin typeface="+mn-lt"/>
                <a:ea typeface="+mn-ea"/>
              </a:rPr>
              <a:t>ETL</a:t>
            </a:r>
            <a:r>
              <a:rPr lang="zh-CN" altLang="en-US" sz="1500" kern="0" dirty="0">
                <a:latin typeface="+mn-lt"/>
                <a:ea typeface="+mn-ea"/>
              </a:rPr>
              <a:t>作业。</a:t>
            </a:r>
          </a:p>
          <a:p>
            <a:pPr marL="743165" lvl="1" indent="-285721" defTabSz="914886" eaLnBrk="0" hangingPunct="0">
              <a:lnSpc>
                <a:spcPct val="140000"/>
              </a:lnSpc>
              <a:spcBef>
                <a:spcPct val="50000"/>
              </a:spcBef>
              <a:buClr>
                <a:srgbClr val="FB7A13"/>
              </a:buClr>
              <a:buSzPct val="80000"/>
              <a:buFont typeface="Wingdings" pitchFamily="2" charset="2"/>
              <a:buChar char="¨"/>
              <a:defRPr/>
            </a:pPr>
            <a:r>
              <a:rPr lang="zh-CN" altLang="en-US" sz="1500" kern="0" dirty="0">
                <a:latin typeface="+mn-lt"/>
                <a:ea typeface="+mn-ea"/>
              </a:rPr>
              <a:t>监控管理层：既可以作为本系统独立的监控平台，也可以和南京银行现有或将来更新的</a:t>
            </a:r>
            <a:r>
              <a:rPr lang="en-US" altLang="zh-CN" sz="1500" kern="0" dirty="0">
                <a:latin typeface="+mn-lt"/>
                <a:ea typeface="+mn-ea"/>
              </a:rPr>
              <a:t>IT</a:t>
            </a:r>
            <a:r>
              <a:rPr lang="zh-CN" altLang="en-US" sz="1500" kern="0" dirty="0">
                <a:latin typeface="+mn-lt"/>
                <a:ea typeface="+mn-ea"/>
              </a:rPr>
              <a:t>整体监控平台进行接口级甚至是事件级的交互。</a:t>
            </a:r>
          </a:p>
        </p:txBody>
      </p:sp>
    </p:spTree>
    <p:extLst>
      <p:ext uri="{BB962C8B-B14F-4D97-AF65-F5344CB8AC3E}">
        <p14:creationId xmlns:p14="http://schemas.microsoft.com/office/powerpoint/2010/main" val="15522426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07FEC210-7757-4CDC-B2C3-5461B56956EE}" type="slidenum">
              <a:rPr lang="zh-TW" altLang="en-GB" sz="1100" b="0">
                <a:latin typeface="Book Antiqua" pitchFamily="18" charset="0"/>
              </a:rPr>
              <a:pPr/>
              <a:t>122</a:t>
            </a:fld>
            <a:endParaRPr lang="en-GB" altLang="zh-TW" sz="1100" b="0">
              <a:latin typeface="Book Antiqua" pitchFamily="18" charset="0"/>
            </a:endParaRPr>
          </a:p>
        </p:txBody>
      </p:sp>
      <p:sp>
        <p:nvSpPr>
          <p:cNvPr id="190467" name="标题 1"/>
          <p:cNvSpPr>
            <a:spLocks noGrp="1"/>
          </p:cNvSpPr>
          <p:nvPr>
            <p:ph type="title" idx="4294967295"/>
          </p:nvPr>
        </p:nvSpPr>
        <p:spPr/>
        <p:txBody>
          <a:bodyPr/>
          <a:lstStyle/>
          <a:p>
            <a:r>
              <a:rPr lang="zh-CN" smtClean="0"/>
              <a:t>非功能性设计</a:t>
            </a:r>
            <a:r>
              <a:rPr lang="zh-CN" altLang="en-US" smtClean="0"/>
              <a:t>：</a:t>
            </a:r>
            <a:r>
              <a:rPr lang="zh-CN" smtClean="0"/>
              <a:t>可管理性</a:t>
            </a:r>
            <a:endParaRPr lang="zh-CN" altLang="en-US" smtClean="0"/>
          </a:p>
        </p:txBody>
      </p:sp>
      <p:sp>
        <p:nvSpPr>
          <p:cNvPr id="19046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834BF43E-8105-4A88-9BAD-CC5ED6A77FAE}" type="slidenum">
              <a:rPr lang="zh-TW" altLang="en-GB" sz="1100" b="0">
                <a:latin typeface="Book Antiqua" pitchFamily="18" charset="0"/>
              </a:rPr>
              <a:pPr algn="r"/>
              <a:t>122</a:t>
            </a:fld>
            <a:endParaRPr lang="en-GB" altLang="zh-TW" sz="1100" b="0">
              <a:latin typeface="Book Antiqua" pitchFamily="18" charset="0"/>
            </a:endParaRPr>
          </a:p>
        </p:txBody>
      </p:sp>
      <p:sp>
        <p:nvSpPr>
          <p:cNvPr id="190469"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Clr>
                <a:srgbClr val="FB7A13"/>
              </a:buClr>
              <a:buSzPct val="75000"/>
              <a:buFont typeface="Wingdings" pitchFamily="2" charset="2"/>
              <a:buChar char="n"/>
            </a:pPr>
            <a:r>
              <a:rPr lang="zh-CN" altLang="en-US" sz="1600" b="0" dirty="0">
                <a:latin typeface="Frutiger 45 Light"/>
                <a:ea typeface="黑体" pitchFamily="49" charset="-122"/>
              </a:rPr>
              <a:t>统一调度监控</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全服务过程监控</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可视化的管理功能</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灵活的作业执行过程干预</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作业执行过程动态调整</a:t>
            </a:r>
            <a:endParaRPr lang="en-US" altLang="zh-CN" sz="1500" b="0" dirty="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b="0" dirty="0">
                <a:latin typeface="Frutiger 45 Light"/>
                <a:ea typeface="黑体" pitchFamily="49" charset="-122"/>
              </a:rPr>
              <a:t>统一日志体系</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系统运行日志</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用户操作日志</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备份管理日志</a:t>
            </a:r>
          </a:p>
          <a:p>
            <a:pPr>
              <a:spcBef>
                <a:spcPct val="50000"/>
              </a:spcBef>
              <a:buClr>
                <a:srgbClr val="FB7A13"/>
              </a:buClr>
              <a:buSzPct val="75000"/>
              <a:buFont typeface="Wingdings" pitchFamily="2" charset="2"/>
              <a:buChar char="n"/>
            </a:pPr>
            <a:r>
              <a:rPr lang="zh-CN" altLang="en-US" sz="1600" b="0" dirty="0">
                <a:latin typeface="Frutiger 45 Light"/>
                <a:ea typeface="黑体" pitchFamily="49" charset="-122"/>
              </a:rPr>
              <a:t>有效的运行管理办法</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流程化运维</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标准操作方法</a:t>
            </a:r>
          </a:p>
          <a:p>
            <a:pPr>
              <a:spcBef>
                <a:spcPct val="50000"/>
              </a:spcBef>
              <a:buClr>
                <a:srgbClr val="FB7A13"/>
              </a:buClr>
              <a:buSzPct val="75000"/>
              <a:buFont typeface="Wingdings" pitchFamily="2" charset="2"/>
              <a:buChar char="n"/>
            </a:pPr>
            <a:r>
              <a:rPr lang="zh-CN" altLang="en-US" sz="1600" b="0" dirty="0">
                <a:latin typeface="Frutiger 45 Light"/>
                <a:ea typeface="黑体" pitchFamily="49" charset="-122"/>
              </a:rPr>
              <a:t>培训和文档</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系统原理</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日常工作流程</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dirty="0">
                <a:latin typeface="Frutiger 45 Light"/>
                <a:ea typeface="黑体" pitchFamily="49" charset="-122"/>
              </a:rPr>
              <a:t>问题知识库</a:t>
            </a:r>
          </a:p>
        </p:txBody>
      </p:sp>
    </p:spTree>
    <p:extLst>
      <p:ext uri="{BB962C8B-B14F-4D97-AF65-F5344CB8AC3E}">
        <p14:creationId xmlns:p14="http://schemas.microsoft.com/office/powerpoint/2010/main" val="12821411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587C5E8-CFDC-49CE-8459-8B90776DBCBA}" type="slidenum">
              <a:rPr lang="zh-TW" altLang="en-GB" sz="1100" b="0">
                <a:latin typeface="Book Antiqua" pitchFamily="18" charset="0"/>
              </a:rPr>
              <a:pPr/>
              <a:t>123</a:t>
            </a:fld>
            <a:endParaRPr lang="en-GB" altLang="zh-TW" sz="1100" b="0">
              <a:latin typeface="Book Antiqua" pitchFamily="18" charset="0"/>
            </a:endParaRPr>
          </a:p>
        </p:txBody>
      </p:sp>
      <p:sp>
        <p:nvSpPr>
          <p:cNvPr id="191491" name="标题 1"/>
          <p:cNvSpPr>
            <a:spLocks noGrp="1"/>
          </p:cNvSpPr>
          <p:nvPr>
            <p:ph type="title" idx="4294967295"/>
          </p:nvPr>
        </p:nvSpPr>
        <p:spPr/>
        <p:txBody>
          <a:bodyPr/>
          <a:lstStyle/>
          <a:p>
            <a:r>
              <a:rPr lang="zh-CN" smtClean="0"/>
              <a:t>非功能性设计</a:t>
            </a:r>
            <a:r>
              <a:rPr lang="zh-CN" altLang="en-US" smtClean="0"/>
              <a:t>：</a:t>
            </a:r>
            <a:r>
              <a:rPr lang="zh-CN" smtClean="0"/>
              <a:t>高可用性</a:t>
            </a:r>
            <a:endParaRPr lang="zh-CN" altLang="en-US" smtClean="0"/>
          </a:p>
        </p:txBody>
      </p:sp>
      <p:sp>
        <p:nvSpPr>
          <p:cNvPr id="19149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4816C0D-8B5D-4FA2-A81D-49FE59D3A77E}" type="slidenum">
              <a:rPr lang="zh-TW" altLang="en-GB" sz="1100" b="0">
                <a:latin typeface="Book Antiqua" pitchFamily="18" charset="0"/>
              </a:rPr>
              <a:pPr algn="r"/>
              <a:t>123</a:t>
            </a:fld>
            <a:endParaRPr lang="en-GB" altLang="zh-TW" sz="1100" b="0">
              <a:latin typeface="Book Antiqua" pitchFamily="18" charset="0"/>
            </a:endParaRPr>
          </a:p>
        </p:txBody>
      </p:sp>
      <p:sp>
        <p:nvSpPr>
          <p:cNvPr id="5" name="Rectangle 3"/>
          <p:cNvSpPr txBox="1">
            <a:spLocks noChangeArrowheads="1"/>
          </p:cNvSpPr>
          <p:nvPr/>
        </p:nvSpPr>
        <p:spPr bwMode="auto">
          <a:xfrm>
            <a:off x="695613" y="893330"/>
            <a:ext cx="8002444"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20000"/>
              </a:lnSpc>
              <a:spcBef>
                <a:spcPct val="50000"/>
              </a:spcBef>
              <a:buClr>
                <a:srgbClr val="FB7A13"/>
              </a:buClr>
              <a:buSzPct val="75000"/>
              <a:buFont typeface="Wingdings" pitchFamily="2" charset="2"/>
              <a:buChar char="n"/>
              <a:defRPr/>
            </a:pPr>
            <a:r>
              <a:rPr lang="zh-CN" altLang="en-US" sz="1600" kern="0" dirty="0">
                <a:latin typeface="+mn-lt"/>
                <a:ea typeface="+mn-ea"/>
              </a:rPr>
              <a:t>硬件配置容错</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zh-CN" altLang="en-US" sz="1500" kern="0" dirty="0">
                <a:latin typeface="+mn-lt"/>
                <a:ea typeface="+mn-ea"/>
              </a:rPr>
              <a:t>关键节点双机热备</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en-US" altLang="zh-CN" sz="1500" kern="0" dirty="0">
                <a:latin typeface="+mn-lt"/>
                <a:ea typeface="+mn-ea"/>
              </a:rPr>
              <a:t>Oracle10g</a:t>
            </a:r>
            <a:r>
              <a:rPr lang="zh-CN" altLang="en-US" sz="1500" kern="0" dirty="0">
                <a:latin typeface="+mn-lt"/>
                <a:ea typeface="+mn-ea"/>
              </a:rPr>
              <a:t>的</a:t>
            </a:r>
            <a:r>
              <a:rPr lang="en-US" altLang="zh-CN" sz="1500" kern="0" dirty="0">
                <a:latin typeface="+mn-lt"/>
                <a:ea typeface="+mn-ea"/>
              </a:rPr>
              <a:t>RAC</a:t>
            </a:r>
            <a:r>
              <a:rPr lang="zh-CN" altLang="en-US" sz="1500" kern="0" dirty="0">
                <a:latin typeface="+mn-lt"/>
                <a:ea typeface="+mn-ea"/>
              </a:rPr>
              <a:t>集群容错</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en-US" altLang="zh-CN" sz="1500" kern="0" dirty="0">
                <a:latin typeface="+mn-lt"/>
                <a:ea typeface="+mn-ea"/>
              </a:rPr>
              <a:t>ETL</a:t>
            </a:r>
            <a:r>
              <a:rPr lang="zh-CN" altLang="en-US" sz="1500" kern="0" dirty="0">
                <a:latin typeface="+mn-lt"/>
                <a:ea typeface="+mn-ea"/>
              </a:rPr>
              <a:t>集群</a:t>
            </a:r>
            <a:endParaRPr lang="en-US" altLang="zh-CN" sz="1500" kern="0" dirty="0">
              <a:latin typeface="+mn-lt"/>
              <a:ea typeface="+mn-ea"/>
            </a:endParaRPr>
          </a:p>
          <a:p>
            <a:pPr marL="343443" indent="-343443" defTabSz="914886" eaLnBrk="0" hangingPunct="0">
              <a:lnSpc>
                <a:spcPct val="120000"/>
              </a:lnSpc>
              <a:spcBef>
                <a:spcPct val="50000"/>
              </a:spcBef>
              <a:buClr>
                <a:srgbClr val="FB7A13"/>
              </a:buClr>
              <a:buSzPct val="75000"/>
              <a:buFont typeface="Wingdings" pitchFamily="2" charset="2"/>
              <a:buChar char="n"/>
              <a:defRPr/>
            </a:pPr>
            <a:r>
              <a:rPr lang="zh-CN" altLang="en-US" sz="1600" kern="0" dirty="0">
                <a:latin typeface="+mn-lt"/>
                <a:ea typeface="+mn-ea"/>
              </a:rPr>
              <a:t>应用容错</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zh-CN" altLang="en-US" sz="1500" kern="0" dirty="0">
                <a:latin typeface="+mn-lt"/>
                <a:ea typeface="+mn-ea"/>
              </a:rPr>
              <a:t>可干预和重复执行</a:t>
            </a:r>
            <a:endParaRPr lang="en-US" altLang="zh-CN" sz="1500" kern="0" dirty="0">
              <a:latin typeface="+mn-lt"/>
              <a:ea typeface="+mn-ea"/>
            </a:endParaRPr>
          </a:p>
          <a:p>
            <a:pPr marL="743165" lvl="1" indent="395392" defTabSz="914886" eaLnBrk="0" hangingPunct="0">
              <a:lnSpc>
                <a:spcPct val="120000"/>
              </a:lnSpc>
              <a:spcBef>
                <a:spcPct val="50000"/>
              </a:spcBef>
              <a:buClr>
                <a:srgbClr val="FB7A13"/>
              </a:buClr>
              <a:buSzPct val="80000"/>
              <a:defRPr/>
            </a:pPr>
            <a:r>
              <a:rPr lang="zh-CN" altLang="en-US" sz="1500" kern="0" dirty="0">
                <a:latin typeface="+mn-lt"/>
                <a:ea typeface="+mn-ea"/>
              </a:rPr>
              <a:t>提供人工干预的机制和重复执行的功能，来保障系统发生故障时也能够继续稳定的运行。</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en-US" altLang="zh-CN" sz="1500" kern="0" dirty="0">
                <a:latin typeface="+mn-lt"/>
                <a:ea typeface="+mn-ea"/>
              </a:rPr>
              <a:t>JSI</a:t>
            </a:r>
            <a:r>
              <a:rPr lang="zh-CN" altLang="en-US" sz="1500" kern="0" dirty="0">
                <a:latin typeface="+mn-lt"/>
                <a:ea typeface="+mn-ea"/>
              </a:rPr>
              <a:t>实现</a:t>
            </a:r>
            <a:r>
              <a:rPr lang="en-US" altLang="zh-CN" sz="1500" kern="0" dirty="0">
                <a:latin typeface="+mn-lt"/>
                <a:ea typeface="+mn-ea"/>
              </a:rPr>
              <a:t>ETL</a:t>
            </a:r>
            <a:r>
              <a:rPr lang="zh-CN" altLang="en-US" sz="1500" kern="0" dirty="0">
                <a:latin typeface="+mn-lt"/>
                <a:ea typeface="+mn-ea"/>
              </a:rPr>
              <a:t>作业的</a:t>
            </a:r>
            <a:r>
              <a:rPr lang="en-US" altLang="zh-CN" sz="1500" kern="0" dirty="0">
                <a:latin typeface="+mn-lt"/>
                <a:ea typeface="+mn-ea"/>
              </a:rPr>
              <a:t>ABC</a:t>
            </a:r>
            <a:r>
              <a:rPr lang="zh-CN" altLang="en-US" sz="1500" kern="0" dirty="0">
                <a:latin typeface="+mn-lt"/>
                <a:ea typeface="+mn-ea"/>
              </a:rPr>
              <a:t>功能</a:t>
            </a:r>
          </a:p>
          <a:p>
            <a:pPr marL="743165" lvl="1" indent="395392" defTabSz="914886" eaLnBrk="0" hangingPunct="0">
              <a:lnSpc>
                <a:spcPct val="120000"/>
              </a:lnSpc>
              <a:spcBef>
                <a:spcPct val="50000"/>
              </a:spcBef>
              <a:buClr>
                <a:srgbClr val="FB7A13"/>
              </a:buClr>
              <a:buSzPct val="80000"/>
              <a:defRPr/>
            </a:pPr>
            <a:r>
              <a:rPr lang="en-US" altLang="zh-CN" sz="1500" kern="0" dirty="0">
                <a:latin typeface="+mn-lt"/>
                <a:ea typeface="+mn-ea"/>
              </a:rPr>
              <a:t>JSI</a:t>
            </a:r>
            <a:r>
              <a:rPr lang="zh-CN" altLang="en-US" sz="1500" kern="0" dirty="0">
                <a:latin typeface="+mn-lt"/>
                <a:ea typeface="+mn-ea"/>
              </a:rPr>
              <a:t>包含完整的审计（</a:t>
            </a:r>
            <a:r>
              <a:rPr lang="en-US" altLang="zh-CN" sz="1500" kern="0" dirty="0">
                <a:latin typeface="+mn-lt"/>
                <a:ea typeface="+mn-ea"/>
              </a:rPr>
              <a:t>audit</a:t>
            </a:r>
            <a:r>
              <a:rPr lang="zh-CN" altLang="en-US" sz="1500" kern="0" dirty="0">
                <a:latin typeface="+mn-lt"/>
                <a:ea typeface="+mn-ea"/>
              </a:rPr>
              <a:t>）、平衡（</a:t>
            </a:r>
            <a:r>
              <a:rPr lang="en-US" altLang="zh-CN" sz="1500" kern="0" dirty="0">
                <a:latin typeface="+mn-lt"/>
                <a:ea typeface="+mn-ea"/>
              </a:rPr>
              <a:t>balance</a:t>
            </a:r>
            <a:r>
              <a:rPr lang="zh-CN" altLang="en-US" sz="1500" kern="0" dirty="0">
                <a:latin typeface="+mn-lt"/>
                <a:ea typeface="+mn-ea"/>
              </a:rPr>
              <a:t>）和控制（</a:t>
            </a:r>
            <a:r>
              <a:rPr lang="en-US" altLang="zh-CN" sz="1500" kern="0" dirty="0">
                <a:latin typeface="+mn-lt"/>
                <a:ea typeface="+mn-ea"/>
              </a:rPr>
              <a:t>Control</a:t>
            </a:r>
            <a:r>
              <a:rPr lang="zh-CN" altLang="en-US" sz="1500" kern="0" dirty="0">
                <a:latin typeface="+mn-lt"/>
                <a:ea typeface="+mn-ea"/>
              </a:rPr>
              <a:t>）组件，实现</a:t>
            </a:r>
            <a:r>
              <a:rPr lang="en-US" altLang="zh-CN" sz="1500" kern="0" dirty="0">
                <a:latin typeface="+mn-lt"/>
                <a:ea typeface="+mn-ea"/>
              </a:rPr>
              <a:t>ETL</a:t>
            </a:r>
            <a:r>
              <a:rPr lang="zh-CN" altLang="en-US" sz="1500" kern="0" dirty="0">
                <a:latin typeface="+mn-lt"/>
                <a:ea typeface="+mn-ea"/>
              </a:rPr>
              <a:t>作业的</a:t>
            </a:r>
            <a:r>
              <a:rPr lang="en-US" altLang="zh-CN" sz="1500" kern="0" dirty="0">
                <a:latin typeface="+mn-lt"/>
                <a:ea typeface="+mn-ea"/>
              </a:rPr>
              <a:t>ABC</a:t>
            </a:r>
            <a:r>
              <a:rPr lang="zh-CN" altLang="en-US" sz="1500" kern="0" dirty="0">
                <a:latin typeface="+mn-lt"/>
                <a:ea typeface="+mn-ea"/>
              </a:rPr>
              <a:t>功能，保障系统的稳定运行。</a:t>
            </a:r>
          </a:p>
          <a:p>
            <a:pPr marL="743165" lvl="1" indent="-285721" defTabSz="914886" eaLnBrk="0" hangingPunct="0">
              <a:lnSpc>
                <a:spcPct val="120000"/>
              </a:lnSpc>
              <a:spcBef>
                <a:spcPct val="50000"/>
              </a:spcBef>
              <a:buClr>
                <a:srgbClr val="FB7A13"/>
              </a:buClr>
              <a:buSzPct val="80000"/>
              <a:buFont typeface="Wingdings" pitchFamily="2" charset="2"/>
              <a:buChar char="¨"/>
              <a:defRPr/>
            </a:pPr>
            <a:r>
              <a:rPr lang="en-US" altLang="zh-CN" sz="1500" kern="0" dirty="0">
                <a:latin typeface="+mn-lt"/>
                <a:ea typeface="+mn-ea"/>
              </a:rPr>
              <a:t>Reject</a:t>
            </a:r>
            <a:r>
              <a:rPr lang="zh-CN" altLang="en-US" sz="1500" kern="0" dirty="0">
                <a:latin typeface="+mn-lt"/>
                <a:ea typeface="+mn-ea"/>
              </a:rPr>
              <a:t>、</a:t>
            </a:r>
            <a:r>
              <a:rPr lang="en-US" altLang="zh-CN" sz="1500" kern="0" dirty="0">
                <a:latin typeface="+mn-lt"/>
                <a:ea typeface="+mn-ea"/>
              </a:rPr>
              <a:t>Warning</a:t>
            </a:r>
            <a:r>
              <a:rPr lang="zh-CN" altLang="en-US" sz="1500" kern="0" dirty="0">
                <a:latin typeface="+mn-lt"/>
                <a:ea typeface="+mn-ea"/>
              </a:rPr>
              <a:t>机制</a:t>
            </a:r>
          </a:p>
          <a:p>
            <a:pPr marL="743165" lvl="1" indent="395392" defTabSz="914886" eaLnBrk="0" hangingPunct="0">
              <a:lnSpc>
                <a:spcPct val="120000"/>
              </a:lnSpc>
              <a:spcBef>
                <a:spcPct val="50000"/>
              </a:spcBef>
              <a:buClr>
                <a:srgbClr val="FB7A13"/>
              </a:buClr>
              <a:buSzPct val="80000"/>
              <a:defRPr/>
            </a:pPr>
            <a:r>
              <a:rPr lang="zh-CN" altLang="en-US" sz="1500" kern="0" dirty="0">
                <a:latin typeface="+mn-lt"/>
                <a:ea typeface="+mn-ea"/>
              </a:rPr>
              <a:t>统一的</a:t>
            </a:r>
            <a:r>
              <a:rPr lang="en-US" altLang="zh-CN" sz="1500" kern="0" dirty="0">
                <a:latin typeface="+mn-lt"/>
                <a:ea typeface="+mn-ea"/>
              </a:rPr>
              <a:t>Reject</a:t>
            </a:r>
            <a:r>
              <a:rPr lang="zh-CN" altLang="en-US" sz="1500" kern="0" dirty="0">
                <a:latin typeface="+mn-lt"/>
                <a:ea typeface="+mn-ea"/>
              </a:rPr>
              <a:t>和</a:t>
            </a:r>
            <a:r>
              <a:rPr lang="en-US" altLang="zh-CN" sz="1500" kern="0" dirty="0">
                <a:latin typeface="+mn-lt"/>
                <a:ea typeface="+mn-ea"/>
              </a:rPr>
              <a:t>Warning</a:t>
            </a:r>
            <a:r>
              <a:rPr lang="zh-CN" altLang="en-US" sz="1500" kern="0" dirty="0">
                <a:latin typeface="+mn-lt"/>
                <a:ea typeface="+mn-ea"/>
              </a:rPr>
              <a:t>机制，对无法处理的数据以</a:t>
            </a:r>
            <a:r>
              <a:rPr lang="en-US" altLang="zh-CN" sz="1500" kern="0" dirty="0">
                <a:latin typeface="+mn-lt"/>
                <a:ea typeface="+mn-ea"/>
              </a:rPr>
              <a:t>Reject</a:t>
            </a:r>
            <a:r>
              <a:rPr lang="zh-CN" altLang="en-US" sz="1500" kern="0" dirty="0">
                <a:latin typeface="+mn-lt"/>
                <a:ea typeface="+mn-ea"/>
              </a:rPr>
              <a:t>方式提交出来，对字段赋缺省值等系统自动修改的数据以</a:t>
            </a:r>
            <a:r>
              <a:rPr lang="en-US" altLang="zh-CN" sz="1500" kern="0" dirty="0">
                <a:latin typeface="+mn-lt"/>
                <a:ea typeface="+mn-ea"/>
              </a:rPr>
              <a:t>Warning</a:t>
            </a:r>
            <a:r>
              <a:rPr lang="zh-CN" altLang="en-US" sz="1500" kern="0" dirty="0">
                <a:latin typeface="+mn-lt"/>
                <a:ea typeface="+mn-ea"/>
              </a:rPr>
              <a:t>的方式提交出来，保证数据在处理过程中有完整的可回朔性。</a:t>
            </a:r>
          </a:p>
        </p:txBody>
      </p:sp>
    </p:spTree>
    <p:extLst>
      <p:ext uri="{BB962C8B-B14F-4D97-AF65-F5344CB8AC3E}">
        <p14:creationId xmlns:p14="http://schemas.microsoft.com/office/powerpoint/2010/main" val="3340454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0E34C744-25CB-4E8B-8992-BE33DFAFA2A2}" type="slidenum">
              <a:rPr lang="zh-TW" altLang="en-GB" sz="1100" b="0">
                <a:latin typeface="Book Antiqua" pitchFamily="18" charset="0"/>
              </a:rPr>
              <a:pPr/>
              <a:t>124</a:t>
            </a:fld>
            <a:endParaRPr lang="en-GB" altLang="zh-TW" sz="1100" b="0">
              <a:latin typeface="Book Antiqua" pitchFamily="18" charset="0"/>
            </a:endParaRPr>
          </a:p>
        </p:txBody>
      </p:sp>
      <p:sp>
        <p:nvSpPr>
          <p:cNvPr id="192515" name="标题 1"/>
          <p:cNvSpPr>
            <a:spLocks noGrp="1"/>
          </p:cNvSpPr>
          <p:nvPr>
            <p:ph type="title" idx="4294967295"/>
          </p:nvPr>
        </p:nvSpPr>
        <p:spPr/>
        <p:txBody>
          <a:bodyPr/>
          <a:lstStyle/>
          <a:p>
            <a:r>
              <a:rPr lang="zh-CN" smtClean="0"/>
              <a:t>非功能性设计</a:t>
            </a:r>
            <a:r>
              <a:rPr lang="zh-CN" altLang="en-US" smtClean="0"/>
              <a:t>：</a:t>
            </a:r>
            <a:r>
              <a:rPr lang="zh-CN" smtClean="0"/>
              <a:t>安全性</a:t>
            </a:r>
            <a:endParaRPr lang="zh-CN" altLang="en-US" smtClean="0"/>
          </a:p>
        </p:txBody>
      </p:sp>
      <p:sp>
        <p:nvSpPr>
          <p:cNvPr id="19251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248778D0-56D2-445E-AF93-AECBBBCE19BB}" type="slidenum">
              <a:rPr lang="zh-TW" altLang="en-GB" sz="1100" b="0">
                <a:latin typeface="Book Antiqua" pitchFamily="18" charset="0"/>
              </a:rPr>
              <a:pPr algn="r"/>
              <a:t>124</a:t>
            </a:fld>
            <a:endParaRPr lang="en-GB" altLang="zh-TW" sz="1100" b="0">
              <a:latin typeface="Book Antiqua" pitchFamily="18" charset="0"/>
            </a:endParaRPr>
          </a:p>
        </p:txBody>
      </p:sp>
      <p:sp>
        <p:nvSpPr>
          <p:cNvPr id="192517"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数据传输安全性</a:t>
            </a:r>
            <a:endParaRPr lang="en-US" altLang="zh-CN" sz="16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向各目标系统系统进行数据分发前，需向各目标系统进行身份认证，确保数据接收对象的合法性。数据传输过程中，应根据南京银行银行安全等级要求，对有保密需求的数据进行加密传输。</a:t>
            </a:r>
            <a:endParaRPr lang="en-US" altLang="zh-CN" sz="15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系统权限控制</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提供访问控制，可参数化配置多层次安全控制，可按照用户组定义安全策略。</a:t>
            </a: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数据备份清理机制</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对于源系统供过来的数据设计适合的容错周期和存储策略。</a:t>
            </a:r>
          </a:p>
        </p:txBody>
      </p:sp>
    </p:spTree>
    <p:extLst>
      <p:ext uri="{BB962C8B-B14F-4D97-AF65-F5344CB8AC3E}">
        <p14:creationId xmlns:p14="http://schemas.microsoft.com/office/powerpoint/2010/main" val="28733315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193564"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1020393798"/>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5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实施方案</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94578" name="标题 23"/>
          <p:cNvSpPr>
            <a:spLocks noGrp="1"/>
          </p:cNvSpPr>
          <p:nvPr>
            <p:ph type="title" idx="4294967295"/>
          </p:nvPr>
        </p:nvSpPr>
        <p:spPr/>
        <p:txBody>
          <a:bodyPr/>
          <a:lstStyle/>
          <a:p>
            <a:pPr eaLnBrk="1" hangingPunct="1"/>
            <a:r>
              <a:rPr lang="zh-CN" altLang="en-US" smtClean="0"/>
              <a:t>主题</a:t>
            </a:r>
          </a:p>
        </p:txBody>
      </p:sp>
      <p:sp>
        <p:nvSpPr>
          <p:cNvPr id="2"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0"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1"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sp>
        <p:nvSpPr>
          <p:cNvPr id="56"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9"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cxnSp>
        <p:nvCxnSpPr>
          <p:cNvPr id="194589"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481561"/>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组织架构</a:t>
            </a:r>
            <a:endParaRPr lang="zh-CN" altLang="zh-CN" sz="1500">
              <a:solidFill>
                <a:schemeClr val="bg1"/>
              </a:solidFill>
            </a:endParaRPr>
          </a:p>
        </p:txBody>
      </p:sp>
      <p:sp>
        <p:nvSpPr>
          <p:cNvPr id="66" name="AutoShape 5"/>
          <p:cNvSpPr>
            <a:spLocks noChangeArrowheads="1"/>
          </p:cNvSpPr>
          <p:nvPr/>
        </p:nvSpPr>
        <p:spPr bwMode="gray">
          <a:xfrm>
            <a:off x="4735081" y="2397126"/>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67" name="AutoShape 4"/>
          <p:cNvSpPr>
            <a:spLocks noChangeArrowheads="1"/>
          </p:cNvSpPr>
          <p:nvPr/>
        </p:nvSpPr>
        <p:spPr bwMode="gray">
          <a:xfrm>
            <a:off x="4903435" y="296358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实施计划</a:t>
            </a:r>
            <a:endParaRPr lang="zh-CN" altLang="zh-CN" sz="1500"/>
          </a:p>
        </p:txBody>
      </p:sp>
      <p:sp>
        <p:nvSpPr>
          <p:cNvPr id="68" name="AutoShape 5"/>
          <p:cNvSpPr>
            <a:spLocks noChangeArrowheads="1"/>
          </p:cNvSpPr>
          <p:nvPr/>
        </p:nvSpPr>
        <p:spPr bwMode="gray">
          <a:xfrm>
            <a:off x="4735081" y="287914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0" name="AutoShape 5"/>
          <p:cNvSpPr>
            <a:spLocks noChangeArrowheads="1"/>
          </p:cNvSpPr>
          <p:nvPr/>
        </p:nvSpPr>
        <p:spPr bwMode="gray">
          <a:xfrm>
            <a:off x="4735081" y="336261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903435" y="344679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项目管理</a:t>
            </a:r>
            <a:endParaRPr lang="zh-CN" altLang="zh-CN" sz="1500"/>
          </a:p>
        </p:txBody>
      </p:sp>
      <p:sp>
        <p:nvSpPr>
          <p:cNvPr id="4" name="AutoShape 5"/>
          <p:cNvSpPr>
            <a:spLocks noChangeArrowheads="1"/>
          </p:cNvSpPr>
          <p:nvPr/>
        </p:nvSpPr>
        <p:spPr bwMode="gray">
          <a:xfrm>
            <a:off x="4750955" y="386628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919310" y="3950720"/>
            <a:ext cx="2280725"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售后服务</a:t>
            </a:r>
            <a:endParaRPr lang="zh-CN" altLang="zh-CN" sz="1500"/>
          </a:p>
        </p:txBody>
      </p:sp>
      <p:sp>
        <p:nvSpPr>
          <p:cNvPr id="34"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5"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55285" y="437861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23640" y="446305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实施关键点</a:t>
            </a:r>
            <a:endParaRPr lang="zh-CN" altLang="zh-CN" sz="1500"/>
          </a:p>
        </p:txBody>
      </p:sp>
    </p:spTree>
    <p:extLst>
      <p:ext uri="{BB962C8B-B14F-4D97-AF65-F5344CB8AC3E}">
        <p14:creationId xmlns:p14="http://schemas.microsoft.com/office/powerpoint/2010/main" val="2550270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84348347-B893-4024-8252-291386182A9B}" type="slidenum">
              <a:rPr lang="zh-TW" altLang="en-GB" sz="1100" b="0">
                <a:latin typeface="Book Antiqua" pitchFamily="18" charset="0"/>
              </a:rPr>
              <a:pPr/>
              <a:t>127</a:t>
            </a:fld>
            <a:endParaRPr lang="en-GB" altLang="zh-TW" sz="1100" b="0">
              <a:latin typeface="Book Antiqua" pitchFamily="18" charset="0"/>
            </a:endParaRPr>
          </a:p>
        </p:txBody>
      </p:sp>
      <p:sp>
        <p:nvSpPr>
          <p:cNvPr id="8196" name="标题 1"/>
          <p:cNvSpPr>
            <a:spLocks noGrp="1"/>
          </p:cNvSpPr>
          <p:nvPr>
            <p:ph type="title" idx="4294967295"/>
          </p:nvPr>
        </p:nvSpPr>
        <p:spPr/>
        <p:txBody>
          <a:bodyPr/>
          <a:lstStyle/>
          <a:p>
            <a:pPr eaLnBrk="1" hangingPunct="1"/>
            <a:r>
              <a:rPr lang="zh-CN" altLang="en-US" smtClean="0"/>
              <a:t>组织架构</a:t>
            </a:r>
          </a:p>
        </p:txBody>
      </p:sp>
      <p:sp>
        <p:nvSpPr>
          <p:cNvPr id="8197"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0DEEA7E-254B-471E-A0D8-27CEC823208D}" type="slidenum">
              <a:rPr lang="zh-TW" altLang="en-GB" sz="1100" b="0">
                <a:latin typeface="Book Antiqua" pitchFamily="18" charset="0"/>
              </a:rPr>
              <a:pPr algn="r"/>
              <a:t>127</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endParaRPr lang="zh-CN" altLang="en-US" sz="1500" kern="0" dirty="0">
              <a:latin typeface="+mn-lt"/>
              <a:ea typeface="+mn-ea"/>
            </a:endParaRPr>
          </a:p>
        </p:txBody>
      </p:sp>
      <p:sp>
        <p:nvSpPr>
          <p:cNvPr id="8199" name="Rectangle 7"/>
          <p:cNvSpPr>
            <a:spLocks noChangeArrowheads="1"/>
          </p:cNvSpPr>
          <p:nvPr/>
        </p:nvSpPr>
        <p:spPr bwMode="auto">
          <a:xfrm>
            <a:off x="4488037" y="-165075"/>
            <a:ext cx="167926" cy="33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spAutoFit/>
          </a:bodyPr>
          <a:lstStyle/>
          <a:p>
            <a:pPr algn="ctr"/>
            <a:endParaRPr lang="zh-CN" altLang="en-US" sz="1600"/>
          </a:p>
        </p:txBody>
      </p:sp>
      <p:graphicFrame>
        <p:nvGraphicFramePr>
          <p:cNvPr id="8194" name="Object 6"/>
          <p:cNvGraphicFramePr>
            <a:graphicFrameLocks noChangeAspect="1"/>
          </p:cNvGraphicFramePr>
          <p:nvPr/>
        </p:nvGraphicFramePr>
        <p:xfrm>
          <a:off x="831273" y="1226704"/>
          <a:ext cx="7837921" cy="4763944"/>
        </p:xfrm>
        <a:graphic>
          <a:graphicData uri="http://schemas.openxmlformats.org/presentationml/2006/ole">
            <mc:AlternateContent xmlns:mc="http://schemas.openxmlformats.org/markup-compatibility/2006">
              <mc:Choice xmlns:v="urn:schemas-microsoft-com:vml" Requires="v">
                <p:oleObj spid="_x0000_s738328" name="Visio" r:id="rId4" imgW="6346698" imgH="3358896" progId="Visio.Drawing.11">
                  <p:embed/>
                </p:oleObj>
              </mc:Choice>
              <mc:Fallback>
                <p:oleObj name="Visio" r:id="rId4" imgW="6346698" imgH="335889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3" y="1226704"/>
                        <a:ext cx="7837921" cy="47639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43"/>
          <p:cNvSpPr txBox="1">
            <a:spLocks noChangeArrowheads="1"/>
          </p:cNvSpPr>
          <p:nvPr/>
        </p:nvSpPr>
        <p:spPr bwMode="auto">
          <a:xfrm>
            <a:off x="539020" y="4570552"/>
            <a:ext cx="988600" cy="330151"/>
          </a:xfrm>
          <a:prstGeom prst="rect">
            <a:avLst/>
          </a:prstGeom>
          <a:solidFill>
            <a:schemeClr val="accent3">
              <a:lumMod val="65000"/>
            </a:schemeClr>
          </a:solidFill>
          <a:ln w="9525">
            <a:noFill/>
            <a:miter lim="800000"/>
            <a:headEnd/>
            <a:tailEnd/>
          </a:ln>
          <a:effectLst>
            <a:glow rad="228600">
              <a:schemeClr val="accent4">
                <a:satMod val="175000"/>
                <a:alpha val="40000"/>
              </a:schemeClr>
            </a:glow>
          </a:effectLst>
        </p:spPr>
        <p:txBody>
          <a:bodyPr wrap="none" lIns="83119" tIns="41559" rIns="83119" bIns="41559">
            <a:spAutoFit/>
          </a:bodyPr>
          <a:lstStyle/>
          <a:p>
            <a:pPr algn="ctr">
              <a:defRPr/>
            </a:pPr>
            <a:r>
              <a:rPr lang="zh-CN" altLang="en-US" sz="1600" dirty="0"/>
              <a:t>技术实现</a:t>
            </a:r>
          </a:p>
        </p:txBody>
      </p:sp>
      <p:sp>
        <p:nvSpPr>
          <p:cNvPr id="10" name="Text Box 144"/>
          <p:cNvSpPr txBox="1">
            <a:spLocks noChangeArrowheads="1"/>
          </p:cNvSpPr>
          <p:nvPr/>
        </p:nvSpPr>
        <p:spPr bwMode="auto">
          <a:xfrm>
            <a:off x="544793" y="3380127"/>
            <a:ext cx="988600" cy="330151"/>
          </a:xfrm>
          <a:prstGeom prst="rect">
            <a:avLst/>
          </a:prstGeom>
          <a:solidFill>
            <a:schemeClr val="accent3">
              <a:lumMod val="65000"/>
            </a:schemeClr>
          </a:solidFill>
          <a:ln w="9525">
            <a:noFill/>
            <a:miter lim="800000"/>
            <a:headEnd/>
            <a:tailEnd/>
          </a:ln>
          <a:effectLst>
            <a:glow rad="228600">
              <a:schemeClr val="accent4">
                <a:satMod val="175000"/>
                <a:alpha val="40000"/>
              </a:schemeClr>
            </a:glow>
          </a:effectLst>
        </p:spPr>
        <p:txBody>
          <a:bodyPr wrap="none" lIns="83119" tIns="41559" rIns="83119" bIns="41559">
            <a:spAutoFit/>
          </a:bodyPr>
          <a:lstStyle/>
          <a:p>
            <a:pPr algn="ctr">
              <a:defRPr/>
            </a:pPr>
            <a:r>
              <a:rPr lang="zh-CN" altLang="en-US" sz="1600"/>
              <a:t>规划管理</a:t>
            </a:r>
          </a:p>
        </p:txBody>
      </p:sp>
      <p:sp>
        <p:nvSpPr>
          <p:cNvPr id="11" name="Text Box 145"/>
          <p:cNvSpPr txBox="1">
            <a:spLocks noChangeArrowheads="1"/>
          </p:cNvSpPr>
          <p:nvPr/>
        </p:nvSpPr>
        <p:spPr bwMode="auto">
          <a:xfrm>
            <a:off x="544793" y="2243720"/>
            <a:ext cx="988600" cy="330151"/>
          </a:xfrm>
          <a:prstGeom prst="rect">
            <a:avLst/>
          </a:prstGeom>
          <a:solidFill>
            <a:schemeClr val="accent3">
              <a:lumMod val="65000"/>
            </a:schemeClr>
          </a:solidFill>
          <a:ln w="9525">
            <a:noFill/>
            <a:miter lim="800000"/>
            <a:headEnd/>
            <a:tailEnd/>
          </a:ln>
          <a:effectLst>
            <a:glow rad="228600">
              <a:schemeClr val="accent4">
                <a:satMod val="175000"/>
                <a:alpha val="40000"/>
              </a:schemeClr>
            </a:glow>
          </a:effectLst>
        </p:spPr>
        <p:txBody>
          <a:bodyPr wrap="none" lIns="83119" tIns="41559" rIns="83119" bIns="41559">
            <a:spAutoFit/>
          </a:bodyPr>
          <a:lstStyle/>
          <a:p>
            <a:pPr algn="ctr">
              <a:defRPr/>
            </a:pPr>
            <a:r>
              <a:rPr lang="zh-CN" altLang="en-US" sz="1600" dirty="0"/>
              <a:t>决策控制</a:t>
            </a:r>
          </a:p>
        </p:txBody>
      </p:sp>
    </p:spTree>
    <p:extLst>
      <p:ext uri="{BB962C8B-B14F-4D97-AF65-F5344CB8AC3E}">
        <p14:creationId xmlns:p14="http://schemas.microsoft.com/office/powerpoint/2010/main" val="2610072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E6139333-C3CE-4EB9-8981-1CFFD3805435}" type="slidenum">
              <a:rPr lang="zh-TW" altLang="en-GB" sz="1100" b="0">
                <a:latin typeface="Book Antiqua" pitchFamily="18" charset="0"/>
              </a:rPr>
              <a:pPr/>
              <a:t>128</a:t>
            </a:fld>
            <a:endParaRPr lang="en-GB" altLang="zh-TW" sz="1100" b="0">
              <a:latin typeface="Book Antiqua" pitchFamily="18" charset="0"/>
            </a:endParaRPr>
          </a:p>
        </p:txBody>
      </p:sp>
      <p:sp>
        <p:nvSpPr>
          <p:cNvPr id="195587" name="标题 1"/>
          <p:cNvSpPr>
            <a:spLocks noGrp="1"/>
          </p:cNvSpPr>
          <p:nvPr>
            <p:ph type="title" idx="4294967295"/>
          </p:nvPr>
        </p:nvSpPr>
        <p:spPr/>
        <p:txBody>
          <a:bodyPr/>
          <a:lstStyle/>
          <a:p>
            <a:pPr eaLnBrk="1" hangingPunct="1"/>
            <a:r>
              <a:rPr lang="zh-CN" smtClean="0"/>
              <a:t>核心人员</a:t>
            </a:r>
            <a:endParaRPr lang="zh-CN" altLang="en-US" smtClean="0"/>
          </a:p>
        </p:txBody>
      </p:sp>
      <p:sp>
        <p:nvSpPr>
          <p:cNvPr id="19558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8DC2BDA-888A-4F9B-BE59-C6E49F652498}" type="slidenum">
              <a:rPr lang="zh-TW" altLang="en-GB" sz="1100" b="0">
                <a:latin typeface="Book Antiqua" pitchFamily="18" charset="0"/>
              </a:rPr>
              <a:pPr algn="r"/>
              <a:t>128</a:t>
            </a:fld>
            <a:endParaRPr lang="en-GB" altLang="zh-TW" sz="1100" b="0">
              <a:latin typeface="Book Antiqua"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074462192"/>
              </p:ext>
            </p:extLst>
          </p:nvPr>
        </p:nvGraphicFramePr>
        <p:xfrm>
          <a:off x="395536" y="1268760"/>
          <a:ext cx="8598373" cy="4896543"/>
        </p:xfrm>
        <a:graphic>
          <a:graphicData uri="http://schemas.openxmlformats.org/drawingml/2006/table">
            <a:tbl>
              <a:tblPr firstRow="1" firstCol="1" bandRow="1">
                <a:tableStyleId>{5C22544A-7EE6-4342-B048-85BDC9FD1C3A}</a:tableStyleId>
              </a:tblPr>
              <a:tblGrid>
                <a:gridCol w="587730"/>
                <a:gridCol w="782807"/>
                <a:gridCol w="591065"/>
                <a:gridCol w="709445"/>
                <a:gridCol w="1772362"/>
                <a:gridCol w="4154964"/>
              </a:tblGrid>
              <a:tr h="503202">
                <a:tc>
                  <a:txBody>
                    <a:bodyPr/>
                    <a:lstStyle/>
                    <a:p>
                      <a:pPr algn="ctr">
                        <a:spcAft>
                          <a:spcPts val="0"/>
                        </a:spcAft>
                      </a:pPr>
                      <a:r>
                        <a:rPr lang="x-none" sz="1400" kern="100" dirty="0">
                          <a:effectLst/>
                        </a:rPr>
                        <a:t>序号</a:t>
                      </a:r>
                      <a:endParaRPr lang="zh-CN" sz="1400" kern="100" dirty="0">
                        <a:effectLst/>
                        <a:latin typeface="宋体"/>
                        <a:cs typeface="Times New Roman"/>
                      </a:endParaRPr>
                    </a:p>
                  </a:txBody>
                  <a:tcPr marL="68580" marR="68580" marT="0" marB="0" anchor="ctr"/>
                </a:tc>
                <a:tc>
                  <a:txBody>
                    <a:bodyPr/>
                    <a:lstStyle/>
                    <a:p>
                      <a:pPr algn="ctr">
                        <a:spcAft>
                          <a:spcPts val="0"/>
                        </a:spcAft>
                      </a:pPr>
                      <a:r>
                        <a:rPr lang="x-none" sz="1400" kern="100">
                          <a:effectLst/>
                        </a:rPr>
                        <a:t>姓名</a:t>
                      </a:r>
                      <a:endParaRPr lang="zh-CN" sz="1400" kern="100">
                        <a:effectLst/>
                        <a:latin typeface="宋体"/>
                        <a:cs typeface="Times New Roman"/>
                      </a:endParaRPr>
                    </a:p>
                  </a:txBody>
                  <a:tcPr marL="68580" marR="68580" marT="0" marB="0" anchor="ctr"/>
                </a:tc>
                <a:tc>
                  <a:txBody>
                    <a:bodyPr/>
                    <a:lstStyle/>
                    <a:p>
                      <a:pPr algn="ctr">
                        <a:spcAft>
                          <a:spcPts val="0"/>
                        </a:spcAft>
                      </a:pPr>
                      <a:r>
                        <a:rPr lang="x-none" sz="1400" kern="100">
                          <a:effectLst/>
                        </a:rPr>
                        <a:t>年龄</a:t>
                      </a:r>
                      <a:endParaRPr lang="zh-CN" sz="1400" kern="100">
                        <a:effectLst/>
                        <a:latin typeface="宋体"/>
                        <a:cs typeface="Times New Roman"/>
                      </a:endParaRPr>
                    </a:p>
                  </a:txBody>
                  <a:tcPr marL="68580" marR="68580" marT="0" marB="0" anchor="ctr"/>
                </a:tc>
                <a:tc>
                  <a:txBody>
                    <a:bodyPr/>
                    <a:lstStyle/>
                    <a:p>
                      <a:pPr algn="ctr">
                        <a:spcAft>
                          <a:spcPts val="0"/>
                        </a:spcAft>
                      </a:pPr>
                      <a:r>
                        <a:rPr lang="x-none" sz="1400" kern="100">
                          <a:effectLst/>
                        </a:rPr>
                        <a:t>学历</a:t>
                      </a:r>
                      <a:endParaRPr lang="zh-CN" sz="1400" kern="100">
                        <a:effectLst/>
                        <a:latin typeface="宋体"/>
                        <a:cs typeface="Times New Roman"/>
                      </a:endParaRPr>
                    </a:p>
                  </a:txBody>
                  <a:tcPr marL="68580" marR="68580" marT="0" marB="0" anchor="ctr"/>
                </a:tc>
                <a:tc>
                  <a:txBody>
                    <a:bodyPr/>
                    <a:lstStyle/>
                    <a:p>
                      <a:pPr algn="ctr">
                        <a:spcAft>
                          <a:spcPts val="0"/>
                        </a:spcAft>
                      </a:pPr>
                      <a:r>
                        <a:rPr lang="x-none" sz="1400" kern="100">
                          <a:effectLst/>
                        </a:rPr>
                        <a:t>责任或分工</a:t>
                      </a:r>
                      <a:endParaRPr lang="zh-CN" sz="1400" kern="100">
                        <a:effectLst/>
                        <a:latin typeface="宋体"/>
                        <a:cs typeface="Times New Roman"/>
                      </a:endParaRPr>
                    </a:p>
                  </a:txBody>
                  <a:tcPr marL="68580" marR="68580" marT="0" marB="0" anchor="ctr"/>
                </a:tc>
                <a:tc>
                  <a:txBody>
                    <a:bodyPr/>
                    <a:lstStyle/>
                    <a:p>
                      <a:pPr algn="ctr">
                        <a:spcAft>
                          <a:spcPts val="0"/>
                        </a:spcAft>
                      </a:pPr>
                      <a:r>
                        <a:rPr lang="x-none" sz="1400" kern="100">
                          <a:effectLst/>
                        </a:rPr>
                        <a:t>主要项目经历（相关证书）</a:t>
                      </a:r>
                      <a:endParaRPr lang="zh-CN" sz="1400" kern="100">
                        <a:effectLst/>
                        <a:latin typeface="宋体"/>
                        <a:cs typeface="Times New Roman"/>
                      </a:endParaRPr>
                    </a:p>
                  </a:txBody>
                  <a:tcPr marL="68580" marR="68580" marT="0" marB="0" anchor="ctr"/>
                </a:tc>
              </a:tr>
              <a:tr h="812865">
                <a:tc>
                  <a:txBody>
                    <a:bodyPr/>
                    <a:lstStyle/>
                    <a:p>
                      <a:pPr algn="just">
                        <a:spcAft>
                          <a:spcPts val="0"/>
                        </a:spcAft>
                      </a:pPr>
                      <a:r>
                        <a:rPr lang="x-none" sz="1400" kern="100">
                          <a:effectLst/>
                        </a:rPr>
                        <a:t>1</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刘军</a:t>
                      </a:r>
                      <a:endParaRPr lang="zh-CN" sz="1400" kern="100" dirty="0">
                        <a:effectLst/>
                        <a:latin typeface="宋体"/>
                        <a:cs typeface="Times New Roman"/>
                      </a:endParaRPr>
                    </a:p>
                  </a:txBody>
                  <a:tcPr marL="68580" marR="68580" marT="0" marB="0"/>
                </a:tc>
                <a:tc>
                  <a:txBody>
                    <a:bodyPr/>
                    <a:lstStyle/>
                    <a:p>
                      <a:pPr algn="just">
                        <a:spcAft>
                          <a:spcPts val="0"/>
                        </a:spcAft>
                      </a:pPr>
                      <a:r>
                        <a:rPr lang="x-none" sz="1400" kern="100">
                          <a:effectLst/>
                        </a:rPr>
                        <a:t>37</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项目经理</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OCP、DB2认证</a:t>
                      </a:r>
                      <a:endParaRPr lang="zh-CN" sz="1400" kern="100">
                        <a:effectLst/>
                      </a:endParaRPr>
                    </a:p>
                    <a:p>
                      <a:pPr algn="just">
                        <a:spcAft>
                          <a:spcPts val="0"/>
                        </a:spcAft>
                      </a:pPr>
                      <a:r>
                        <a:rPr lang="x-none" sz="1400" kern="100">
                          <a:effectLst/>
                        </a:rPr>
                        <a:t>负责过哈尔滨商业银行、光大银行等相关项目，现负责无锡农商数据中心项目。</a:t>
                      </a:r>
                      <a:endParaRPr lang="zh-CN" sz="1400" kern="100">
                        <a:effectLst/>
                        <a:latin typeface="宋体"/>
                        <a:cs typeface="Times New Roman"/>
                      </a:endParaRPr>
                    </a:p>
                  </a:txBody>
                  <a:tcPr marL="68580" marR="68580" marT="0" marB="0"/>
                </a:tc>
              </a:tr>
              <a:tr h="483848">
                <a:tc>
                  <a:txBody>
                    <a:bodyPr/>
                    <a:lstStyle/>
                    <a:p>
                      <a:pPr algn="just">
                        <a:spcAft>
                          <a:spcPts val="0"/>
                        </a:spcAft>
                      </a:pPr>
                      <a:r>
                        <a:rPr lang="x-none" sz="1400" kern="100">
                          <a:effectLst/>
                        </a:rPr>
                        <a:t>2</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王发群</a:t>
                      </a:r>
                      <a:endParaRPr lang="zh-CN" sz="1400" kern="100" dirty="0">
                        <a:effectLst/>
                        <a:latin typeface="宋体"/>
                        <a:cs typeface="Times New Roman"/>
                      </a:endParaRPr>
                    </a:p>
                  </a:txBody>
                  <a:tcPr marL="68580" marR="68580" marT="0" marB="0"/>
                </a:tc>
                <a:tc>
                  <a:txBody>
                    <a:bodyPr/>
                    <a:lstStyle/>
                    <a:p>
                      <a:pPr algn="just">
                        <a:spcAft>
                          <a:spcPts val="0"/>
                        </a:spcAft>
                      </a:pPr>
                      <a:r>
                        <a:rPr lang="x-none" sz="1400" kern="100">
                          <a:effectLst/>
                        </a:rPr>
                        <a:t>36</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技术经理</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负责过农行、光大、重庆农商行相关项目。</a:t>
                      </a:r>
                      <a:endParaRPr lang="zh-CN" sz="1400" kern="100">
                        <a:effectLst/>
                        <a:latin typeface="宋体"/>
                        <a:cs typeface="Times New Roman"/>
                      </a:endParaRPr>
                    </a:p>
                  </a:txBody>
                  <a:tcPr marL="68580" marR="68580" marT="0" marB="0"/>
                </a:tc>
              </a:tr>
              <a:tr h="503202">
                <a:tc>
                  <a:txBody>
                    <a:bodyPr/>
                    <a:lstStyle/>
                    <a:p>
                      <a:pPr algn="just">
                        <a:spcAft>
                          <a:spcPts val="0"/>
                        </a:spcAft>
                      </a:pPr>
                      <a:r>
                        <a:rPr lang="x-none" sz="1400" kern="100">
                          <a:effectLst/>
                        </a:rPr>
                        <a:t>3</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雷志平</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33</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前台组长</a:t>
                      </a:r>
                      <a:endParaRPr lang="zh-CN" sz="1400" kern="100" dirty="0">
                        <a:effectLst/>
                        <a:latin typeface="宋体"/>
                        <a:cs typeface="Times New Roman"/>
                      </a:endParaRPr>
                    </a:p>
                  </a:txBody>
                  <a:tcPr marL="68580" marR="68580" marT="0" marB="0"/>
                </a:tc>
                <a:tc>
                  <a:txBody>
                    <a:bodyPr/>
                    <a:lstStyle/>
                    <a:p>
                      <a:pPr algn="just">
                        <a:spcAft>
                          <a:spcPts val="0"/>
                        </a:spcAft>
                      </a:pPr>
                      <a:r>
                        <a:rPr lang="x-none" sz="1400" kern="100">
                          <a:effectLst/>
                        </a:rPr>
                        <a:t>参与主导过建行、兴业银行相关项目。</a:t>
                      </a:r>
                      <a:endParaRPr lang="zh-CN" sz="1400" kern="100">
                        <a:effectLst/>
                        <a:latin typeface="宋体"/>
                        <a:cs typeface="Times New Roman"/>
                      </a:endParaRPr>
                    </a:p>
                  </a:txBody>
                  <a:tcPr marL="68580" marR="68580" marT="0" marB="0"/>
                </a:tc>
              </a:tr>
              <a:tr h="541910">
                <a:tc>
                  <a:txBody>
                    <a:bodyPr/>
                    <a:lstStyle/>
                    <a:p>
                      <a:pPr algn="just">
                        <a:spcAft>
                          <a:spcPts val="0"/>
                        </a:spcAft>
                      </a:pPr>
                      <a:r>
                        <a:rPr lang="x-none" sz="1400" kern="100">
                          <a:effectLst/>
                        </a:rPr>
                        <a:t>4</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杜善鹏</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29</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本科</a:t>
                      </a:r>
                      <a:endParaRPr lang="zh-CN" sz="1400" kern="100" dirty="0">
                        <a:effectLst/>
                        <a:latin typeface="宋体"/>
                        <a:cs typeface="Times New Roman"/>
                      </a:endParaRPr>
                    </a:p>
                  </a:txBody>
                  <a:tcPr marL="68580" marR="68580" marT="0" marB="0"/>
                </a:tc>
                <a:tc>
                  <a:txBody>
                    <a:bodyPr/>
                    <a:lstStyle/>
                    <a:p>
                      <a:pPr algn="just">
                        <a:spcAft>
                          <a:spcPts val="0"/>
                        </a:spcAft>
                      </a:pPr>
                      <a:r>
                        <a:rPr lang="x-none" sz="1400" kern="100">
                          <a:effectLst/>
                        </a:rPr>
                        <a:t>后台组长</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参加过河北建行、湖南建行、建总行ODS项目及温州农信相关项目。</a:t>
                      </a:r>
                      <a:endParaRPr lang="zh-CN" sz="1400" kern="100">
                        <a:effectLst/>
                        <a:latin typeface="宋体"/>
                        <a:cs typeface="Times New Roman"/>
                      </a:endParaRPr>
                    </a:p>
                  </a:txBody>
                  <a:tcPr marL="68580" marR="68580" marT="0" marB="0"/>
                </a:tc>
              </a:tr>
              <a:tr h="541910">
                <a:tc>
                  <a:txBody>
                    <a:bodyPr/>
                    <a:lstStyle/>
                    <a:p>
                      <a:pPr algn="just">
                        <a:spcAft>
                          <a:spcPts val="0"/>
                        </a:spcAft>
                      </a:pPr>
                      <a:r>
                        <a:rPr lang="x-none" sz="1400" kern="100">
                          <a:effectLst/>
                        </a:rPr>
                        <a:t>5</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向劼</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28</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硕士</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后台开发高级工程师</a:t>
                      </a:r>
                      <a:endParaRPr lang="zh-CN" sz="1400" kern="100" dirty="0">
                        <a:effectLst/>
                        <a:latin typeface="宋体"/>
                        <a:cs typeface="Times New Roman"/>
                      </a:endParaRPr>
                    </a:p>
                  </a:txBody>
                  <a:tcPr marL="68580" marR="68580" marT="0" marB="0"/>
                </a:tc>
                <a:tc>
                  <a:txBody>
                    <a:bodyPr/>
                    <a:lstStyle/>
                    <a:p>
                      <a:pPr algn="just">
                        <a:spcAft>
                          <a:spcPts val="0"/>
                        </a:spcAft>
                      </a:pPr>
                      <a:r>
                        <a:rPr lang="x-none" sz="1400" kern="100">
                          <a:effectLst/>
                        </a:rPr>
                        <a:t>参加过河北建行、重庆农商、哈尔滨商行相关项目。</a:t>
                      </a:r>
                      <a:endParaRPr lang="zh-CN" sz="1400" kern="100">
                        <a:effectLst/>
                        <a:latin typeface="宋体"/>
                        <a:cs typeface="Times New Roman"/>
                      </a:endParaRPr>
                    </a:p>
                  </a:txBody>
                  <a:tcPr marL="68580" marR="68580" marT="0" marB="0"/>
                </a:tc>
              </a:tr>
              <a:tr h="483848">
                <a:tc>
                  <a:txBody>
                    <a:bodyPr/>
                    <a:lstStyle/>
                    <a:p>
                      <a:pPr algn="just">
                        <a:spcAft>
                          <a:spcPts val="0"/>
                        </a:spcAft>
                      </a:pPr>
                      <a:r>
                        <a:rPr lang="x-none" sz="1400" kern="100">
                          <a:effectLst/>
                        </a:rPr>
                        <a:t>6</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蔡亮</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28</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后台开发高级工程师</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参加过重庆农商、光大、哈尔滨商行相关项目。</a:t>
                      </a:r>
                      <a:endParaRPr lang="zh-CN" sz="1400" kern="100">
                        <a:effectLst/>
                        <a:latin typeface="宋体"/>
                        <a:cs typeface="Times New Roman"/>
                      </a:endParaRPr>
                    </a:p>
                  </a:txBody>
                  <a:tcPr marL="68580" marR="68580" marT="0" marB="0"/>
                </a:tc>
              </a:tr>
              <a:tr h="541910">
                <a:tc>
                  <a:txBody>
                    <a:bodyPr/>
                    <a:lstStyle/>
                    <a:p>
                      <a:pPr algn="just">
                        <a:spcAft>
                          <a:spcPts val="0"/>
                        </a:spcAft>
                      </a:pPr>
                      <a:r>
                        <a:rPr lang="x-none" sz="1400" kern="100">
                          <a:effectLst/>
                        </a:rPr>
                        <a:t>7</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蒋珍波</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29</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前台开发高级工程师</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参加过重庆农商、北京银行、哈尔滨商行相关项目。</a:t>
                      </a:r>
                      <a:endParaRPr lang="zh-CN" sz="1400" kern="100" dirty="0">
                        <a:effectLst/>
                        <a:latin typeface="宋体"/>
                        <a:cs typeface="Times New Roman"/>
                      </a:endParaRPr>
                    </a:p>
                  </a:txBody>
                  <a:tcPr marL="68580" marR="68580" marT="0" marB="0"/>
                </a:tc>
              </a:tr>
              <a:tr h="483848">
                <a:tc>
                  <a:txBody>
                    <a:bodyPr/>
                    <a:lstStyle/>
                    <a:p>
                      <a:pPr algn="just">
                        <a:spcAft>
                          <a:spcPts val="0"/>
                        </a:spcAft>
                      </a:pPr>
                      <a:r>
                        <a:rPr lang="x-none" sz="1400" kern="100">
                          <a:effectLst/>
                        </a:rPr>
                        <a:t>8</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张有为</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27</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本科</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a:effectLst/>
                        </a:rPr>
                        <a:t>前台开发高级工程师</a:t>
                      </a:r>
                      <a:endParaRPr lang="zh-CN" sz="1400" kern="100">
                        <a:effectLst/>
                        <a:latin typeface="宋体"/>
                        <a:cs typeface="Times New Roman"/>
                      </a:endParaRPr>
                    </a:p>
                  </a:txBody>
                  <a:tcPr marL="68580" marR="68580" marT="0" marB="0"/>
                </a:tc>
                <a:tc>
                  <a:txBody>
                    <a:bodyPr/>
                    <a:lstStyle/>
                    <a:p>
                      <a:pPr algn="just">
                        <a:spcAft>
                          <a:spcPts val="0"/>
                        </a:spcAft>
                      </a:pPr>
                      <a:r>
                        <a:rPr lang="x-none" sz="1400" kern="100" dirty="0">
                          <a:effectLst/>
                        </a:rPr>
                        <a:t>参加过重庆农商、大连银行、中信银行相关项目。</a:t>
                      </a:r>
                      <a:endParaRPr lang="zh-CN" sz="1400" kern="100" dirty="0">
                        <a:effectLst/>
                        <a:latin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225581944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5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实施方案</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96626" name="标题 23"/>
          <p:cNvSpPr>
            <a:spLocks noGrp="1"/>
          </p:cNvSpPr>
          <p:nvPr>
            <p:ph type="title" idx="4294967295"/>
          </p:nvPr>
        </p:nvSpPr>
        <p:spPr/>
        <p:txBody>
          <a:bodyPr/>
          <a:lstStyle/>
          <a:p>
            <a:pPr eaLnBrk="1" hangingPunct="1"/>
            <a:r>
              <a:rPr lang="zh-CN" altLang="en-US" smtClean="0"/>
              <a:t>主题</a:t>
            </a:r>
          </a:p>
        </p:txBody>
      </p:sp>
      <p:sp>
        <p:nvSpPr>
          <p:cNvPr id="2"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0"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1"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sp>
        <p:nvSpPr>
          <p:cNvPr id="56"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9"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cxnSp>
        <p:nvCxnSpPr>
          <p:cNvPr id="19663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48156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组织架构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39712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a:t>
            </a: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2963583"/>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实施计划</a:t>
            </a:r>
            <a:endParaRPr lang="zh-CN" altLang="zh-CN" sz="1500">
              <a:solidFill>
                <a:schemeClr val="bg1"/>
              </a:solidFill>
            </a:endParaRPr>
          </a:p>
        </p:txBody>
      </p:sp>
      <p:sp>
        <p:nvSpPr>
          <p:cNvPr id="68" name="AutoShape 5"/>
          <p:cNvSpPr>
            <a:spLocks noChangeArrowheads="1"/>
          </p:cNvSpPr>
          <p:nvPr/>
        </p:nvSpPr>
        <p:spPr bwMode="gray">
          <a:xfrm>
            <a:off x="4735081" y="2879149"/>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70" name="AutoShape 5"/>
          <p:cNvSpPr>
            <a:spLocks noChangeArrowheads="1"/>
          </p:cNvSpPr>
          <p:nvPr/>
        </p:nvSpPr>
        <p:spPr bwMode="gray">
          <a:xfrm>
            <a:off x="4735081" y="336261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903435" y="344679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项目管理</a:t>
            </a:r>
            <a:endParaRPr lang="zh-CN" altLang="zh-CN" sz="1500"/>
          </a:p>
        </p:txBody>
      </p:sp>
      <p:sp>
        <p:nvSpPr>
          <p:cNvPr id="4" name="AutoShape 5"/>
          <p:cNvSpPr>
            <a:spLocks noChangeArrowheads="1"/>
          </p:cNvSpPr>
          <p:nvPr/>
        </p:nvSpPr>
        <p:spPr bwMode="gray">
          <a:xfrm>
            <a:off x="4750955" y="386628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919310" y="3950720"/>
            <a:ext cx="2280725"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售后服务</a:t>
            </a:r>
            <a:endParaRPr lang="zh-CN" altLang="zh-CN" sz="1500"/>
          </a:p>
        </p:txBody>
      </p:sp>
      <p:sp>
        <p:nvSpPr>
          <p:cNvPr id="34"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5"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55285" y="437861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23640" y="446305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实施关键点</a:t>
            </a:r>
            <a:endParaRPr lang="zh-CN" altLang="zh-CN" sz="1500"/>
          </a:p>
        </p:txBody>
      </p:sp>
    </p:spTree>
    <p:extLst>
      <p:ext uri="{BB962C8B-B14F-4D97-AF65-F5344CB8AC3E}">
        <p14:creationId xmlns:p14="http://schemas.microsoft.com/office/powerpoint/2010/main" val="238903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285750" y="225425"/>
            <a:ext cx="8643938" cy="714375"/>
          </a:xfrm>
        </p:spPr>
        <p:txBody>
          <a:bodyPr/>
          <a:lstStyle/>
          <a:p>
            <a:r>
              <a:rPr lang="en-US" altLang="zh-CN" smtClean="0"/>
              <a:t>Longtop BI</a:t>
            </a:r>
            <a:r>
              <a:rPr lang="zh-CN" altLang="en-US" smtClean="0"/>
              <a:t> 数据线客户案例（</a:t>
            </a:r>
            <a:r>
              <a:rPr lang="en-US" altLang="zh-CN" smtClean="0"/>
              <a:t>1</a:t>
            </a:r>
            <a:r>
              <a:rPr lang="zh-CN" altLang="en-US" smtClean="0"/>
              <a:t>）</a:t>
            </a:r>
            <a:r>
              <a:rPr lang="en-US" altLang="zh-CN" smtClean="0"/>
              <a:t/>
            </a:r>
            <a:br>
              <a:rPr lang="en-US" altLang="zh-CN" smtClean="0"/>
            </a:br>
            <a:endParaRPr lang="zh-CN" altLang="en-US" smtClean="0"/>
          </a:p>
        </p:txBody>
      </p:sp>
      <p:sp>
        <p:nvSpPr>
          <p:cNvPr id="40964" name="Rectangle 3"/>
          <p:cNvSpPr txBox="1">
            <a:spLocks noChangeArrowheads="1"/>
          </p:cNvSpPr>
          <p:nvPr/>
        </p:nvSpPr>
        <p:spPr bwMode="auto">
          <a:xfrm>
            <a:off x="457200" y="1017588"/>
            <a:ext cx="4038600" cy="5840412"/>
          </a:xfrm>
          <a:prstGeom prst="rect">
            <a:avLst/>
          </a:prstGeom>
          <a:noFill/>
          <a:ln w="9525">
            <a:noFill/>
            <a:miter lim="800000"/>
            <a:headEnd/>
            <a:tailEnd/>
          </a:ln>
        </p:spPr>
        <p:txBody>
          <a:bodyPr/>
          <a:lstStyle/>
          <a:p>
            <a:pPr marL="342900" indent="-342900" eaLnBrk="0" hangingPunct="0">
              <a:lnSpc>
                <a:spcPct val="120000"/>
              </a:lnSpc>
              <a:spcBef>
                <a:spcPct val="20000"/>
              </a:spcBef>
              <a:buFont typeface="Arial" pitchFamily="34" charset="0"/>
              <a:buChar char="•"/>
            </a:pPr>
            <a:r>
              <a:rPr lang="zh-CN" altLang="en-US" sz="1400">
                <a:solidFill>
                  <a:srgbClr val="000000"/>
                </a:solidFill>
                <a:latin typeface="微软雅黑" pitchFamily="34" charset="-122"/>
                <a:ea typeface="微软雅黑" pitchFamily="34" charset="-122"/>
              </a:rPr>
              <a:t>中国建设银行总行数据平台</a:t>
            </a:r>
            <a:r>
              <a:rPr lang="en-US" altLang="zh-CN" sz="1400">
                <a:solidFill>
                  <a:srgbClr val="000000"/>
                </a:solidFill>
                <a:latin typeface="微软雅黑" pitchFamily="34" charset="-122"/>
                <a:ea typeface="微软雅黑" pitchFamily="34" charset="-122"/>
              </a:rPr>
              <a:t>(2006-</a:t>
            </a:r>
            <a:r>
              <a:rPr lang="zh-CN" altLang="en-US" sz="1400">
                <a:solidFill>
                  <a:srgbClr val="000000"/>
                </a:solidFill>
                <a:latin typeface="微软雅黑" pitchFamily="34" charset="-122"/>
                <a:ea typeface="微软雅黑" pitchFamily="34" charset="-122"/>
              </a:rPr>
              <a:t>今</a:t>
            </a:r>
            <a:r>
              <a:rPr lang="en-US" altLang="zh-CN" sz="140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数据线整体规划</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ODS</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EDW/MIS</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数据标准管理</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数据质量管理</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元数据管理</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ETL</a:t>
            </a:r>
            <a:r>
              <a:rPr lang="zh-CN" altLang="en-US" sz="1200">
                <a:solidFill>
                  <a:srgbClr val="000000"/>
                </a:solidFill>
                <a:latin typeface="微软雅黑" pitchFamily="34" charset="-122"/>
                <a:ea typeface="微软雅黑" pitchFamily="34" charset="-122"/>
              </a:rPr>
              <a:t>自动化平台</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调度监控平台</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SUP</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实施工艺</a:t>
            </a:r>
          </a:p>
          <a:p>
            <a:pPr marL="342900" indent="-342900" eaLnBrk="0" hangingPunct="0">
              <a:lnSpc>
                <a:spcPct val="120000"/>
              </a:lnSpc>
              <a:spcBef>
                <a:spcPct val="20000"/>
              </a:spcBef>
              <a:buFont typeface="Arial" pitchFamily="34" charset="0"/>
              <a:buChar char="•"/>
            </a:pPr>
            <a:r>
              <a:rPr lang="zh-CN" altLang="en-US" sz="1400">
                <a:solidFill>
                  <a:srgbClr val="000000"/>
                </a:solidFill>
                <a:latin typeface="微软雅黑" pitchFamily="34" charset="-122"/>
                <a:ea typeface="微软雅黑" pitchFamily="34" charset="-122"/>
              </a:rPr>
              <a:t>中国建设银行总行应用项目</a:t>
            </a:r>
            <a:r>
              <a:rPr lang="en-US" altLang="zh-CN" sz="1400">
                <a:solidFill>
                  <a:srgbClr val="000000"/>
                </a:solidFill>
                <a:latin typeface="微软雅黑" pitchFamily="34" charset="-122"/>
                <a:ea typeface="微软雅黑" pitchFamily="34" charset="-122"/>
              </a:rPr>
              <a:t>(2006-09</a:t>
            </a:r>
            <a:r>
              <a:rPr lang="zh-CN" altLang="en-US" sz="1400">
                <a:solidFill>
                  <a:srgbClr val="000000"/>
                </a:solidFill>
                <a:latin typeface="微软雅黑" pitchFamily="34" charset="-122"/>
                <a:ea typeface="微软雅黑" pitchFamily="34" charset="-122"/>
              </a:rPr>
              <a:t>年</a:t>
            </a:r>
            <a:r>
              <a:rPr lang="en-US" altLang="zh-CN" sz="140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BASEL II </a:t>
            </a:r>
            <a:r>
              <a:rPr lang="zh-CN" altLang="en-US" sz="1200">
                <a:solidFill>
                  <a:srgbClr val="000000"/>
                </a:solidFill>
                <a:latin typeface="微软雅黑" pitchFamily="34" charset="-122"/>
                <a:ea typeface="微软雅黑" pitchFamily="34" charset="-122"/>
              </a:rPr>
              <a:t>－零售</a:t>
            </a:r>
            <a:r>
              <a:rPr lang="en-US" altLang="zh-CN" sz="1200">
                <a:solidFill>
                  <a:srgbClr val="000000"/>
                </a:solidFill>
                <a:latin typeface="微软雅黑" pitchFamily="34" charset="-122"/>
                <a:ea typeface="微软雅黑" pitchFamily="34" charset="-122"/>
              </a:rPr>
              <a:t>PD-EAD-LGD</a:t>
            </a:r>
            <a:r>
              <a:rPr lang="zh-CN" altLang="en-US" sz="1200">
                <a:solidFill>
                  <a:srgbClr val="000000"/>
                </a:solidFill>
                <a:latin typeface="微软雅黑" pitchFamily="34" charset="-122"/>
                <a:ea typeface="微软雅黑" pitchFamily="34" charset="-122"/>
              </a:rPr>
              <a:t>计量</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零售分池</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风险模型实验室平台</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ECIF</a:t>
            </a: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OCRM</a:t>
            </a:r>
            <a:endParaRPr lang="zh-CN" altLang="en-US" sz="1200">
              <a:solidFill>
                <a:srgbClr val="000000"/>
              </a:solidFill>
              <a:latin typeface="微软雅黑" pitchFamily="34" charset="-122"/>
              <a:ea typeface="微软雅黑" pitchFamily="34" charset="-122"/>
            </a:endParaRP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ACRM</a:t>
            </a:r>
            <a:endParaRPr lang="zh-CN" altLang="en-US" sz="1200">
              <a:solidFill>
                <a:srgbClr val="000000"/>
              </a:solidFill>
              <a:latin typeface="微软雅黑" pitchFamily="34" charset="-122"/>
              <a:ea typeface="微软雅黑" pitchFamily="34" charset="-122"/>
            </a:endParaRPr>
          </a:p>
          <a:p>
            <a:pPr marL="742950" lvl="1" indent="-285750" eaLnBrk="0" hangingPunct="0">
              <a:lnSpc>
                <a:spcPct val="120000"/>
              </a:lnSpc>
              <a:spcBef>
                <a:spcPct val="20000"/>
              </a:spcBef>
              <a:buFont typeface="Arial" pitchFamily="34" charset="0"/>
              <a:buChar char="–"/>
            </a:pPr>
            <a:r>
              <a:rPr lang="en-US" altLang="zh-CN" sz="1200">
                <a:solidFill>
                  <a:srgbClr val="000000"/>
                </a:solidFill>
                <a:latin typeface="微软雅黑" pitchFamily="34" charset="-122"/>
                <a:ea typeface="微软雅黑" pitchFamily="34" charset="-122"/>
              </a:rPr>
              <a:t>S-MIS</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集团客户关系管理系统</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贷记卡管理信息系统（</a:t>
            </a:r>
            <a:r>
              <a:rPr lang="en-US" altLang="zh-CN" sz="1200">
                <a:solidFill>
                  <a:srgbClr val="000000"/>
                </a:solidFill>
                <a:latin typeface="微软雅黑" pitchFamily="34" charset="-122"/>
                <a:ea typeface="微软雅黑" pitchFamily="34" charset="-122"/>
              </a:rPr>
              <a:t>CCMIS</a:t>
            </a:r>
            <a:r>
              <a:rPr lang="zh-CN" altLang="en-US" sz="120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a:solidFill>
                  <a:srgbClr val="000000"/>
                </a:solidFill>
                <a:latin typeface="微软雅黑" pitchFamily="34" charset="-122"/>
                <a:ea typeface="微软雅黑" pitchFamily="34" charset="-122"/>
              </a:rPr>
              <a:t>反洗钱联合国黑名单检索系统</a:t>
            </a:r>
          </a:p>
        </p:txBody>
      </p:sp>
      <p:sp>
        <p:nvSpPr>
          <p:cNvPr id="40965" name="Rectangle 4"/>
          <p:cNvSpPr txBox="1">
            <a:spLocks noChangeArrowheads="1"/>
          </p:cNvSpPr>
          <p:nvPr/>
        </p:nvSpPr>
        <p:spPr bwMode="auto">
          <a:xfrm>
            <a:off x="4644008" y="1412776"/>
            <a:ext cx="4038600" cy="5291732"/>
          </a:xfrm>
          <a:prstGeom prst="rect">
            <a:avLst/>
          </a:prstGeom>
          <a:noFill/>
          <a:ln w="9525">
            <a:noFill/>
            <a:miter lim="800000"/>
            <a:headEnd/>
            <a:tailEnd/>
          </a:ln>
        </p:spPr>
        <p:txBody>
          <a:bodyPr/>
          <a:lstStyle/>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中国建设银行－吉林分行</a:t>
            </a:r>
            <a:r>
              <a:rPr lang="en-US" altLang="zh-CN" sz="1400" dirty="0">
                <a:solidFill>
                  <a:srgbClr val="000000"/>
                </a:solidFill>
                <a:latin typeface="微软雅黑" pitchFamily="34" charset="-122"/>
                <a:ea typeface="微软雅黑" pitchFamily="34" charset="-122"/>
              </a:rPr>
              <a:t>(2008</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ODSB</a:t>
            </a:r>
            <a:r>
              <a:rPr lang="zh-CN" altLang="en-US" sz="1200" dirty="0">
                <a:solidFill>
                  <a:srgbClr val="000000"/>
                </a:solidFill>
                <a:latin typeface="微软雅黑" pitchFamily="34" charset="-122"/>
                <a:ea typeface="微软雅黑" pitchFamily="34" charset="-122"/>
              </a:rPr>
              <a:t>数据移植</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中国建设银行－新疆分行</a:t>
            </a:r>
            <a:r>
              <a:rPr lang="en-US" altLang="zh-CN" sz="1400" dirty="0">
                <a:solidFill>
                  <a:srgbClr val="000000"/>
                </a:solidFill>
                <a:latin typeface="微软雅黑" pitchFamily="34" charset="-122"/>
                <a:ea typeface="微软雅黑" pitchFamily="34" charset="-122"/>
              </a:rPr>
              <a:t>(2008</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ODSB</a:t>
            </a:r>
            <a:r>
              <a:rPr lang="zh-CN" altLang="en-US" sz="1200" dirty="0">
                <a:solidFill>
                  <a:srgbClr val="000000"/>
                </a:solidFill>
                <a:latin typeface="微软雅黑" pitchFamily="34" charset="-122"/>
                <a:ea typeface="微软雅黑" pitchFamily="34" charset="-122"/>
              </a:rPr>
              <a:t>数据移植</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对私客户分析</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中国建设银行－辽宁省分行</a:t>
            </a:r>
            <a:r>
              <a:rPr lang="en-US" altLang="zh-CN" sz="1400" dirty="0">
                <a:solidFill>
                  <a:srgbClr val="000000"/>
                </a:solidFill>
                <a:latin typeface="微软雅黑" pitchFamily="34" charset="-122"/>
                <a:ea typeface="微软雅黑" pitchFamily="34" charset="-122"/>
              </a:rPr>
              <a:t>(2007-2008</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ODSB</a:t>
            </a:r>
            <a:r>
              <a:rPr lang="zh-CN" altLang="en-US" sz="1200" dirty="0">
                <a:solidFill>
                  <a:srgbClr val="000000"/>
                </a:solidFill>
                <a:latin typeface="微软雅黑" pitchFamily="34" charset="-122"/>
                <a:ea typeface="微软雅黑" pitchFamily="34" charset="-122"/>
              </a:rPr>
              <a:t>数据移植</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，对私</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，产品管理</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中国建设银行－厦门分行</a:t>
            </a:r>
            <a:r>
              <a:rPr lang="en-US" altLang="zh-CN" sz="1400" dirty="0">
                <a:solidFill>
                  <a:srgbClr val="000000"/>
                </a:solidFill>
                <a:latin typeface="微软雅黑" pitchFamily="34" charset="-122"/>
                <a:ea typeface="微软雅黑" pitchFamily="34" charset="-122"/>
              </a:rPr>
              <a:t>(2007-2008</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ODSB</a:t>
            </a:r>
            <a:r>
              <a:rPr lang="zh-CN" altLang="en-US" sz="1200" dirty="0">
                <a:solidFill>
                  <a:srgbClr val="000000"/>
                </a:solidFill>
                <a:latin typeface="微软雅黑" pitchFamily="34" charset="-122"/>
                <a:ea typeface="微软雅黑" pitchFamily="34" charset="-122"/>
              </a:rPr>
              <a:t>数据移植</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对私客户分析、产品管理、绩效考核</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中国建设银行－山东省分行</a:t>
            </a:r>
            <a:r>
              <a:rPr lang="en-US" altLang="zh-CN" sz="1400" dirty="0">
                <a:solidFill>
                  <a:srgbClr val="000000"/>
                </a:solidFill>
                <a:latin typeface="微软雅黑" pitchFamily="34" charset="-122"/>
                <a:ea typeface="微软雅黑" pitchFamily="34" charset="-122"/>
              </a:rPr>
              <a:t>(2005-2007</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对公客户营销服务支持系统（对公</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对私客户营销服务支持系统（对私</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绩效考核，产品管理</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中国建设银行－大连分行</a:t>
            </a:r>
            <a:r>
              <a:rPr lang="en-US" altLang="zh-CN" sz="1400" dirty="0">
                <a:solidFill>
                  <a:srgbClr val="000000"/>
                </a:solidFill>
                <a:latin typeface="微软雅黑" pitchFamily="34" charset="-122"/>
                <a:ea typeface="微软雅黑" pitchFamily="34" charset="-122"/>
              </a:rPr>
              <a:t>(2003</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业绩考评管理（</a:t>
            </a:r>
            <a:r>
              <a:rPr lang="en-US" altLang="zh-CN" sz="1200" dirty="0">
                <a:solidFill>
                  <a:srgbClr val="000000"/>
                </a:solidFill>
                <a:latin typeface="微软雅黑" pitchFamily="34" charset="-122"/>
                <a:ea typeface="微软雅黑" pitchFamily="34" charset="-122"/>
              </a:rPr>
              <a:t>ABC/EVA/</a:t>
            </a:r>
            <a:r>
              <a:rPr lang="zh-CN" altLang="en-US" sz="1200" dirty="0">
                <a:solidFill>
                  <a:srgbClr val="000000"/>
                </a:solidFill>
                <a:latin typeface="微软雅黑" pitchFamily="34" charset="-122"/>
                <a:ea typeface="微软雅黑" pitchFamily="34" charset="-122"/>
              </a:rPr>
              <a:t>贡献度）</a:t>
            </a:r>
          </a:p>
          <a:p>
            <a:pPr marL="342900" indent="-342900" eaLnBrk="0" hangingPunct="0">
              <a:lnSpc>
                <a:spcPct val="12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中国建设银行－海南省分行</a:t>
            </a:r>
            <a:r>
              <a:rPr lang="en-US" altLang="zh-CN" sz="1400" dirty="0">
                <a:solidFill>
                  <a:srgbClr val="000000"/>
                </a:solidFill>
                <a:latin typeface="微软雅黑" pitchFamily="34" charset="-122"/>
                <a:ea typeface="微软雅黑" pitchFamily="34" charset="-122"/>
              </a:rPr>
              <a:t>(2000</a:t>
            </a:r>
            <a:r>
              <a:rPr lang="zh-CN" altLang="en-US" sz="1400" dirty="0">
                <a:solidFill>
                  <a:srgbClr val="000000"/>
                </a:solidFill>
                <a:latin typeface="微软雅黑" pitchFamily="34" charset="-122"/>
                <a:ea typeface="微软雅黑" pitchFamily="34" charset="-122"/>
              </a:rPr>
              <a:t>年</a:t>
            </a:r>
            <a:r>
              <a:rPr lang="en-US" altLang="zh-CN" sz="1400" dirty="0">
                <a:solidFill>
                  <a:srgbClr val="000000"/>
                </a:solidFill>
                <a:latin typeface="微软雅黑" pitchFamily="34" charset="-122"/>
                <a:ea typeface="微软雅黑" pitchFamily="34" charset="-122"/>
              </a:rPr>
              <a:t>)</a:t>
            </a:r>
          </a:p>
          <a:p>
            <a:pPr marL="742950" lvl="1" indent="-285750" eaLnBrk="0" hangingPunct="0">
              <a:lnSpc>
                <a:spcPct val="12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零售业务分析</a:t>
            </a:r>
          </a:p>
        </p:txBody>
      </p:sp>
      <p:pic>
        <p:nvPicPr>
          <p:cNvPr id="40966" name="Picture 10" descr="China Construction Bank"/>
          <p:cNvPicPr>
            <a:picLocks noChangeAspect="1" noChangeArrowheads="1"/>
          </p:cNvPicPr>
          <p:nvPr/>
        </p:nvPicPr>
        <p:blipFill>
          <a:blip r:embed="rId3" cstate="print"/>
          <a:srcRect/>
          <a:stretch>
            <a:fillRect/>
          </a:stretch>
        </p:blipFill>
        <p:spPr bwMode="auto">
          <a:xfrm>
            <a:off x="5076056" y="982531"/>
            <a:ext cx="1872208" cy="4302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页脚占位符 3"/>
          <p:cNvSpPr txBox="1">
            <a:spLocks noGrp="1"/>
          </p:cNvSpPr>
          <p:nvPr/>
        </p:nvSpPr>
        <p:spPr bwMode="auto">
          <a:xfrm>
            <a:off x="7885546" y="6325132"/>
            <a:ext cx="806739" cy="28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ctr" eaLnBrk="1" hangingPunct="1"/>
            <a:fld id="{6FCFBF54-9A76-47AE-AC8C-40BDBF68DF09}" type="slidenum">
              <a:rPr lang="en-US" altLang="zh-CN" sz="1600" b="0">
                <a:latin typeface="Arial" pitchFamily="34" charset="0"/>
                <a:ea typeface="宋体" pitchFamily="2" charset="-122"/>
              </a:rPr>
              <a:pPr algn="ctr" eaLnBrk="1" hangingPunct="1"/>
              <a:t>130</a:t>
            </a:fld>
            <a:endParaRPr lang="en-US" altLang="zh-CN" sz="1600" b="0">
              <a:latin typeface="Arial" pitchFamily="34" charset="0"/>
              <a:ea typeface="宋体" pitchFamily="2" charset="-122"/>
            </a:endParaRPr>
          </a:p>
        </p:txBody>
      </p:sp>
      <p:sp>
        <p:nvSpPr>
          <p:cNvPr id="198659" name="Rectangle 2"/>
          <p:cNvSpPr>
            <a:spLocks noGrp="1" noChangeArrowheads="1"/>
          </p:cNvSpPr>
          <p:nvPr>
            <p:ph type="title" idx="4294967295"/>
          </p:nvPr>
        </p:nvSpPr>
        <p:spPr>
          <a:xfrm>
            <a:off x="107504" y="44624"/>
            <a:ext cx="8230466" cy="792307"/>
          </a:xfrm>
        </p:spPr>
        <p:txBody>
          <a:bodyPr/>
          <a:lstStyle/>
          <a:p>
            <a:pPr marL="685443" indent="-685443" algn="just"/>
            <a:r>
              <a:rPr lang="zh-CN" altLang="en-US" dirty="0" smtClean="0"/>
              <a:t>阶段及里程碑</a:t>
            </a:r>
          </a:p>
        </p:txBody>
      </p:sp>
      <p:sp>
        <p:nvSpPr>
          <p:cNvPr id="9" name="Rectangle 3"/>
          <p:cNvSpPr txBox="1">
            <a:spLocks noChangeArrowheads="1"/>
          </p:cNvSpPr>
          <p:nvPr/>
        </p:nvSpPr>
        <p:spPr bwMode="auto">
          <a:xfrm>
            <a:off x="695614" y="836712"/>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Clr>
                <a:srgbClr val="FB7A13"/>
              </a:buClr>
              <a:buSzPct val="75000"/>
              <a:buFont typeface="Wingdings" pitchFamily="2" charset="2"/>
              <a:buChar char="n"/>
            </a:pPr>
            <a:r>
              <a:rPr lang="zh-CN" altLang="en-US" sz="1600" b="0" dirty="0" smtClean="0">
                <a:latin typeface="Frutiger 45 Light"/>
                <a:ea typeface="黑体" pitchFamily="49" charset="-122"/>
              </a:rPr>
              <a:t>阶段划分</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endParaRPr lang="en-US" altLang="zh-CN" sz="1500" b="0" dirty="0" smtClean="0">
              <a:latin typeface="Frutiger 45 Light"/>
              <a:ea typeface="黑体" pitchFamily="49" charset="-122"/>
            </a:endParaRPr>
          </a:p>
          <a:p>
            <a:pPr>
              <a:spcBef>
                <a:spcPct val="50000"/>
              </a:spcBef>
              <a:buClr>
                <a:srgbClr val="FB7A13"/>
              </a:buClr>
              <a:buSzPct val="75000"/>
              <a:buFont typeface="Wingdings" pitchFamily="2" charset="2"/>
              <a:buChar char="n"/>
            </a:pPr>
            <a:endParaRPr lang="en-US" altLang="zh-CN" sz="1500" b="0" dirty="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b="0" dirty="0" smtClean="0">
                <a:latin typeface="Frutiger 45 Light"/>
                <a:ea typeface="黑体" pitchFamily="49" charset="-122"/>
              </a:rPr>
              <a:t>一阶段里程碑</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endParaRPr lang="en-US" altLang="zh-CN" sz="1500" b="0" dirty="0" smtClean="0">
              <a:latin typeface="Frutiger 45 Light"/>
              <a:ea typeface="黑体" pitchFamily="49" charset="-122"/>
            </a:endParaRPr>
          </a:p>
          <a:p>
            <a:pPr>
              <a:spcBef>
                <a:spcPct val="50000"/>
              </a:spcBef>
              <a:buClr>
                <a:srgbClr val="FB7A13"/>
              </a:buClr>
              <a:buSzPct val="75000"/>
              <a:buFont typeface="Wingdings" pitchFamily="2" charset="2"/>
              <a:buChar char="n"/>
            </a:pPr>
            <a:endParaRPr lang="en-US" altLang="zh-CN" sz="1500" b="0" dirty="0">
              <a:latin typeface="Frutiger 45 Light"/>
              <a:ea typeface="黑体" pitchFamily="49" charset="-122"/>
            </a:endParaRPr>
          </a:p>
          <a:p>
            <a:pPr>
              <a:spcBef>
                <a:spcPct val="50000"/>
              </a:spcBef>
              <a:buClr>
                <a:srgbClr val="FB7A13"/>
              </a:buClr>
              <a:buSzPct val="75000"/>
              <a:buFont typeface="Wingdings" pitchFamily="2" charset="2"/>
              <a:buChar char="n"/>
            </a:pPr>
            <a:endParaRPr lang="en-US" altLang="zh-CN" sz="1500" b="0" dirty="0" smtClean="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b="0" dirty="0" smtClean="0">
                <a:latin typeface="Frutiger 45 Light"/>
                <a:ea typeface="黑体" pitchFamily="49" charset="-122"/>
              </a:rPr>
              <a:t>二阶段</a:t>
            </a:r>
            <a:r>
              <a:rPr lang="zh-CN" altLang="en-US" sz="1600" b="0" dirty="0">
                <a:latin typeface="Frutiger 45 Light"/>
                <a:ea typeface="黑体" pitchFamily="49" charset="-122"/>
              </a:rPr>
              <a:t>里程碑</a:t>
            </a:r>
            <a:endParaRPr lang="en-US" altLang="zh-CN" sz="1600" b="0" dirty="0">
              <a:latin typeface="Frutiger 45 Light"/>
              <a:ea typeface="黑体" pitchFamily="49" charset="-122"/>
            </a:endParaRPr>
          </a:p>
          <a:p>
            <a:pPr>
              <a:spcBef>
                <a:spcPct val="50000"/>
              </a:spcBef>
              <a:buClr>
                <a:srgbClr val="FB7A13"/>
              </a:buClr>
              <a:buSzPct val="75000"/>
              <a:buFont typeface="Wingdings" pitchFamily="2" charset="2"/>
              <a:buChar char="n"/>
            </a:pPr>
            <a:endParaRPr lang="en-US" altLang="zh-CN" sz="1600" b="0" dirty="0" smtClean="0">
              <a:latin typeface="Frutiger 45 Light"/>
              <a:ea typeface="黑体" pitchFamily="49" charset="-122"/>
            </a:endParaRPr>
          </a:p>
          <a:p>
            <a:pPr>
              <a:spcBef>
                <a:spcPct val="50000"/>
              </a:spcBef>
              <a:buClr>
                <a:srgbClr val="FB7A13"/>
              </a:buClr>
              <a:buSzPct val="75000"/>
              <a:buFont typeface="Wingdings" pitchFamily="2" charset="2"/>
              <a:buChar char="n"/>
            </a:pPr>
            <a:endParaRPr lang="en-US" altLang="zh-CN" sz="1600" b="0" dirty="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b="0" dirty="0" smtClean="0">
                <a:latin typeface="Frutiger 45 Light"/>
                <a:ea typeface="黑体" pitchFamily="49" charset="-122"/>
              </a:rPr>
              <a:t>测试阶段</a:t>
            </a:r>
            <a:endParaRPr lang="en-US" altLang="zh-CN" sz="1600" b="0" dirty="0">
              <a:latin typeface="Frutiger 45 Light"/>
              <a:ea typeface="黑体" pitchFamily="49" charset="-122"/>
            </a:endParaRPr>
          </a:p>
          <a:p>
            <a:pPr lvl="1">
              <a:spcBef>
                <a:spcPct val="50000"/>
              </a:spcBef>
              <a:buClr>
                <a:srgbClr val="FB7A13"/>
              </a:buClr>
              <a:buSzPct val="75000"/>
              <a:buFont typeface="Wingdings" pitchFamily="2" charset="2"/>
              <a:buChar char="p"/>
            </a:pPr>
            <a:endParaRPr lang="zh-CN" altLang="en-US" sz="1500" b="0" dirty="0">
              <a:latin typeface="Frutiger 45 Light"/>
              <a:ea typeface="黑体"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03942003"/>
              </p:ext>
            </p:extLst>
          </p:nvPr>
        </p:nvGraphicFramePr>
        <p:xfrm>
          <a:off x="2915815" y="924110"/>
          <a:ext cx="5581639" cy="1143000"/>
        </p:xfrm>
        <a:graphic>
          <a:graphicData uri="http://schemas.openxmlformats.org/drawingml/2006/table">
            <a:tbl>
              <a:tblPr firstRow="1" firstCol="1" bandRow="1">
                <a:tableStyleId>{5C22544A-7EE6-4342-B048-85BDC9FD1C3A}</a:tableStyleId>
              </a:tblPr>
              <a:tblGrid>
                <a:gridCol w="604616"/>
                <a:gridCol w="1659008"/>
                <a:gridCol w="1592647"/>
                <a:gridCol w="1725368"/>
              </a:tblGrid>
              <a:tr h="201622">
                <a:tc>
                  <a:txBody>
                    <a:bodyPr/>
                    <a:lstStyle/>
                    <a:p>
                      <a:pPr algn="l">
                        <a:lnSpc>
                          <a:spcPct val="125000"/>
                        </a:lnSpc>
                        <a:spcBef>
                          <a:spcPts val="300"/>
                        </a:spcBef>
                        <a:spcAft>
                          <a:spcPts val="0"/>
                        </a:spcAft>
                      </a:pPr>
                      <a:r>
                        <a:rPr lang="zh-CN" sz="1200" kern="100" spc="0" dirty="0">
                          <a:effectLst/>
                        </a:rPr>
                        <a:t> </a:t>
                      </a:r>
                      <a:r>
                        <a:rPr lang="zh-CN" sz="1200" kern="0" spc="0" dirty="0">
                          <a:effectLst/>
                        </a:rPr>
                        <a:t>序号</a:t>
                      </a:r>
                      <a:endParaRPr lang="zh-CN" sz="1200" kern="100" spc="50" dirty="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阶段名称</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开始时间</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结束时间</a:t>
                      </a:r>
                      <a:endParaRPr lang="zh-CN" sz="1200" kern="100" spc="50">
                        <a:effectLst/>
                        <a:latin typeface="Times New Roman"/>
                        <a:ea typeface="宋体"/>
                      </a:endParaRPr>
                    </a:p>
                  </a:txBody>
                  <a:tcPr marL="0" marR="0" marT="0" marB="0" anchor="ctr"/>
                </a:tc>
              </a:tr>
              <a:tr h="201622">
                <a:tc>
                  <a:txBody>
                    <a:bodyPr/>
                    <a:lstStyle/>
                    <a:p>
                      <a:pPr algn="l">
                        <a:lnSpc>
                          <a:spcPct val="125000"/>
                        </a:lnSpc>
                        <a:spcBef>
                          <a:spcPts val="300"/>
                        </a:spcBef>
                        <a:spcAft>
                          <a:spcPts val="0"/>
                        </a:spcAft>
                      </a:pPr>
                      <a:r>
                        <a:rPr lang="en-US" sz="1200" kern="0" spc="0">
                          <a:effectLst/>
                        </a:rPr>
                        <a:t>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一阶段</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2011-9-30</a:t>
                      </a:r>
                      <a:endParaRPr lang="zh-CN" sz="1200" kern="100" spc="50">
                        <a:effectLst/>
                        <a:latin typeface="Times New Roman"/>
                        <a:ea typeface="宋体"/>
                      </a:endParaRPr>
                    </a:p>
                  </a:txBody>
                  <a:tcPr marL="0" marR="0" marT="0" marB="0" anchor="ctr"/>
                </a:tc>
              </a:tr>
              <a:tr h="201622">
                <a:tc>
                  <a:txBody>
                    <a:bodyPr/>
                    <a:lstStyle/>
                    <a:p>
                      <a:pPr algn="l">
                        <a:lnSpc>
                          <a:spcPct val="125000"/>
                        </a:lnSpc>
                        <a:spcBef>
                          <a:spcPts val="300"/>
                        </a:spcBef>
                        <a:spcAft>
                          <a:spcPts val="0"/>
                        </a:spcAft>
                      </a:pPr>
                      <a:r>
                        <a:rPr lang="en-US" sz="1200" kern="0" spc="0">
                          <a:effectLst/>
                        </a:rPr>
                        <a:t>2</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二阶段</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2011-11-30</a:t>
                      </a:r>
                      <a:endParaRPr lang="zh-CN" sz="1200" kern="100" spc="50">
                        <a:effectLst/>
                        <a:latin typeface="Times New Roman"/>
                        <a:ea typeface="宋体"/>
                      </a:endParaRPr>
                    </a:p>
                  </a:txBody>
                  <a:tcPr marL="0" marR="0" marT="0" marB="0" anchor="ctr"/>
                </a:tc>
              </a:tr>
              <a:tr h="201622">
                <a:tc>
                  <a:txBody>
                    <a:bodyPr/>
                    <a:lstStyle/>
                    <a:p>
                      <a:pPr algn="l">
                        <a:lnSpc>
                          <a:spcPct val="125000"/>
                        </a:lnSpc>
                        <a:spcBef>
                          <a:spcPts val="300"/>
                        </a:spcBef>
                        <a:spcAft>
                          <a:spcPts val="0"/>
                        </a:spcAft>
                      </a:pPr>
                      <a:r>
                        <a:rPr lang="en-US" sz="1200" kern="0" spc="0">
                          <a:effectLst/>
                        </a:rPr>
                        <a:t>3</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上线及试运行</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2011-12-1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2011-12-31</a:t>
                      </a:r>
                      <a:endParaRPr lang="zh-CN" sz="1200" kern="100" spc="50">
                        <a:effectLst/>
                        <a:latin typeface="Times New Roman"/>
                        <a:ea typeface="宋体"/>
                      </a:endParaRPr>
                    </a:p>
                  </a:txBody>
                  <a:tcPr marL="0" marR="0" marT="0" marB="0" anchor="ctr"/>
                </a:tc>
              </a:tr>
              <a:tr h="201622">
                <a:tc>
                  <a:txBody>
                    <a:bodyPr/>
                    <a:lstStyle/>
                    <a:p>
                      <a:pPr algn="l">
                        <a:lnSpc>
                          <a:spcPct val="125000"/>
                        </a:lnSpc>
                        <a:spcBef>
                          <a:spcPts val="300"/>
                        </a:spcBef>
                        <a:spcAft>
                          <a:spcPts val="0"/>
                        </a:spcAft>
                      </a:pPr>
                      <a:r>
                        <a:rPr lang="en-US" sz="1200" kern="0" spc="0">
                          <a:effectLst/>
                        </a:rPr>
                        <a:t>4</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dirty="0">
                          <a:effectLst/>
                        </a:rPr>
                        <a:t>项目验收</a:t>
                      </a:r>
                      <a:endParaRPr lang="zh-CN" sz="1200" kern="100" spc="50" dirty="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2012-1-1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dirty="0">
                          <a:effectLst/>
                        </a:rPr>
                        <a:t>2012-1-31</a:t>
                      </a:r>
                      <a:endParaRPr lang="zh-CN" sz="1200" kern="100" spc="50" dirty="0">
                        <a:effectLst/>
                        <a:latin typeface="Times New Roman"/>
                        <a:ea typeface="宋体"/>
                      </a:endParaRPr>
                    </a:p>
                  </a:txBody>
                  <a:tcPr marL="0" marR="0" marT="0" marB="0" anchor="ct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4291374798"/>
              </p:ext>
            </p:extLst>
          </p:nvPr>
        </p:nvGraphicFramePr>
        <p:xfrm>
          <a:off x="2915816" y="2004230"/>
          <a:ext cx="5581640" cy="1371600"/>
        </p:xfrm>
        <a:graphic>
          <a:graphicData uri="http://schemas.openxmlformats.org/drawingml/2006/table">
            <a:tbl>
              <a:tblPr firstRow="1" firstCol="1" bandRow="1">
                <a:tableStyleId>{5C22544A-7EE6-4342-B048-85BDC9FD1C3A}</a:tableStyleId>
              </a:tblPr>
              <a:tblGrid>
                <a:gridCol w="604616"/>
                <a:gridCol w="1807213"/>
                <a:gridCol w="1444443"/>
                <a:gridCol w="1725368"/>
              </a:tblGrid>
              <a:tr h="190500">
                <a:tc>
                  <a:txBody>
                    <a:bodyPr/>
                    <a:lstStyle/>
                    <a:p>
                      <a:pPr algn="l">
                        <a:lnSpc>
                          <a:spcPct val="125000"/>
                        </a:lnSpc>
                        <a:spcBef>
                          <a:spcPts val="300"/>
                        </a:spcBef>
                        <a:spcAft>
                          <a:spcPts val="0"/>
                        </a:spcAft>
                      </a:pPr>
                      <a:r>
                        <a:rPr lang="zh-CN" sz="1200" kern="0" spc="0" dirty="0">
                          <a:effectLst/>
                        </a:rPr>
                        <a:t>序号</a:t>
                      </a:r>
                      <a:endParaRPr lang="zh-CN" sz="1200" kern="100" spc="50" dirty="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阶段名称</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开始时间</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结束时间</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项目计划</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2011-7-25</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2011-7-31</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2</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需求分析和数据源调查</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2011-8-14</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3</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概要设计</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2011-8-15</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2011-8-28</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4</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详细设计</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2011-8-22</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2011-9-2</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5</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dirty="0">
                          <a:effectLst/>
                        </a:rPr>
                        <a:t>开发编码</a:t>
                      </a:r>
                      <a:endParaRPr lang="zh-CN" sz="1200" kern="100" spc="50" dirty="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2011-8-29</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dirty="0">
                          <a:effectLst/>
                        </a:rPr>
                        <a:t>2011-9-30</a:t>
                      </a:r>
                      <a:endParaRPr lang="zh-CN" sz="1200" kern="100" spc="50" dirty="0">
                        <a:effectLst/>
                        <a:latin typeface="Times New Roman"/>
                        <a:ea typeface="宋体"/>
                      </a:endParaRPr>
                    </a:p>
                  </a:txBody>
                  <a:tcPr marL="0" marR="0" marT="0"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479491053"/>
              </p:ext>
            </p:extLst>
          </p:nvPr>
        </p:nvGraphicFramePr>
        <p:xfrm>
          <a:off x="2915815" y="3404178"/>
          <a:ext cx="5581639" cy="1143000"/>
        </p:xfrm>
        <a:graphic>
          <a:graphicData uri="http://schemas.openxmlformats.org/drawingml/2006/table">
            <a:tbl>
              <a:tblPr firstRow="1" firstCol="1" bandRow="1">
                <a:tableStyleId>{5C22544A-7EE6-4342-B048-85BDC9FD1C3A}</a:tableStyleId>
              </a:tblPr>
              <a:tblGrid>
                <a:gridCol w="604616"/>
                <a:gridCol w="1807212"/>
                <a:gridCol w="1444443"/>
                <a:gridCol w="1725368"/>
              </a:tblGrid>
              <a:tr h="190500">
                <a:tc>
                  <a:txBody>
                    <a:bodyPr/>
                    <a:lstStyle/>
                    <a:p>
                      <a:pPr algn="l">
                        <a:lnSpc>
                          <a:spcPct val="125000"/>
                        </a:lnSpc>
                        <a:spcBef>
                          <a:spcPts val="300"/>
                        </a:spcBef>
                        <a:spcAft>
                          <a:spcPts val="0"/>
                        </a:spcAft>
                      </a:pPr>
                      <a:r>
                        <a:rPr lang="zh-CN" sz="1200" kern="0" spc="0">
                          <a:effectLst/>
                        </a:rPr>
                        <a:t>序号</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阶段名称</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开始时间</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结束时间</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需求分析和数据源调查</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2011-10-8</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2011-10-15</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2</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概要设计</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2011-10-16</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2011-10-23</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3</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详细设计</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2011-10-24</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2011-10-31</a:t>
                      </a:r>
                      <a:endParaRPr lang="zh-CN" sz="1200" kern="100" spc="50">
                        <a:effectLst/>
                        <a:latin typeface="Times New Roman"/>
                        <a:ea typeface="宋体"/>
                      </a:endParaRPr>
                    </a:p>
                  </a:txBody>
                  <a:tcPr marL="0" marR="0" marT="0" marB="0" anchor="ctr"/>
                </a:tc>
              </a:tr>
              <a:tr h="190500">
                <a:tc>
                  <a:txBody>
                    <a:bodyPr/>
                    <a:lstStyle/>
                    <a:p>
                      <a:pPr algn="l">
                        <a:lnSpc>
                          <a:spcPct val="125000"/>
                        </a:lnSpc>
                        <a:spcBef>
                          <a:spcPts val="300"/>
                        </a:spcBef>
                        <a:spcAft>
                          <a:spcPts val="0"/>
                        </a:spcAft>
                      </a:pPr>
                      <a:r>
                        <a:rPr lang="en-US" sz="1200" kern="0" spc="0">
                          <a:effectLst/>
                        </a:rPr>
                        <a:t>4</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开发编码</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2011-11-1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dirty="0">
                          <a:effectLst/>
                        </a:rPr>
                        <a:t>2011-11-30</a:t>
                      </a:r>
                      <a:endParaRPr lang="zh-CN" sz="1200" kern="100" spc="50" dirty="0">
                        <a:effectLst/>
                        <a:latin typeface="Times New Roman"/>
                        <a:ea typeface="宋体"/>
                      </a:endParaRPr>
                    </a:p>
                  </a:txBody>
                  <a:tcPr marL="0" marR="0" marT="0" marB="0"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221159473"/>
              </p:ext>
            </p:extLst>
          </p:nvPr>
        </p:nvGraphicFramePr>
        <p:xfrm>
          <a:off x="2915815" y="4582641"/>
          <a:ext cx="5581639" cy="2286000"/>
        </p:xfrm>
        <a:graphic>
          <a:graphicData uri="http://schemas.openxmlformats.org/drawingml/2006/table">
            <a:tbl>
              <a:tblPr firstRow="1" firstCol="1" bandRow="1">
                <a:tableStyleId>{5C22544A-7EE6-4342-B048-85BDC9FD1C3A}</a:tableStyleId>
              </a:tblPr>
              <a:tblGrid>
                <a:gridCol w="604616"/>
                <a:gridCol w="1659008"/>
                <a:gridCol w="1592647"/>
                <a:gridCol w="1725368"/>
              </a:tblGrid>
              <a:tr h="221874">
                <a:tc>
                  <a:txBody>
                    <a:bodyPr/>
                    <a:lstStyle/>
                    <a:p>
                      <a:pPr algn="l">
                        <a:lnSpc>
                          <a:spcPct val="125000"/>
                        </a:lnSpc>
                        <a:spcBef>
                          <a:spcPts val="300"/>
                        </a:spcBef>
                        <a:spcAft>
                          <a:spcPts val="0"/>
                        </a:spcAft>
                      </a:pPr>
                      <a:r>
                        <a:rPr lang="zh-CN" sz="1200" kern="0" spc="0">
                          <a:effectLst/>
                        </a:rPr>
                        <a:t>序号</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阶段名称</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开始时间</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结束时间</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用户测试计划</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2011-9-10</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2</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集成测试计划、案例</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2011-9-11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2011-9-30</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3</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单元测试计划、案例</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2011-9-11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2011-9-30</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4</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单元测试</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2011-10-8</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2011-11-30</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5</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集成测试</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2011-10-31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2011-11-30</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6</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性能测试</a:t>
                      </a:r>
                      <a:endParaRPr lang="zh-CN" sz="1200" kern="100" spc="50">
                        <a:effectLst/>
                        <a:latin typeface="Times New Roman"/>
                        <a:ea typeface="宋体"/>
                      </a:endParaRPr>
                    </a:p>
                  </a:txBody>
                  <a:tcPr marL="0" marR="0" marT="0" marB="0" anchor="b"/>
                </a:tc>
                <a:tc>
                  <a:txBody>
                    <a:bodyPr/>
                    <a:lstStyle/>
                    <a:p>
                      <a:pPr algn="l">
                        <a:lnSpc>
                          <a:spcPct val="125000"/>
                        </a:lnSpc>
                        <a:spcBef>
                          <a:spcPts val="300"/>
                        </a:spcBef>
                        <a:spcAft>
                          <a:spcPts val="0"/>
                        </a:spcAft>
                      </a:pPr>
                      <a:r>
                        <a:rPr lang="en-US" sz="1200" kern="0" spc="0">
                          <a:effectLst/>
                        </a:rPr>
                        <a:t>2011-12-1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2011-12-14</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7</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协助用户测试</a:t>
                      </a:r>
                      <a:endParaRPr lang="zh-CN" sz="1200" kern="100" spc="50">
                        <a:effectLst/>
                        <a:latin typeface="Times New Roman"/>
                        <a:ea typeface="宋体"/>
                      </a:endParaRPr>
                    </a:p>
                  </a:txBody>
                  <a:tcPr marL="0" marR="0" marT="0" marB="0" anchor="b"/>
                </a:tc>
                <a:tc>
                  <a:txBody>
                    <a:bodyPr/>
                    <a:lstStyle/>
                    <a:p>
                      <a:pPr algn="l">
                        <a:lnSpc>
                          <a:spcPct val="125000"/>
                        </a:lnSpc>
                        <a:spcBef>
                          <a:spcPts val="300"/>
                        </a:spcBef>
                        <a:spcAft>
                          <a:spcPts val="0"/>
                        </a:spcAft>
                      </a:pPr>
                      <a:r>
                        <a:rPr lang="en-US" sz="1200" kern="0" spc="0">
                          <a:effectLst/>
                        </a:rPr>
                        <a:t>2011-12-1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2011-12-14</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8</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上线演练测试</a:t>
                      </a:r>
                      <a:endParaRPr lang="zh-CN" sz="1200" kern="100" spc="50">
                        <a:effectLst/>
                        <a:latin typeface="Times New Roman"/>
                        <a:ea typeface="宋体"/>
                      </a:endParaRPr>
                    </a:p>
                  </a:txBody>
                  <a:tcPr marL="0" marR="0" marT="0" marB="0" anchor="b"/>
                </a:tc>
                <a:tc>
                  <a:txBody>
                    <a:bodyPr/>
                    <a:lstStyle/>
                    <a:p>
                      <a:pPr algn="l">
                        <a:lnSpc>
                          <a:spcPct val="125000"/>
                        </a:lnSpc>
                        <a:spcBef>
                          <a:spcPts val="300"/>
                        </a:spcBef>
                        <a:spcAft>
                          <a:spcPts val="0"/>
                        </a:spcAft>
                      </a:pPr>
                      <a:r>
                        <a:rPr lang="en-US" sz="1200" kern="0" spc="0">
                          <a:effectLst/>
                        </a:rPr>
                        <a:t>2011-12-15</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a:effectLst/>
                        </a:rPr>
                        <a:t>2011-12-31</a:t>
                      </a:r>
                      <a:endParaRPr lang="zh-CN" sz="1200" kern="100" spc="50">
                        <a:effectLst/>
                        <a:latin typeface="Times New Roman"/>
                        <a:ea typeface="宋体"/>
                      </a:endParaRPr>
                    </a:p>
                  </a:txBody>
                  <a:tcPr marL="0" marR="0" marT="0" marB="0" anchor="ctr"/>
                </a:tc>
              </a:tr>
              <a:tr h="221874">
                <a:tc>
                  <a:txBody>
                    <a:bodyPr/>
                    <a:lstStyle/>
                    <a:p>
                      <a:pPr algn="l">
                        <a:lnSpc>
                          <a:spcPct val="125000"/>
                        </a:lnSpc>
                        <a:spcBef>
                          <a:spcPts val="300"/>
                        </a:spcBef>
                        <a:spcAft>
                          <a:spcPts val="0"/>
                        </a:spcAft>
                      </a:pPr>
                      <a:r>
                        <a:rPr lang="en-US" sz="1200" kern="0" spc="0">
                          <a:effectLst/>
                        </a:rPr>
                        <a:t>9</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zh-CN" sz="1200" kern="0" spc="0">
                          <a:effectLst/>
                        </a:rPr>
                        <a:t>项目验收测试</a:t>
                      </a:r>
                      <a:endParaRPr lang="zh-CN" sz="1200" kern="100" spc="50">
                        <a:effectLst/>
                        <a:latin typeface="Times New Roman"/>
                        <a:ea typeface="宋体"/>
                      </a:endParaRPr>
                    </a:p>
                  </a:txBody>
                  <a:tcPr marL="0" marR="0" marT="0" marB="0" anchor="b"/>
                </a:tc>
                <a:tc>
                  <a:txBody>
                    <a:bodyPr/>
                    <a:lstStyle/>
                    <a:p>
                      <a:pPr algn="l">
                        <a:lnSpc>
                          <a:spcPct val="125000"/>
                        </a:lnSpc>
                        <a:spcBef>
                          <a:spcPts val="300"/>
                        </a:spcBef>
                        <a:spcAft>
                          <a:spcPts val="0"/>
                        </a:spcAft>
                      </a:pPr>
                      <a:r>
                        <a:rPr lang="en-US" sz="1200" kern="0" spc="0">
                          <a:effectLst/>
                        </a:rPr>
                        <a:t>2012-1-1</a:t>
                      </a:r>
                      <a:endParaRPr lang="zh-CN" sz="1200" kern="100" spc="50">
                        <a:effectLst/>
                        <a:latin typeface="Times New Roman"/>
                        <a:ea typeface="宋体"/>
                      </a:endParaRPr>
                    </a:p>
                  </a:txBody>
                  <a:tcPr marL="0" marR="0" marT="0" marB="0" anchor="ctr"/>
                </a:tc>
                <a:tc>
                  <a:txBody>
                    <a:bodyPr/>
                    <a:lstStyle/>
                    <a:p>
                      <a:pPr algn="l">
                        <a:lnSpc>
                          <a:spcPct val="125000"/>
                        </a:lnSpc>
                        <a:spcBef>
                          <a:spcPts val="300"/>
                        </a:spcBef>
                        <a:spcAft>
                          <a:spcPts val="0"/>
                        </a:spcAft>
                      </a:pPr>
                      <a:r>
                        <a:rPr lang="en-US" sz="1200" kern="0" spc="0" dirty="0">
                          <a:effectLst/>
                        </a:rPr>
                        <a:t>2012-1-31</a:t>
                      </a:r>
                      <a:endParaRPr lang="zh-CN" sz="1200" kern="100" spc="50" dirty="0">
                        <a:effectLst/>
                        <a:latin typeface="Times New Roman"/>
                        <a:ea typeface="宋体"/>
                      </a:endParaRPr>
                    </a:p>
                  </a:txBody>
                  <a:tcPr marL="0" marR="0" marT="0" marB="0" anchor="ctr"/>
                </a:tc>
              </a:tr>
            </a:tbl>
          </a:graphicData>
        </a:graphic>
      </p:graphicFrame>
    </p:spTree>
    <p:extLst>
      <p:ext uri="{BB962C8B-B14F-4D97-AF65-F5344CB8AC3E}">
        <p14:creationId xmlns:p14="http://schemas.microsoft.com/office/powerpoint/2010/main" val="1650989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4"/>
          <p:cNvSpPr>
            <a:spLocks noChangeArrowheads="1"/>
          </p:cNvSpPr>
          <p:nvPr/>
        </p:nvSpPr>
        <p:spPr bwMode="gray">
          <a:xfrm>
            <a:off x="4903435" y="3446799"/>
            <a:ext cx="2280724"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项目管理</a:t>
            </a:r>
            <a:endParaRPr lang="zh-CN" altLang="zh-CN" sz="1500">
              <a:solidFill>
                <a:schemeClr val="bg1"/>
              </a:solidFill>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5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实施方案</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205845" name="标题 23"/>
          <p:cNvSpPr>
            <a:spLocks noGrp="1"/>
          </p:cNvSpPr>
          <p:nvPr>
            <p:ph type="title" idx="4294967295"/>
          </p:nvPr>
        </p:nvSpPr>
        <p:spPr/>
        <p:txBody>
          <a:bodyPr/>
          <a:lstStyle/>
          <a:p>
            <a:pPr eaLnBrk="1" hangingPunct="1"/>
            <a:r>
              <a:rPr lang="zh-CN" altLang="en-US" smtClean="0"/>
              <a:t>主题</a:t>
            </a:r>
          </a:p>
        </p:txBody>
      </p:sp>
      <p:sp>
        <p:nvSpPr>
          <p:cNvPr id="2"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0"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1"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sp>
        <p:nvSpPr>
          <p:cNvPr id="56"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9"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cxnSp>
        <p:nvCxnSpPr>
          <p:cNvPr id="205856"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48156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组织架构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39712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a:t>
            </a: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296358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实施计划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287914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735081" y="3362614"/>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4" name="AutoShape 5"/>
          <p:cNvSpPr>
            <a:spLocks noChangeArrowheads="1"/>
          </p:cNvSpPr>
          <p:nvPr/>
        </p:nvSpPr>
        <p:spPr bwMode="gray">
          <a:xfrm>
            <a:off x="4750955" y="386628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919310" y="3950720"/>
            <a:ext cx="2280725"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售后服务</a:t>
            </a:r>
            <a:endParaRPr lang="zh-CN" altLang="zh-CN" sz="1500"/>
          </a:p>
        </p:txBody>
      </p:sp>
      <p:sp>
        <p:nvSpPr>
          <p:cNvPr id="34"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5"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55285" y="437861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23640" y="446305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实施关键点</a:t>
            </a:r>
            <a:endParaRPr lang="zh-CN" altLang="zh-CN" sz="1500"/>
          </a:p>
        </p:txBody>
      </p:sp>
    </p:spTree>
    <p:extLst>
      <p:ext uri="{BB962C8B-B14F-4D97-AF65-F5344CB8AC3E}">
        <p14:creationId xmlns:p14="http://schemas.microsoft.com/office/powerpoint/2010/main" val="829655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7DF31E39-FBBD-4D20-9F1D-E17BE2D1A405}" type="slidenum">
              <a:rPr lang="zh-TW" altLang="en-GB" sz="1100" b="0">
                <a:latin typeface="Book Antiqua" pitchFamily="18" charset="0"/>
              </a:rPr>
              <a:pPr/>
              <a:t>132</a:t>
            </a:fld>
            <a:endParaRPr lang="en-GB" altLang="zh-TW" sz="1100" b="0">
              <a:latin typeface="Book Antiqua" pitchFamily="18" charset="0"/>
            </a:endParaRPr>
          </a:p>
        </p:txBody>
      </p:sp>
      <p:sp>
        <p:nvSpPr>
          <p:cNvPr id="210947" name="标题 1"/>
          <p:cNvSpPr>
            <a:spLocks noGrp="1"/>
          </p:cNvSpPr>
          <p:nvPr>
            <p:ph type="title" idx="4294967295"/>
          </p:nvPr>
        </p:nvSpPr>
        <p:spPr/>
        <p:txBody>
          <a:bodyPr/>
          <a:lstStyle/>
          <a:p>
            <a:pPr eaLnBrk="1" hangingPunct="1"/>
            <a:r>
              <a:rPr lang="zh-CN" altLang="en-US" dirty="0" smtClean="0"/>
              <a:t>公司管理体系</a:t>
            </a:r>
          </a:p>
        </p:txBody>
      </p:sp>
      <p:sp>
        <p:nvSpPr>
          <p:cNvPr id="21094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95664D5-BE23-49F9-AE2D-C0F75EA28BB7}" type="slidenum">
              <a:rPr lang="zh-TW" altLang="en-GB" sz="1100" b="0">
                <a:latin typeface="Book Antiqua" pitchFamily="18" charset="0"/>
              </a:rPr>
              <a:pPr algn="r"/>
              <a:t>132</a:t>
            </a:fld>
            <a:endParaRPr lang="en-GB" altLang="zh-TW" sz="1100" b="0">
              <a:latin typeface="Book Antiqua" pitchFamily="18" charset="0"/>
            </a:endParaRPr>
          </a:p>
        </p:txBody>
      </p:sp>
      <p:sp>
        <p:nvSpPr>
          <p:cNvPr id="5" name="Rectangle 3"/>
          <p:cNvSpPr txBox="1">
            <a:spLocks noChangeArrowheads="1"/>
          </p:cNvSpPr>
          <p:nvPr/>
        </p:nvSpPr>
        <p:spPr bwMode="auto">
          <a:xfrm>
            <a:off x="395536" y="893330"/>
            <a:ext cx="8410759" cy="5775614"/>
          </a:xfrm>
          <a:prstGeom prst="rect">
            <a:avLst/>
          </a:prstGeom>
          <a:noFill/>
          <a:ln w="9525" algn="ctr">
            <a:noFill/>
            <a:miter lim="800000"/>
            <a:headEnd/>
            <a:tailEnd/>
          </a:ln>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92225" indent="-377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Clr>
                <a:srgbClr val="FB7A13"/>
              </a:buClr>
              <a:buSzPct val="75000"/>
              <a:buFont typeface="Wingdings" pitchFamily="2" charset="2"/>
              <a:buChar char="n"/>
            </a:pPr>
            <a:r>
              <a:rPr lang="zh-CN" altLang="en-US" sz="1600" dirty="0" smtClean="0">
                <a:latin typeface="Frutiger 45 Light"/>
              </a:rPr>
              <a:t>项目管理体系</a:t>
            </a:r>
            <a:endParaRPr lang="en-US" altLang="zh-CN" sz="1600" b="0" dirty="0">
              <a:latin typeface="Frutiger 45 Light"/>
            </a:endParaRPr>
          </a:p>
          <a:p>
            <a:pPr lvl="1">
              <a:spcBef>
                <a:spcPct val="50000"/>
              </a:spcBef>
              <a:buClr>
                <a:srgbClr val="FB7A13"/>
              </a:buClr>
              <a:buSzPct val="75000"/>
              <a:buFont typeface="Wingdings" pitchFamily="2" charset="2"/>
              <a:buChar char="p"/>
            </a:pPr>
            <a:r>
              <a:rPr lang="zh-CN" altLang="en-US" sz="1500" b="0" dirty="0">
                <a:latin typeface="Frutiger 45 Light"/>
              </a:rPr>
              <a:t>规范的项目管理流程</a:t>
            </a:r>
            <a:r>
              <a:rPr lang="en-US" altLang="zh-CN" sz="1500" b="0" dirty="0">
                <a:latin typeface="Frutiger 45 Light"/>
              </a:rPr>
              <a:t>:</a:t>
            </a:r>
            <a:r>
              <a:rPr lang="zh-CN" altLang="en-US" sz="1500" b="0" dirty="0">
                <a:latin typeface="Frutiger 45 Light"/>
              </a:rPr>
              <a:t>基于</a:t>
            </a:r>
            <a:r>
              <a:rPr lang="en-US" altLang="zh-CN" sz="1500" b="0" dirty="0">
                <a:latin typeface="Frutiger 45 Light"/>
              </a:rPr>
              <a:t>CMM I5</a:t>
            </a:r>
            <a:r>
              <a:rPr lang="zh-CN" altLang="en-US" sz="1500" b="0" dirty="0">
                <a:latin typeface="Frutiger 45 Light"/>
              </a:rPr>
              <a:t>打的规范的项目管理流程，遵从行业的最佳实践作法。</a:t>
            </a:r>
          </a:p>
          <a:p>
            <a:pPr lvl="1">
              <a:spcBef>
                <a:spcPct val="50000"/>
              </a:spcBef>
              <a:buClr>
                <a:srgbClr val="FB7A13"/>
              </a:buClr>
              <a:buSzPct val="75000"/>
              <a:buFont typeface="Wingdings" pitchFamily="2" charset="2"/>
              <a:buChar char="p"/>
            </a:pPr>
            <a:r>
              <a:rPr lang="zh-CN" altLang="en-US" sz="1500" b="0" dirty="0">
                <a:latin typeface="Frutiger 45 Light"/>
              </a:rPr>
              <a:t>严格的项目经理资格认证：公司制定了严格的项目经理选拔、培养、任用管理办法，</a:t>
            </a:r>
          </a:p>
          <a:p>
            <a:pPr lvl="1">
              <a:spcBef>
                <a:spcPct val="50000"/>
              </a:spcBef>
              <a:buClr>
                <a:srgbClr val="FB7A13"/>
              </a:buClr>
              <a:buSzPct val="75000"/>
              <a:buFont typeface="Wingdings" pitchFamily="2" charset="2"/>
              <a:buChar char="p"/>
            </a:pPr>
            <a:r>
              <a:rPr lang="zh-CN" altLang="en-US" sz="1500" b="0" dirty="0">
                <a:latin typeface="Frutiger 45 Light"/>
              </a:rPr>
              <a:t>专门的集团项目管理部，对项目实施提供质量保证服务，</a:t>
            </a:r>
          </a:p>
          <a:p>
            <a:pPr lvl="1">
              <a:spcBef>
                <a:spcPct val="50000"/>
              </a:spcBef>
              <a:buClr>
                <a:srgbClr val="FB7A13"/>
              </a:buClr>
              <a:buSzPct val="75000"/>
              <a:buFont typeface="Wingdings" pitchFamily="2" charset="2"/>
              <a:buChar char="p"/>
            </a:pPr>
            <a:r>
              <a:rPr lang="zh-CN" altLang="en-US" sz="1500" b="0" dirty="0">
                <a:latin typeface="Frutiger 45 Light"/>
              </a:rPr>
              <a:t>科学的项目绩效考核：使用了业内标准的评估方法，全面客观地对项目进行评价。</a:t>
            </a:r>
          </a:p>
          <a:p>
            <a:pPr lvl="1">
              <a:spcBef>
                <a:spcPct val="50000"/>
              </a:spcBef>
              <a:buClr>
                <a:srgbClr val="FB7A13"/>
              </a:buClr>
              <a:buSzPct val="75000"/>
              <a:buFont typeface="Wingdings" pitchFamily="2" charset="2"/>
              <a:buChar char="p"/>
            </a:pPr>
            <a:r>
              <a:rPr lang="zh-CN" altLang="en-US" sz="1500" b="0" dirty="0">
                <a:latin typeface="Frutiger 45 Light"/>
              </a:rPr>
              <a:t>丰富的项目管理培训：提供了丰富的项目管理培训，包括年度培训和单项培训</a:t>
            </a:r>
          </a:p>
          <a:p>
            <a:pPr lvl="1">
              <a:spcBef>
                <a:spcPct val="50000"/>
              </a:spcBef>
              <a:buClr>
                <a:srgbClr val="FB7A13"/>
              </a:buClr>
              <a:buSzPct val="75000"/>
              <a:buFont typeface="Wingdings" pitchFamily="2" charset="2"/>
              <a:buChar char="p"/>
            </a:pPr>
            <a:r>
              <a:rPr lang="zh-CN" altLang="en-US" sz="1500" b="0" dirty="0" smtClean="0">
                <a:latin typeface="Frutiger 45 Light"/>
              </a:rPr>
              <a:t>组织</a:t>
            </a:r>
            <a:r>
              <a:rPr lang="zh-CN" altLang="en-US" sz="1500" b="0" dirty="0">
                <a:latin typeface="Frutiger 45 Light"/>
              </a:rPr>
              <a:t>级项目管理软件：采用领先的项目管理软件产品</a:t>
            </a:r>
            <a:r>
              <a:rPr lang="en-US" altLang="zh-CN" sz="1500" b="0" dirty="0" err="1">
                <a:latin typeface="Frutiger 45 Light"/>
              </a:rPr>
              <a:t>VisualProject</a:t>
            </a:r>
            <a:r>
              <a:rPr lang="zh-CN" altLang="en-US" sz="1500" b="0" dirty="0">
                <a:latin typeface="Frutiger 45 Light"/>
              </a:rPr>
              <a:t>作为项目管理</a:t>
            </a:r>
            <a:r>
              <a:rPr lang="zh-CN" altLang="en-US" sz="1500" b="0" dirty="0" smtClean="0">
                <a:latin typeface="Frutiger 45 Light"/>
              </a:rPr>
              <a:t>工具</a:t>
            </a:r>
            <a:r>
              <a:rPr lang="zh-CN" altLang="en-US" sz="1500" b="0" dirty="0" smtClean="0">
                <a:latin typeface="Frutiger 45 Light"/>
                <a:ea typeface="黑体" pitchFamily="49" charset="-122"/>
              </a:rPr>
              <a:t>。</a:t>
            </a:r>
            <a:endParaRPr lang="en-US" altLang="zh-CN" sz="1500" b="0" dirty="0">
              <a:latin typeface="Frutiger 45 Light"/>
              <a:ea typeface="黑体" pitchFamily="49" charset="-122"/>
            </a:endParaRPr>
          </a:p>
          <a:p>
            <a:pPr>
              <a:spcBef>
                <a:spcPct val="50000"/>
              </a:spcBef>
              <a:buClr>
                <a:srgbClr val="FB7A13"/>
              </a:buClr>
              <a:buSzPct val="75000"/>
              <a:buFont typeface="Wingdings" pitchFamily="2" charset="2"/>
              <a:buChar char="n"/>
            </a:pPr>
            <a:r>
              <a:rPr lang="zh-CN" altLang="zh-CN" sz="1600" dirty="0"/>
              <a:t>质量管理体系</a:t>
            </a:r>
            <a:endParaRPr lang="zh-CN" altLang="en-US" sz="1600" dirty="0">
              <a:latin typeface="Frutiger 45 Light"/>
            </a:endParaRPr>
          </a:p>
          <a:p>
            <a:pPr lvl="1">
              <a:spcBef>
                <a:spcPct val="50000"/>
              </a:spcBef>
              <a:buClr>
                <a:srgbClr val="FB7A13"/>
              </a:buClr>
              <a:buSzPct val="75000"/>
              <a:buFont typeface="Wingdings" pitchFamily="2" charset="2"/>
              <a:buChar char="p"/>
            </a:pPr>
            <a:r>
              <a:rPr lang="zh-CN" altLang="en-US" sz="1500" b="0" dirty="0">
                <a:latin typeface="Frutiger 45 Light"/>
              </a:rPr>
              <a:t>项目</a:t>
            </a:r>
            <a:r>
              <a:rPr lang="en-US" altLang="zh-CN" sz="1500" b="0" dirty="0">
                <a:latin typeface="Frutiger 45 Light"/>
              </a:rPr>
              <a:t>QA</a:t>
            </a:r>
            <a:r>
              <a:rPr lang="zh-CN" altLang="en-US" sz="1500" b="0" dirty="0">
                <a:latin typeface="Frutiger 45 Light"/>
              </a:rPr>
              <a:t>计划</a:t>
            </a:r>
          </a:p>
          <a:p>
            <a:pPr lvl="1">
              <a:spcBef>
                <a:spcPct val="50000"/>
              </a:spcBef>
              <a:buClr>
                <a:srgbClr val="FB7A13"/>
              </a:buClr>
              <a:buSzPct val="75000"/>
              <a:buFont typeface="Wingdings" pitchFamily="2" charset="2"/>
              <a:buChar char="p"/>
            </a:pPr>
            <a:r>
              <a:rPr lang="zh-CN" altLang="en-US" sz="1500" b="0" dirty="0">
                <a:latin typeface="Frutiger 45 Light"/>
              </a:rPr>
              <a:t>项目</a:t>
            </a:r>
            <a:r>
              <a:rPr lang="en-US" altLang="zh-CN" sz="1500" b="0" dirty="0">
                <a:latin typeface="Frutiger 45 Light"/>
              </a:rPr>
              <a:t>QA</a:t>
            </a:r>
            <a:r>
              <a:rPr lang="zh-CN" altLang="en-US" sz="1500" b="0" dirty="0">
                <a:latin typeface="Frutiger 45 Light"/>
              </a:rPr>
              <a:t>审计</a:t>
            </a:r>
          </a:p>
          <a:p>
            <a:pPr lvl="1">
              <a:spcBef>
                <a:spcPct val="50000"/>
              </a:spcBef>
              <a:buClr>
                <a:srgbClr val="FB7A13"/>
              </a:buClr>
              <a:buSzPct val="75000"/>
              <a:buFont typeface="Wingdings" pitchFamily="2" charset="2"/>
              <a:buChar char="p"/>
            </a:pPr>
            <a:r>
              <a:rPr lang="zh-CN" altLang="en-US" sz="1500" b="0" dirty="0">
                <a:latin typeface="Frutiger 45 Light"/>
              </a:rPr>
              <a:t>项目</a:t>
            </a:r>
            <a:r>
              <a:rPr lang="en-US" altLang="zh-CN" sz="1500" b="0" dirty="0">
                <a:latin typeface="Frutiger 45 Light"/>
              </a:rPr>
              <a:t>QA</a:t>
            </a:r>
            <a:r>
              <a:rPr lang="zh-CN" altLang="en-US" sz="1500" b="0" dirty="0">
                <a:latin typeface="Frutiger 45 Light"/>
              </a:rPr>
              <a:t>辅导</a:t>
            </a:r>
          </a:p>
          <a:p>
            <a:pPr lvl="1">
              <a:spcBef>
                <a:spcPct val="50000"/>
              </a:spcBef>
              <a:buClr>
                <a:srgbClr val="FB7A13"/>
              </a:buClr>
              <a:buSzPct val="75000"/>
              <a:buFont typeface="Wingdings" pitchFamily="2" charset="2"/>
              <a:buChar char="p"/>
            </a:pPr>
            <a:r>
              <a:rPr lang="zh-CN" altLang="en-US" sz="1500" b="0" dirty="0">
                <a:latin typeface="Frutiger 45 Light"/>
              </a:rPr>
              <a:t>项目</a:t>
            </a:r>
            <a:r>
              <a:rPr lang="en-US" altLang="zh-CN" sz="1500" b="0" dirty="0">
                <a:latin typeface="Frutiger 45 Light"/>
              </a:rPr>
              <a:t>QA</a:t>
            </a:r>
            <a:r>
              <a:rPr lang="zh-CN" altLang="en-US" sz="1500" b="0" dirty="0">
                <a:latin typeface="Frutiger 45 Light"/>
              </a:rPr>
              <a:t>监控</a:t>
            </a:r>
          </a:p>
          <a:p>
            <a:pPr lvl="1">
              <a:spcBef>
                <a:spcPct val="50000"/>
              </a:spcBef>
              <a:buClr>
                <a:srgbClr val="FB7A13"/>
              </a:buClr>
              <a:buSzPct val="75000"/>
              <a:buFont typeface="Wingdings" pitchFamily="2" charset="2"/>
              <a:buChar char="p"/>
            </a:pPr>
            <a:r>
              <a:rPr lang="zh-CN" altLang="en-US" sz="1500" b="0" dirty="0">
                <a:latin typeface="Frutiger 45 Light"/>
              </a:rPr>
              <a:t>项目</a:t>
            </a:r>
            <a:r>
              <a:rPr lang="en-US" altLang="zh-CN" sz="1500" b="0" dirty="0">
                <a:latin typeface="Frutiger 45 Light"/>
              </a:rPr>
              <a:t>QA</a:t>
            </a:r>
            <a:r>
              <a:rPr lang="zh-CN" altLang="en-US" sz="1500" b="0" dirty="0">
                <a:latin typeface="Frutiger 45 Light"/>
              </a:rPr>
              <a:t>报告</a:t>
            </a:r>
          </a:p>
          <a:p>
            <a:pPr lvl="1">
              <a:spcBef>
                <a:spcPct val="50000"/>
              </a:spcBef>
              <a:buClr>
                <a:srgbClr val="FB7A13"/>
              </a:buClr>
              <a:buSzPct val="75000"/>
              <a:buFont typeface="Wingdings" pitchFamily="2" charset="2"/>
              <a:buChar char="p"/>
            </a:pPr>
            <a:r>
              <a:rPr lang="zh-CN" altLang="en-US" sz="1500" b="0" dirty="0">
                <a:latin typeface="Frutiger 45 Light"/>
              </a:rPr>
              <a:t>项目流程定制</a:t>
            </a:r>
          </a:p>
          <a:p>
            <a:pPr lvl="1">
              <a:spcBef>
                <a:spcPct val="50000"/>
              </a:spcBef>
              <a:buClr>
                <a:srgbClr val="FB7A13"/>
              </a:buClr>
              <a:buSzPct val="75000"/>
              <a:buFont typeface="Wingdings" pitchFamily="2" charset="2"/>
              <a:buChar char="p"/>
            </a:pPr>
            <a:r>
              <a:rPr lang="zh-CN" altLang="en-US" sz="1500" b="0" dirty="0">
                <a:latin typeface="Frutiger 45 Light"/>
              </a:rPr>
              <a:t>项目文档收集</a:t>
            </a:r>
          </a:p>
        </p:txBody>
      </p:sp>
      <p:pic>
        <p:nvPicPr>
          <p:cNvPr id="741378" name="图片 3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531" y="3403312"/>
            <a:ext cx="58769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38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A48F94C-52A2-4600-8CA0-894B186B040C}" type="slidenum">
              <a:rPr lang="zh-TW" altLang="en-GB" sz="1100" b="0">
                <a:latin typeface="Book Antiqua" pitchFamily="18" charset="0"/>
              </a:rPr>
              <a:pPr/>
              <a:t>133</a:t>
            </a:fld>
            <a:endParaRPr lang="en-GB" altLang="zh-TW" sz="1100" b="0">
              <a:latin typeface="Book Antiqua" pitchFamily="18" charset="0"/>
            </a:endParaRPr>
          </a:p>
        </p:txBody>
      </p:sp>
      <p:sp>
        <p:nvSpPr>
          <p:cNvPr id="207875" name="标题 1"/>
          <p:cNvSpPr>
            <a:spLocks noGrp="1"/>
          </p:cNvSpPr>
          <p:nvPr>
            <p:ph type="title" idx="4294967295"/>
          </p:nvPr>
        </p:nvSpPr>
        <p:spPr/>
        <p:txBody>
          <a:bodyPr/>
          <a:lstStyle/>
          <a:p>
            <a:pPr eaLnBrk="1" hangingPunct="1"/>
            <a:r>
              <a:rPr lang="zh-CN" altLang="en-US" dirty="0" smtClean="0"/>
              <a:t>过程管理</a:t>
            </a:r>
          </a:p>
        </p:txBody>
      </p:sp>
      <p:sp>
        <p:nvSpPr>
          <p:cNvPr id="20787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6E3F7F6-43F0-46F1-BFCE-5DA454799237}" type="slidenum">
              <a:rPr lang="zh-TW" altLang="en-GB" sz="1100" b="0">
                <a:latin typeface="Book Antiqua" pitchFamily="18" charset="0"/>
              </a:rPr>
              <a:pPr algn="r"/>
              <a:t>133</a:t>
            </a:fld>
            <a:endParaRPr lang="en-GB" altLang="zh-TW" sz="1100" b="0">
              <a:latin typeface="Book Antiqua" pitchFamily="18" charset="0"/>
            </a:endParaRPr>
          </a:p>
        </p:txBody>
      </p:sp>
      <p:sp>
        <p:nvSpPr>
          <p:cNvPr id="7" name="Rectangle 3"/>
          <p:cNvSpPr txBox="1">
            <a:spLocks noChangeArrowheads="1"/>
          </p:cNvSpPr>
          <p:nvPr/>
        </p:nvSpPr>
        <p:spPr bwMode="auto">
          <a:xfrm>
            <a:off x="395536" y="1037762"/>
            <a:ext cx="8410759" cy="5775614"/>
          </a:xfrm>
          <a:prstGeom prst="rect">
            <a:avLst/>
          </a:prstGeom>
          <a:noFill/>
          <a:ln w="9525" algn="ctr">
            <a:noFill/>
            <a:miter lim="800000"/>
            <a:headEnd/>
            <a:tailEnd/>
          </a:ln>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92225" indent="-377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70000"/>
              </a:lnSpc>
              <a:spcBef>
                <a:spcPct val="50000"/>
              </a:spcBef>
              <a:buClr>
                <a:srgbClr val="FB7A13"/>
              </a:buClr>
              <a:buSzPct val="75000"/>
              <a:buFont typeface="Wingdings" pitchFamily="2" charset="2"/>
              <a:buChar char="n"/>
            </a:pPr>
            <a:r>
              <a:rPr lang="zh-CN" altLang="en-US" sz="1600" dirty="0" smtClean="0"/>
              <a:t>项目启动准备</a:t>
            </a:r>
            <a:endParaRPr lang="en-US" altLang="zh-CN" sz="1600" b="0" dirty="0">
              <a:latin typeface="Frutiger 45 Light"/>
            </a:endParaRP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项目启动的前提条件：</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项目启动前的准备工作</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项目启动会议的</a:t>
            </a:r>
            <a:r>
              <a:rPr lang="zh-CN" altLang="en-US" sz="1500" b="0" dirty="0" smtClean="0">
                <a:latin typeface="Frutiger 45 Light"/>
              </a:rPr>
              <a:t>召开</a:t>
            </a:r>
            <a:r>
              <a:rPr lang="zh-CN" altLang="en-US" sz="1500" b="0" dirty="0" smtClean="0">
                <a:latin typeface="Frutiger 45 Light"/>
                <a:ea typeface="黑体" pitchFamily="49" charset="-122"/>
              </a:rPr>
              <a:t>。</a:t>
            </a:r>
            <a:endParaRPr lang="en-US" altLang="zh-CN" sz="1500" b="0" dirty="0">
              <a:latin typeface="Frutiger 45 Light"/>
              <a:ea typeface="黑体" pitchFamily="49" charset="-122"/>
            </a:endParaRPr>
          </a:p>
          <a:p>
            <a:pPr>
              <a:lnSpc>
                <a:spcPct val="70000"/>
              </a:lnSpc>
              <a:spcBef>
                <a:spcPct val="50000"/>
              </a:spcBef>
              <a:buClr>
                <a:srgbClr val="FB7A13"/>
              </a:buClr>
              <a:buSzPct val="75000"/>
              <a:buFont typeface="Wingdings" pitchFamily="2" charset="2"/>
              <a:buChar char="n"/>
            </a:pPr>
            <a:r>
              <a:rPr lang="zh-CN" altLang="zh-CN" sz="1600" dirty="0" smtClean="0"/>
              <a:t>成功</a:t>
            </a:r>
            <a:r>
              <a:rPr lang="zh-CN" altLang="zh-CN" sz="1600" dirty="0"/>
              <a:t>关键因素</a:t>
            </a:r>
            <a:endParaRPr lang="en-US" altLang="zh-CN" sz="1600" b="0" dirty="0">
              <a:latin typeface="Frutiger 45 Light"/>
            </a:endParaRP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双方高层领导的支持，特别是用户方高层领导的支持；</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项目经理和项目组成员良好的沟通和协调；</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项目经理能进行良好地风险管理和控制；</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项目经理能重视项目日报、周报和月报，并对项目进程进行监控；</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项目经理对项目组成员进行成功地激励，让项目组成员了解本项目的重要性；</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项目经理为保证项目完成能成功协调资源；</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通过项目变更管理对项目的方向进行成功控制；</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通过项目前期的计划和需求工作，尽量准确地评估工作；</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尽量利用类似项目经验，完成该项目，对项目成功实施至关重要</a:t>
            </a:r>
            <a:r>
              <a:rPr lang="zh-CN" altLang="en-US" sz="1500" b="0" dirty="0" smtClean="0">
                <a:latin typeface="Frutiger 45 Light"/>
              </a:rPr>
              <a:t>。</a:t>
            </a:r>
            <a:endParaRPr lang="en-US" altLang="zh-CN" sz="1500" b="0" dirty="0" smtClean="0">
              <a:latin typeface="Frutiger 45 Light"/>
            </a:endParaRPr>
          </a:p>
          <a:p>
            <a:pPr>
              <a:lnSpc>
                <a:spcPct val="70000"/>
              </a:lnSpc>
              <a:spcBef>
                <a:spcPct val="50000"/>
              </a:spcBef>
              <a:buClr>
                <a:srgbClr val="FB7A13"/>
              </a:buClr>
              <a:buSzPct val="75000"/>
              <a:buFont typeface="Wingdings" pitchFamily="2" charset="2"/>
              <a:buChar char="n"/>
            </a:pPr>
            <a:r>
              <a:rPr lang="zh-CN" altLang="zh-CN" sz="1600" dirty="0"/>
              <a:t>项目进程控制和</a:t>
            </a:r>
            <a:r>
              <a:rPr lang="zh-CN" altLang="zh-CN" sz="1600" dirty="0" smtClean="0"/>
              <a:t>管理</a:t>
            </a:r>
            <a:endParaRPr lang="en-US" altLang="zh-CN" sz="1600" b="0" dirty="0">
              <a:latin typeface="Frutiger 45 Light"/>
            </a:endParaRP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对项目各阶段完成时间的控制</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对项目各阶段完成质量的控制</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对项目各阶段文档的管理</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对项目组人员的管理</a:t>
            </a:r>
          </a:p>
          <a:p>
            <a:pPr lvl="1">
              <a:lnSpc>
                <a:spcPct val="70000"/>
              </a:lnSpc>
              <a:spcBef>
                <a:spcPct val="50000"/>
              </a:spcBef>
              <a:buClr>
                <a:srgbClr val="FB7A13"/>
              </a:buClr>
              <a:buSzPct val="75000"/>
              <a:buFont typeface="Wingdings" pitchFamily="2" charset="2"/>
              <a:buChar char="p"/>
            </a:pPr>
            <a:r>
              <a:rPr lang="zh-CN" altLang="en-US" sz="1500" b="0" dirty="0">
                <a:latin typeface="Frutiger 45 Light"/>
              </a:rPr>
              <a:t>其他方面的管理</a:t>
            </a:r>
          </a:p>
        </p:txBody>
      </p:sp>
    </p:spTree>
    <p:extLst>
      <p:ext uri="{BB962C8B-B14F-4D97-AF65-F5344CB8AC3E}">
        <p14:creationId xmlns:p14="http://schemas.microsoft.com/office/powerpoint/2010/main" val="34722143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A48F94C-52A2-4600-8CA0-894B186B040C}" type="slidenum">
              <a:rPr lang="zh-TW" altLang="en-GB" sz="1100" b="0">
                <a:latin typeface="Book Antiqua" pitchFamily="18" charset="0"/>
              </a:rPr>
              <a:pPr/>
              <a:t>134</a:t>
            </a:fld>
            <a:endParaRPr lang="en-GB" altLang="zh-TW" sz="1100" b="0">
              <a:latin typeface="Book Antiqua" pitchFamily="18" charset="0"/>
            </a:endParaRPr>
          </a:p>
        </p:txBody>
      </p:sp>
      <p:sp>
        <p:nvSpPr>
          <p:cNvPr id="207875" name="标题 1"/>
          <p:cNvSpPr>
            <a:spLocks noGrp="1"/>
          </p:cNvSpPr>
          <p:nvPr>
            <p:ph type="title" idx="4294967295"/>
          </p:nvPr>
        </p:nvSpPr>
        <p:spPr/>
        <p:txBody>
          <a:bodyPr/>
          <a:lstStyle/>
          <a:p>
            <a:pPr eaLnBrk="1" hangingPunct="1"/>
            <a:r>
              <a:rPr lang="zh-CN" altLang="zh-CN" dirty="0"/>
              <a:t>项目成果（包括阶段性成果）的交付与验收</a:t>
            </a:r>
            <a:endParaRPr lang="zh-CN" altLang="en-US" dirty="0" smtClean="0"/>
          </a:p>
        </p:txBody>
      </p:sp>
      <p:sp>
        <p:nvSpPr>
          <p:cNvPr id="20787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6E3F7F6-43F0-46F1-BFCE-5DA454799237}" type="slidenum">
              <a:rPr lang="zh-TW" altLang="en-GB" sz="1100" b="0">
                <a:latin typeface="Book Antiqua" pitchFamily="18" charset="0"/>
              </a:rPr>
              <a:pPr algn="r"/>
              <a:t>134</a:t>
            </a:fld>
            <a:endParaRPr lang="en-GB" altLang="zh-TW" sz="1100" b="0">
              <a:latin typeface="Book Antiqua" pitchFamily="18" charset="0"/>
            </a:endParaRPr>
          </a:p>
        </p:txBody>
      </p:sp>
      <p:pic>
        <p:nvPicPr>
          <p:cNvPr id="7424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93" y="1086892"/>
            <a:ext cx="8806295" cy="5587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3956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15423FE6-51B4-412D-990D-8BFF8CE0B5AA}" type="slidenum">
              <a:rPr lang="zh-TW" altLang="en-GB" sz="1100" b="0">
                <a:latin typeface="Book Antiqua" pitchFamily="18" charset="0"/>
              </a:rPr>
              <a:pPr/>
              <a:t>135</a:t>
            </a:fld>
            <a:endParaRPr lang="en-GB" altLang="zh-TW" sz="1100" b="0">
              <a:latin typeface="Book Antiqua" pitchFamily="18" charset="0"/>
            </a:endParaRPr>
          </a:p>
        </p:txBody>
      </p:sp>
      <p:sp>
        <p:nvSpPr>
          <p:cNvPr id="207875" name="标题 1"/>
          <p:cNvSpPr>
            <a:spLocks noGrp="1"/>
          </p:cNvSpPr>
          <p:nvPr>
            <p:ph type="title" idx="4294967295"/>
          </p:nvPr>
        </p:nvSpPr>
        <p:spPr/>
        <p:txBody>
          <a:bodyPr/>
          <a:lstStyle/>
          <a:p>
            <a:pPr eaLnBrk="1" hangingPunct="1"/>
            <a:r>
              <a:rPr lang="zh-CN" altLang="en-US" dirty="0" smtClean="0"/>
              <a:t>其他项目管理</a:t>
            </a:r>
            <a:r>
              <a:rPr lang="en-US" altLang="zh-CN" dirty="0" smtClean="0"/>
              <a:t>(1)</a:t>
            </a:r>
            <a:endParaRPr lang="zh-CN" altLang="en-US" dirty="0" smtClean="0"/>
          </a:p>
        </p:txBody>
      </p:sp>
      <p:sp>
        <p:nvSpPr>
          <p:cNvPr id="20787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94B5328-435F-4F98-95BB-8F5022356419}" type="slidenum">
              <a:rPr lang="zh-TW" altLang="en-GB" sz="1100" b="0">
                <a:latin typeface="Book Antiqua" pitchFamily="18" charset="0"/>
              </a:rPr>
              <a:pPr algn="r"/>
              <a:t>135</a:t>
            </a:fld>
            <a:endParaRPr lang="en-GB" altLang="zh-TW" sz="1100" b="0">
              <a:latin typeface="Book Antiqua" pitchFamily="18" charset="0"/>
            </a:endParaRPr>
          </a:p>
        </p:txBody>
      </p:sp>
      <p:sp>
        <p:nvSpPr>
          <p:cNvPr id="5" name="Rectangle 3"/>
          <p:cNvSpPr txBox="1">
            <a:spLocks noChangeArrowheads="1"/>
          </p:cNvSpPr>
          <p:nvPr/>
        </p:nvSpPr>
        <p:spPr bwMode="auto">
          <a:xfrm>
            <a:off x="695613" y="1349376"/>
            <a:ext cx="3597853" cy="45287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项目沟通管理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项目周例会制度</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项目状态周报制度</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项目成员工作日报制度</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不定期会议制度</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问题的汇报登记制度</a:t>
            </a:r>
          </a:p>
        </p:txBody>
      </p:sp>
      <p:sp>
        <p:nvSpPr>
          <p:cNvPr id="6" name="Rectangle 3"/>
          <p:cNvSpPr txBox="1">
            <a:spLocks noChangeArrowheads="1"/>
          </p:cNvSpPr>
          <p:nvPr/>
        </p:nvSpPr>
        <p:spPr bwMode="auto">
          <a:xfrm>
            <a:off x="4828886" y="1282989"/>
            <a:ext cx="3596409" cy="45287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人力资源管理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人员入场登记</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人员离场登记</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项目作息制度</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请假及工作移交流程</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人员调整</a:t>
            </a:r>
          </a:p>
        </p:txBody>
      </p:sp>
    </p:spTree>
    <p:extLst>
      <p:ext uri="{BB962C8B-B14F-4D97-AF65-F5344CB8AC3E}">
        <p14:creationId xmlns:p14="http://schemas.microsoft.com/office/powerpoint/2010/main" val="37367562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6B3AC96C-1761-489C-977B-F82A64C566F6}" type="slidenum">
              <a:rPr lang="zh-TW" altLang="en-GB" sz="1100" b="0">
                <a:latin typeface="Book Antiqua" pitchFamily="18" charset="0"/>
              </a:rPr>
              <a:pPr/>
              <a:t>136</a:t>
            </a:fld>
            <a:endParaRPr lang="en-GB" altLang="zh-TW" sz="1100" b="0">
              <a:latin typeface="Book Antiqua" pitchFamily="18" charset="0"/>
            </a:endParaRPr>
          </a:p>
        </p:txBody>
      </p:sp>
      <p:sp>
        <p:nvSpPr>
          <p:cNvPr id="208899" name="标题 1"/>
          <p:cNvSpPr>
            <a:spLocks noGrp="1"/>
          </p:cNvSpPr>
          <p:nvPr>
            <p:ph type="title" idx="4294967295"/>
          </p:nvPr>
        </p:nvSpPr>
        <p:spPr/>
        <p:txBody>
          <a:bodyPr/>
          <a:lstStyle/>
          <a:p>
            <a:pPr eaLnBrk="1" hangingPunct="1"/>
            <a:r>
              <a:rPr lang="zh-CN" altLang="en-US" dirty="0" smtClean="0"/>
              <a:t>其他项目管理（</a:t>
            </a:r>
            <a:r>
              <a:rPr lang="en-US" altLang="zh-CN" dirty="0" smtClean="0"/>
              <a:t>2</a:t>
            </a:r>
            <a:r>
              <a:rPr lang="zh-CN" altLang="en-US" dirty="0" smtClean="0"/>
              <a:t>）</a:t>
            </a:r>
          </a:p>
        </p:txBody>
      </p:sp>
      <p:sp>
        <p:nvSpPr>
          <p:cNvPr id="20890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4979BE5-E4FD-4C54-AC4F-A40BF6BBED4E}" type="slidenum">
              <a:rPr lang="zh-TW" altLang="en-GB" sz="1100" b="0">
                <a:latin typeface="Book Antiqua" pitchFamily="18" charset="0"/>
              </a:rPr>
              <a:pPr algn="r"/>
              <a:t>136</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3876386" cy="45287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项目配置管理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文档、代码统一配置管理</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开发库、受控库和产品库区分管理</a:t>
            </a:r>
            <a:endParaRPr lang="en-US" altLang="zh-CN"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完善的配置提交和管理流程</a:t>
            </a:r>
          </a:p>
        </p:txBody>
      </p:sp>
      <p:sp>
        <p:nvSpPr>
          <p:cNvPr id="6" name="Rectangle 3"/>
          <p:cNvSpPr txBox="1">
            <a:spLocks noChangeArrowheads="1"/>
          </p:cNvSpPr>
          <p:nvPr/>
        </p:nvSpPr>
        <p:spPr bwMode="auto">
          <a:xfrm>
            <a:off x="4841876" y="920750"/>
            <a:ext cx="3596409" cy="45287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项目风险管理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风险及问题跟踪矩阵</a:t>
            </a:r>
            <a:endParaRPr lang="en-US" altLang="zh-CN"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风险暴露登记和风险解决登记</a:t>
            </a:r>
          </a:p>
        </p:txBody>
      </p:sp>
      <p:sp>
        <p:nvSpPr>
          <p:cNvPr id="7" name="Rectangle 3"/>
          <p:cNvSpPr txBox="1">
            <a:spLocks noChangeArrowheads="1"/>
          </p:cNvSpPr>
          <p:nvPr/>
        </p:nvSpPr>
        <p:spPr bwMode="auto">
          <a:xfrm>
            <a:off x="776432" y="3159126"/>
            <a:ext cx="3597853" cy="29412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项目质量管理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项目质量计划</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文档规范和编码规范</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实施工艺流程规范</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评审及代码走查</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版本管理</a:t>
            </a:r>
          </a:p>
        </p:txBody>
      </p:sp>
      <p:sp>
        <p:nvSpPr>
          <p:cNvPr id="8" name="Rectangle 3"/>
          <p:cNvSpPr txBox="1">
            <a:spLocks noChangeArrowheads="1"/>
          </p:cNvSpPr>
          <p:nvPr/>
        </p:nvSpPr>
        <p:spPr bwMode="auto">
          <a:xfrm>
            <a:off x="4922694" y="3026353"/>
            <a:ext cx="3596409" cy="2941205"/>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r>
              <a:rPr lang="zh-CN" altLang="en-US" kern="0" dirty="0">
                <a:latin typeface="+mn-lt"/>
                <a:ea typeface="+mn-ea"/>
              </a:rPr>
              <a:t>项目变更管理</a:t>
            </a:r>
            <a:endParaRPr lang="zh-CN" altLang="en-US" sz="16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发起变更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评估变更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审批变更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执行变更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变更执行评估</a:t>
            </a:r>
          </a:p>
        </p:txBody>
      </p:sp>
    </p:spTree>
    <p:extLst>
      <p:ext uri="{BB962C8B-B14F-4D97-AF65-F5344CB8AC3E}">
        <p14:creationId xmlns:p14="http://schemas.microsoft.com/office/powerpoint/2010/main" val="4088446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455" y="4221307"/>
            <a:ext cx="2159000" cy="18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med" len="lg"/>
              </a14:hiddenLine>
            </a:ext>
          </a:extLst>
        </p:spPr>
      </p:pic>
      <p:sp>
        <p:nvSpPr>
          <p:cNvPr id="209923" name="Rectangle 4"/>
          <p:cNvSpPr>
            <a:spLocks noChangeArrowheads="1"/>
          </p:cNvSpPr>
          <p:nvPr/>
        </p:nvSpPr>
        <p:spPr bwMode="auto">
          <a:xfrm>
            <a:off x="395432" y="981363"/>
            <a:ext cx="7992341" cy="427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p>
            <a:pPr marL="342000" indent="-342000">
              <a:spcBef>
                <a:spcPct val="40000"/>
              </a:spcBef>
              <a:buClr>
                <a:schemeClr val="hlink"/>
              </a:buClr>
              <a:buSzPct val="70000"/>
              <a:buFont typeface="Wingdings" pitchFamily="2" charset="2"/>
              <a:buChar char="n"/>
            </a:pPr>
            <a:r>
              <a:rPr lang="zh-CN" altLang="en-US" sz="2000" dirty="0"/>
              <a:t>培训对象：</a:t>
            </a:r>
          </a:p>
          <a:p>
            <a:pPr marL="799443" lvl="1" indent="-342000">
              <a:spcBef>
                <a:spcPct val="40000"/>
              </a:spcBef>
              <a:buClr>
                <a:schemeClr val="hlink"/>
              </a:buClr>
              <a:buSzPct val="70000"/>
              <a:buFont typeface="Wingdings" pitchFamily="2" charset="2"/>
              <a:buChar char="p"/>
            </a:pPr>
            <a:r>
              <a:rPr lang="zh-CN" altLang="en-US" sz="1600" dirty="0">
                <a:latin typeface="Frutiger 45 Light"/>
                <a:ea typeface="黑体" pitchFamily="49" charset="-122"/>
              </a:rPr>
              <a:t>银行各级主管、业务人员：系统使用操作培训</a:t>
            </a:r>
          </a:p>
          <a:p>
            <a:pPr marL="799443" lvl="1" indent="-342000">
              <a:spcBef>
                <a:spcPct val="40000"/>
              </a:spcBef>
              <a:buClr>
                <a:schemeClr val="hlink"/>
              </a:buClr>
              <a:buSzPct val="70000"/>
              <a:buFont typeface="Wingdings" pitchFamily="2" charset="2"/>
              <a:buChar char="p"/>
            </a:pPr>
            <a:r>
              <a:rPr lang="zh-CN" altLang="en-US" sz="1600" dirty="0" smtClean="0">
                <a:latin typeface="Frutiger 45 Light"/>
                <a:ea typeface="黑体" pitchFamily="49" charset="-122"/>
              </a:rPr>
              <a:t>系统管理员</a:t>
            </a:r>
            <a:r>
              <a:rPr lang="zh-CN" altLang="en-US" sz="1600" dirty="0">
                <a:latin typeface="Frutiger 45 Light"/>
                <a:ea typeface="黑体" pitchFamily="49" charset="-122"/>
              </a:rPr>
              <a:t>：系统日常维护培训</a:t>
            </a:r>
          </a:p>
          <a:p>
            <a:pPr marL="799443" lvl="1" indent="-342000">
              <a:spcBef>
                <a:spcPct val="40000"/>
              </a:spcBef>
              <a:buClr>
                <a:schemeClr val="hlink"/>
              </a:buClr>
              <a:buSzPct val="70000"/>
              <a:buFont typeface="Wingdings" pitchFamily="2" charset="2"/>
              <a:buChar char="p"/>
            </a:pPr>
            <a:r>
              <a:rPr lang="zh-CN" altLang="en-US" sz="1600" dirty="0">
                <a:latin typeface="Frutiger 45 Light"/>
                <a:ea typeface="黑体" pitchFamily="49" charset="-122"/>
              </a:rPr>
              <a:t>系统开发人员：系统二次开发培训、</a:t>
            </a:r>
            <a:r>
              <a:rPr lang="en-US" altLang="zh-CN" sz="1600" dirty="0">
                <a:latin typeface="Frutiger 45 Light"/>
                <a:ea typeface="黑体" pitchFamily="49" charset="-122"/>
              </a:rPr>
              <a:t>BIOFFICE</a:t>
            </a:r>
            <a:r>
              <a:rPr lang="zh-CN" altLang="en-US" sz="1600" dirty="0">
                <a:latin typeface="Frutiger 45 Light"/>
                <a:ea typeface="黑体" pitchFamily="49" charset="-122"/>
              </a:rPr>
              <a:t>等产品工具培训</a:t>
            </a:r>
          </a:p>
          <a:p>
            <a:pPr marL="799443" lvl="1" indent="-342000">
              <a:spcBef>
                <a:spcPct val="40000"/>
              </a:spcBef>
              <a:buClr>
                <a:schemeClr val="hlink"/>
              </a:buClr>
              <a:buSzPct val="70000"/>
              <a:buFont typeface="Wingdings" pitchFamily="2" charset="2"/>
              <a:buChar char="p"/>
            </a:pPr>
            <a:endParaRPr lang="zh-CN" altLang="en-US" sz="1600" dirty="0">
              <a:latin typeface="Frutiger 45 Light"/>
              <a:ea typeface="黑体" pitchFamily="49" charset="-122"/>
            </a:endParaRPr>
          </a:p>
          <a:p>
            <a:pPr marL="342000" indent="-342000">
              <a:spcBef>
                <a:spcPct val="40000"/>
              </a:spcBef>
              <a:buClr>
                <a:schemeClr val="hlink"/>
              </a:buClr>
              <a:buSzPct val="70000"/>
              <a:buFont typeface="Wingdings" pitchFamily="2" charset="2"/>
              <a:buChar char="n"/>
            </a:pPr>
            <a:r>
              <a:rPr lang="zh-CN" altLang="en-US" sz="2000" dirty="0"/>
              <a:t>培训教材：</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系统安装手册</a:t>
            </a:r>
            <a:r>
              <a:rPr lang="en-US" altLang="zh-CN" sz="1600" dirty="0">
                <a:latin typeface="Frutiger 45 Light"/>
                <a:ea typeface="黑体" pitchFamily="49" charset="-122"/>
              </a:rPr>
              <a:t>》</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系统运行维护手册</a:t>
            </a:r>
            <a:r>
              <a:rPr lang="en-US" altLang="zh-CN" sz="1600" dirty="0">
                <a:latin typeface="Frutiger 45 Light"/>
                <a:ea typeface="黑体" pitchFamily="49" charset="-122"/>
              </a:rPr>
              <a:t>》</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系统详细设计说明书</a:t>
            </a:r>
            <a:r>
              <a:rPr lang="en-US" altLang="zh-CN" sz="1600" dirty="0">
                <a:latin typeface="Frutiger 45 Light"/>
                <a:ea typeface="黑体" pitchFamily="49" charset="-122"/>
              </a:rPr>
              <a:t>》</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系统数据库设计说明书</a:t>
            </a:r>
            <a:r>
              <a:rPr lang="en-US" altLang="zh-CN" sz="1600" dirty="0">
                <a:latin typeface="Frutiger 45 Light"/>
                <a:ea typeface="黑体" pitchFamily="49" charset="-122"/>
              </a:rPr>
              <a:t>》</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系统需求分析规格书</a:t>
            </a:r>
            <a:r>
              <a:rPr lang="en-US" altLang="zh-CN" sz="1600" dirty="0">
                <a:latin typeface="Frutiger 45 Light"/>
                <a:ea typeface="黑体" pitchFamily="49" charset="-122"/>
              </a:rPr>
              <a:t>》</a:t>
            </a:r>
          </a:p>
          <a:p>
            <a:pPr marL="799443" lvl="1" indent="-342000">
              <a:spcBef>
                <a:spcPct val="40000"/>
              </a:spcBef>
              <a:buClr>
                <a:schemeClr val="hlink"/>
              </a:buClr>
              <a:buSzPct val="70000"/>
              <a:buFont typeface="Wingdings" pitchFamily="2" charset="2"/>
              <a:buChar char="p"/>
            </a:pPr>
            <a:r>
              <a:rPr lang="en-US" altLang="zh-CN" sz="1600" dirty="0">
                <a:latin typeface="Frutiger 45 Light"/>
                <a:ea typeface="黑体" pitchFamily="49" charset="-122"/>
              </a:rPr>
              <a:t>《</a:t>
            </a:r>
            <a:r>
              <a:rPr lang="zh-CN" altLang="en-US" sz="1600" dirty="0">
                <a:latin typeface="Frutiger 45 Light"/>
                <a:ea typeface="黑体" pitchFamily="49" charset="-122"/>
              </a:rPr>
              <a:t>系统操作手册</a:t>
            </a:r>
            <a:r>
              <a:rPr lang="en-US" altLang="zh-CN" sz="1600" dirty="0">
                <a:latin typeface="Frutiger 45 Light"/>
                <a:ea typeface="黑体" pitchFamily="49" charset="-122"/>
              </a:rPr>
              <a:t>》</a:t>
            </a:r>
            <a:r>
              <a:rPr lang="zh-CN" altLang="en-US" sz="1600" dirty="0">
                <a:latin typeface="Frutiger 45 Light"/>
                <a:ea typeface="黑体" pitchFamily="49" charset="-122"/>
              </a:rPr>
              <a:t>等</a:t>
            </a:r>
            <a:endParaRPr lang="en-US" altLang="zh-CN" sz="1600" dirty="0">
              <a:latin typeface="Frutiger 45 Light"/>
              <a:ea typeface="黑体" pitchFamily="49" charset="-122"/>
            </a:endParaRPr>
          </a:p>
        </p:txBody>
      </p:sp>
      <p:sp>
        <p:nvSpPr>
          <p:cNvPr id="209924" name="标题 1"/>
          <p:cNvSpPr>
            <a:spLocks noGrp="1"/>
          </p:cNvSpPr>
          <p:nvPr>
            <p:ph type="title" idx="4294967295"/>
          </p:nvPr>
        </p:nvSpPr>
        <p:spPr/>
        <p:txBody>
          <a:bodyPr/>
          <a:lstStyle/>
          <a:p>
            <a:pPr eaLnBrk="1" hangingPunct="1"/>
            <a:r>
              <a:rPr lang="zh-CN" altLang="en-US" smtClean="0"/>
              <a:t>项目培训</a:t>
            </a:r>
          </a:p>
        </p:txBody>
      </p:sp>
    </p:spTree>
    <p:extLst>
      <p:ext uri="{BB962C8B-B14F-4D97-AF65-F5344CB8AC3E}">
        <p14:creationId xmlns:p14="http://schemas.microsoft.com/office/powerpoint/2010/main" val="4294949533"/>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7DF31E39-FBBD-4D20-9F1D-E17BE2D1A405}" type="slidenum">
              <a:rPr lang="zh-TW" altLang="en-GB" sz="1100" b="0">
                <a:latin typeface="Book Antiqua" pitchFamily="18" charset="0"/>
              </a:rPr>
              <a:pPr/>
              <a:t>138</a:t>
            </a:fld>
            <a:endParaRPr lang="en-GB" altLang="zh-TW" sz="1100" b="0">
              <a:latin typeface="Book Antiqua" pitchFamily="18" charset="0"/>
            </a:endParaRPr>
          </a:p>
        </p:txBody>
      </p:sp>
      <p:sp>
        <p:nvSpPr>
          <p:cNvPr id="210947" name="标题 1"/>
          <p:cNvSpPr>
            <a:spLocks noGrp="1"/>
          </p:cNvSpPr>
          <p:nvPr>
            <p:ph type="title" idx="4294967295"/>
          </p:nvPr>
        </p:nvSpPr>
        <p:spPr/>
        <p:txBody>
          <a:bodyPr/>
          <a:lstStyle/>
          <a:p>
            <a:pPr eaLnBrk="1" hangingPunct="1"/>
            <a:r>
              <a:rPr lang="zh-CN" altLang="en-US" dirty="0" smtClean="0"/>
              <a:t>项目测试</a:t>
            </a:r>
          </a:p>
        </p:txBody>
      </p:sp>
      <p:sp>
        <p:nvSpPr>
          <p:cNvPr id="21094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95664D5-BE23-49F9-AE2D-C0F75EA28BB7}" type="slidenum">
              <a:rPr lang="zh-TW" altLang="en-GB" sz="1100" b="0">
                <a:latin typeface="Book Antiqua" pitchFamily="18" charset="0"/>
              </a:rPr>
              <a:pPr algn="r"/>
              <a:t>138</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92225" indent="-377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Clr>
                <a:srgbClr val="FB7A13"/>
              </a:buClr>
              <a:buSzPct val="75000"/>
              <a:buFont typeface="Wingdings" pitchFamily="2" charset="2"/>
              <a:buChar char="n"/>
            </a:pPr>
            <a:r>
              <a:rPr lang="zh-CN" altLang="en-US" sz="1600" dirty="0">
                <a:latin typeface="Frutiger 45 Light"/>
              </a:rPr>
              <a:t>测试范围</a:t>
            </a:r>
            <a:endParaRPr lang="en-US" altLang="zh-CN" sz="1600" b="0" dirty="0">
              <a:latin typeface="Frutiger 45 Light"/>
            </a:endParaRPr>
          </a:p>
          <a:p>
            <a:pPr lvl="1">
              <a:spcBef>
                <a:spcPct val="50000"/>
              </a:spcBef>
              <a:buClr>
                <a:srgbClr val="FB7A13"/>
              </a:buClr>
              <a:buSzPct val="75000"/>
              <a:buFont typeface="Wingdings" pitchFamily="2" charset="2"/>
              <a:buChar char="p"/>
            </a:pPr>
            <a:r>
              <a:rPr lang="zh-CN" altLang="en-US" sz="1500" dirty="0">
                <a:latin typeface="Frutiger 45 Light"/>
              </a:rPr>
              <a:t>测试内容</a:t>
            </a:r>
            <a:endParaRPr lang="en-US" altLang="zh-CN" sz="1500" b="0" dirty="0">
              <a:latin typeface="Frutiger 45 Light"/>
              <a:ea typeface="黑体" pitchFamily="49" charset="-122"/>
            </a:endParaRPr>
          </a:p>
          <a:p>
            <a:pPr lvl="2">
              <a:spcBef>
                <a:spcPct val="50000"/>
              </a:spcBef>
              <a:buClr>
                <a:srgbClr val="FB7A13"/>
              </a:buClr>
              <a:buSzPct val="75000"/>
              <a:buFont typeface="Wingdings" pitchFamily="2" charset="2"/>
              <a:buChar char="Ø"/>
            </a:pPr>
            <a:r>
              <a:rPr lang="zh-CN" altLang="en-US" sz="1500" b="0" dirty="0">
                <a:latin typeface="Frutiger 45 Light"/>
              </a:rPr>
              <a:t>数据处理层测试路径：源数据区</a:t>
            </a:r>
            <a:r>
              <a:rPr lang="en-US" sz="1500" b="0" dirty="0">
                <a:latin typeface="Frutiger 45 Light"/>
                <a:sym typeface="Wingdings" pitchFamily="2" charset="2"/>
              </a:rPr>
              <a:t></a:t>
            </a:r>
            <a:r>
              <a:rPr lang="zh-CN" altLang="en-US" sz="1500" b="0" dirty="0">
                <a:latin typeface="Frutiger 45 Light"/>
              </a:rPr>
              <a:t>源数据缓冲层</a:t>
            </a:r>
            <a:r>
              <a:rPr lang="en-US" sz="1500" b="0" dirty="0">
                <a:latin typeface="Frutiger 45 Light"/>
                <a:sym typeface="Wingdings" pitchFamily="2" charset="2"/>
              </a:rPr>
              <a:t></a:t>
            </a:r>
            <a:r>
              <a:rPr lang="zh-CN" altLang="en-US" sz="1500" b="0" dirty="0">
                <a:latin typeface="Frutiger 45 Light"/>
              </a:rPr>
              <a:t>数据标准层</a:t>
            </a:r>
            <a:r>
              <a:rPr lang="en-US" sz="1500" b="0" dirty="0">
                <a:latin typeface="Frutiger 45 Light"/>
                <a:sym typeface="Wingdings" pitchFamily="2" charset="2"/>
              </a:rPr>
              <a:t></a:t>
            </a:r>
            <a:r>
              <a:rPr lang="zh-CN" altLang="en-US" sz="1500" b="0" dirty="0">
                <a:latin typeface="Frutiger 45 Light"/>
              </a:rPr>
              <a:t>基础数据层</a:t>
            </a:r>
            <a:r>
              <a:rPr lang="en-US" sz="1500" b="0" dirty="0">
                <a:latin typeface="Frutiger 45 Light"/>
                <a:sym typeface="Wingdings" pitchFamily="2" charset="2"/>
              </a:rPr>
              <a:t></a:t>
            </a:r>
            <a:r>
              <a:rPr lang="zh-CN" altLang="en-US" sz="1500" b="0" dirty="0">
                <a:latin typeface="Frutiger 45 Light"/>
              </a:rPr>
              <a:t>公共加工层</a:t>
            </a:r>
            <a:r>
              <a:rPr lang="en-US" sz="1500" b="0" dirty="0">
                <a:latin typeface="Frutiger 45 Light"/>
                <a:sym typeface="Wingdings" pitchFamily="2" charset="2"/>
              </a:rPr>
              <a:t></a:t>
            </a:r>
            <a:r>
              <a:rPr lang="zh-CN" altLang="en-US" sz="1500" b="0" dirty="0">
                <a:latin typeface="Frutiger 45 Light"/>
              </a:rPr>
              <a:t>目标数据缓冲层</a:t>
            </a:r>
            <a:r>
              <a:rPr lang="zh-CN" altLang="en-US" sz="1500" b="0" dirty="0">
                <a:latin typeface="Frutiger 45 Light"/>
                <a:ea typeface="黑体" pitchFamily="49" charset="-122"/>
              </a:rPr>
              <a:t>。</a:t>
            </a:r>
            <a:endParaRPr lang="en-US" altLang="zh-CN" sz="1500" b="0" dirty="0">
              <a:latin typeface="Frutiger 45 Light"/>
              <a:ea typeface="黑体" pitchFamily="49" charset="-122"/>
            </a:endParaRPr>
          </a:p>
          <a:p>
            <a:pPr lvl="2">
              <a:spcBef>
                <a:spcPct val="50000"/>
              </a:spcBef>
              <a:buClr>
                <a:srgbClr val="FB7A13"/>
              </a:buClr>
              <a:buSzPct val="75000"/>
              <a:buFont typeface="Wingdings" pitchFamily="2" charset="2"/>
              <a:buChar char="Ø"/>
            </a:pPr>
            <a:r>
              <a:rPr lang="zh-CN" altLang="en-US" sz="1500" b="0" dirty="0">
                <a:latin typeface="Frutiger 45 Light"/>
              </a:rPr>
              <a:t>测试整个数据处理过程的每个环节数据逻辑处理正确性，作业处理和调度正确性，过程传输完整</a:t>
            </a:r>
            <a:r>
              <a:rPr lang="zh-CN" altLang="en-US" sz="1500" b="0" dirty="0">
                <a:latin typeface="Frutiger 45 Light"/>
                <a:ea typeface="黑体" pitchFamily="49" charset="-122"/>
              </a:rPr>
              <a:t>。</a:t>
            </a:r>
            <a:endParaRPr lang="en-US" altLang="zh-CN" sz="1500" b="0" dirty="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dirty="0">
                <a:latin typeface="Frutiger 45 Light"/>
              </a:rPr>
              <a:t>主要工作内容</a:t>
            </a:r>
            <a:endParaRPr lang="en-US" altLang="zh-CN" sz="1500" b="0" dirty="0">
              <a:latin typeface="Frutiger 45 Light"/>
              <a:ea typeface="黑体" pitchFamily="49" charset="-122"/>
            </a:endParaRP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进行集成测试，检查数据转换、清洗、加载后数据的正确性，以及业务逻辑的正确性；测试前端系统展现功能的正确性，报表数据、报表格式、操作权限的正确性；</a:t>
            </a: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参与并指导开发人员进行单元测试，对单元测试结果进行抽样检查；</a:t>
            </a: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进行数据加载的性能测试；</a:t>
            </a: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进行数据接口产生的性能测试；</a:t>
            </a: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协助用户接收测试；</a:t>
            </a:r>
          </a:p>
          <a:p>
            <a:pPr lvl="2">
              <a:spcBef>
                <a:spcPct val="50000"/>
              </a:spcBef>
              <a:buClr>
                <a:srgbClr val="FB7A13"/>
              </a:buClr>
              <a:buSzPct val="75000"/>
              <a:buFont typeface="Wingdings" pitchFamily="2" charset="2"/>
              <a:buChar char="Ø"/>
            </a:pPr>
            <a:r>
              <a:rPr lang="zh-CN" altLang="en-US" sz="1500" b="0" dirty="0">
                <a:latin typeface="Frutiger 45 Light"/>
                <a:ea typeface="黑体" pitchFamily="49" charset="-122"/>
              </a:rPr>
              <a:t>协助上线演练测试。</a:t>
            </a:r>
            <a:endParaRPr lang="en-US" altLang="zh-CN" sz="1500" b="0" dirty="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dirty="0">
                <a:latin typeface="Frutiger 45 Light"/>
              </a:rPr>
              <a:t>准入条件；准出条件</a:t>
            </a:r>
          </a:p>
          <a:p>
            <a:pPr>
              <a:spcBef>
                <a:spcPct val="50000"/>
              </a:spcBef>
              <a:buClr>
                <a:srgbClr val="FB7A13"/>
              </a:buClr>
              <a:buSzPct val="75000"/>
              <a:buFont typeface="Wingdings" pitchFamily="2" charset="2"/>
              <a:buChar char="n"/>
            </a:pPr>
            <a:r>
              <a:rPr lang="zh-CN" altLang="en-US" sz="1600" dirty="0">
                <a:latin typeface="Frutiger 45 Light"/>
              </a:rPr>
              <a:t>测试方案</a:t>
            </a:r>
          </a:p>
          <a:p>
            <a:pPr lvl="1">
              <a:spcBef>
                <a:spcPct val="50000"/>
              </a:spcBef>
              <a:buClr>
                <a:srgbClr val="FB7A13"/>
              </a:buClr>
              <a:buSzPct val="75000"/>
              <a:buFont typeface="Wingdings" pitchFamily="2" charset="2"/>
              <a:buChar char="p"/>
            </a:pPr>
            <a:r>
              <a:rPr lang="zh-CN" altLang="en-US" sz="1500" dirty="0">
                <a:latin typeface="Frutiger 45 Light"/>
              </a:rPr>
              <a:t>测试数据管理；</a:t>
            </a:r>
            <a:r>
              <a:rPr lang="en-US" altLang="zh-CN" sz="1500" dirty="0">
                <a:latin typeface="Frutiger 45 Light"/>
              </a:rPr>
              <a:t>ETL</a:t>
            </a:r>
            <a:r>
              <a:rPr lang="zh-CN" altLang="en-US" sz="1500" dirty="0">
                <a:latin typeface="Frutiger 45 Light"/>
              </a:rPr>
              <a:t>测试；前端测试；性能测试；</a:t>
            </a:r>
            <a:r>
              <a:rPr lang="en-US" altLang="zh-CN" sz="1500" dirty="0">
                <a:latin typeface="Frutiger 45 Light"/>
              </a:rPr>
              <a:t>UAT</a:t>
            </a:r>
            <a:r>
              <a:rPr lang="zh-CN" altLang="en-US" sz="1500" dirty="0">
                <a:latin typeface="Frutiger 45 Light"/>
              </a:rPr>
              <a:t>测试；模拟演练</a:t>
            </a:r>
          </a:p>
        </p:txBody>
      </p:sp>
    </p:spTree>
    <p:extLst>
      <p:ext uri="{BB962C8B-B14F-4D97-AF65-F5344CB8AC3E}">
        <p14:creationId xmlns:p14="http://schemas.microsoft.com/office/powerpoint/2010/main" val="7058843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B6F93E3-516F-4C1B-A04A-887C88D62CC2}" type="slidenum">
              <a:rPr lang="zh-TW" altLang="en-GB" sz="1100" b="0">
                <a:latin typeface="Book Antiqua" pitchFamily="18" charset="0"/>
              </a:rPr>
              <a:pPr/>
              <a:t>139</a:t>
            </a:fld>
            <a:endParaRPr lang="en-GB" altLang="zh-TW" sz="1100" b="0">
              <a:latin typeface="Book Antiqua" pitchFamily="18" charset="0"/>
            </a:endParaRPr>
          </a:p>
        </p:txBody>
      </p:sp>
      <p:sp>
        <p:nvSpPr>
          <p:cNvPr id="211971" name="标题 1"/>
          <p:cNvSpPr>
            <a:spLocks noGrp="1"/>
          </p:cNvSpPr>
          <p:nvPr>
            <p:ph type="title" idx="4294967295"/>
          </p:nvPr>
        </p:nvSpPr>
        <p:spPr/>
        <p:txBody>
          <a:bodyPr/>
          <a:lstStyle/>
          <a:p>
            <a:pPr eaLnBrk="1" hangingPunct="1"/>
            <a:r>
              <a:rPr lang="zh-CN" altLang="en-US" smtClean="0"/>
              <a:t>项目验收</a:t>
            </a:r>
          </a:p>
        </p:txBody>
      </p:sp>
      <p:sp>
        <p:nvSpPr>
          <p:cNvPr id="21197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DC46C5E-AE0D-4A71-ADA2-39BA9A02D609}" type="slidenum">
              <a:rPr lang="zh-TW" altLang="en-GB" sz="1100" b="0">
                <a:latin typeface="Book Antiqua" pitchFamily="18" charset="0"/>
              </a:rPr>
              <a:pPr algn="r"/>
              <a:t>139</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5867977"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项目成果包括各阶段的成果。</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项目各阶段工作完成必须符合一定标准，例如通过评审委员会评审。</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项目各阶段工作的评审、验收方案以及整个项目的收尾工作内容及评审验收方案。</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交付文件包括两种类型：</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正式的交付文件，这些文件需要由甲方正式的批准和验收，将形成项目的基准。</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非正式的交付文件，作为沟通和交流的载体，不需要由甲方正式批准和验收。交付件将作为考核验收的依据，同时也作为双方沟通的渠道和方法之一。</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乙方应列出项目所有交付文件清单，清单至少包括交付文件名称、交付时间、交付件作用等要素。</a:t>
            </a:r>
          </a:p>
        </p:txBody>
      </p:sp>
      <p:pic>
        <p:nvPicPr>
          <p:cNvPr id="2119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262" y="1098262"/>
            <a:ext cx="2433205" cy="484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6913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285750" y="269875"/>
            <a:ext cx="8643938" cy="714375"/>
          </a:xfrm>
        </p:spPr>
        <p:txBody>
          <a:bodyPr/>
          <a:lstStyle/>
          <a:p>
            <a:r>
              <a:rPr lang="en-US" altLang="zh-CN" smtClean="0"/>
              <a:t>Longtop BI</a:t>
            </a:r>
            <a:r>
              <a:rPr lang="zh-CN" altLang="en-US" smtClean="0"/>
              <a:t> 数据线客户案例（</a:t>
            </a:r>
            <a:r>
              <a:rPr lang="en-US" altLang="zh-CN" smtClean="0"/>
              <a:t>2</a:t>
            </a:r>
            <a:r>
              <a:rPr lang="zh-CN" altLang="en-US" smtClean="0"/>
              <a:t>）</a:t>
            </a:r>
            <a:r>
              <a:rPr lang="en-US" altLang="zh-CN" smtClean="0"/>
              <a:t/>
            </a:r>
            <a:br>
              <a:rPr lang="en-US" altLang="zh-CN" smtClean="0"/>
            </a:br>
            <a:endParaRPr lang="zh-CN" altLang="en-US" smtClean="0"/>
          </a:p>
        </p:txBody>
      </p:sp>
      <p:sp>
        <p:nvSpPr>
          <p:cNvPr id="41987" name="Rectangle 3"/>
          <p:cNvSpPr txBox="1">
            <a:spLocks noChangeArrowheads="1"/>
          </p:cNvSpPr>
          <p:nvPr/>
        </p:nvSpPr>
        <p:spPr bwMode="auto">
          <a:xfrm>
            <a:off x="457200" y="922338"/>
            <a:ext cx="4038600" cy="5884862"/>
          </a:xfrm>
          <a:prstGeom prst="rect">
            <a:avLst/>
          </a:prstGeom>
          <a:noFill/>
          <a:ln w="9525">
            <a:noFill/>
            <a:miter lim="800000"/>
            <a:headEnd/>
            <a:tailEnd/>
          </a:ln>
        </p:spPr>
        <p:txBody>
          <a:bodyPr/>
          <a:lstStyle/>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光大</a:t>
            </a:r>
            <a:r>
              <a:rPr lang="zh-CN" altLang="en-US" sz="1200" dirty="0" smtClean="0">
                <a:solidFill>
                  <a:srgbClr val="000000"/>
                </a:solidFill>
                <a:latin typeface="微软雅黑" pitchFamily="34" charset="-122"/>
                <a:ea typeface="微软雅黑" pitchFamily="34" charset="-122"/>
              </a:rPr>
              <a:t>银行</a:t>
            </a:r>
            <a:endParaRPr lang="en-US" altLang="zh-CN"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EDW</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信用卡决策支持系统（一期、二期）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对公业务分析</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对公客户经理管理系统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客户经理绩效考核系统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电子渠道业务分析</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风险管理</a:t>
            </a:r>
            <a:r>
              <a:rPr lang="en-US" altLang="zh-CN" sz="1000" dirty="0">
                <a:solidFill>
                  <a:srgbClr val="000000"/>
                </a:solidFill>
                <a:latin typeface="微软雅黑" pitchFamily="34" charset="-122"/>
                <a:ea typeface="微软雅黑" pitchFamily="34" charset="-122"/>
              </a:rPr>
              <a:t>I</a:t>
            </a:r>
            <a:r>
              <a:rPr lang="zh-CN" altLang="en-US" sz="1000" dirty="0">
                <a:solidFill>
                  <a:srgbClr val="000000"/>
                </a:solidFill>
                <a:latin typeface="微软雅黑" pitchFamily="34" charset="-122"/>
                <a:ea typeface="微软雅黑" pitchFamily="34" charset="-122"/>
              </a:rPr>
              <a:t>期（对公业务，基于</a:t>
            </a:r>
            <a:r>
              <a:rPr lang="en-US" altLang="zh-CN" sz="1000" dirty="0">
                <a:solidFill>
                  <a:srgbClr val="000000"/>
                </a:solidFill>
                <a:latin typeface="微软雅黑" pitchFamily="34" charset="-122"/>
                <a:ea typeface="微软雅黑" pitchFamily="34" charset="-122"/>
              </a:rPr>
              <a:t>BASEL II</a:t>
            </a:r>
            <a:r>
              <a:rPr lang="zh-CN" altLang="en-US" sz="10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风险管理</a:t>
            </a:r>
            <a:r>
              <a:rPr lang="en-US" altLang="zh-CN" sz="1000" dirty="0">
                <a:solidFill>
                  <a:srgbClr val="000000"/>
                </a:solidFill>
                <a:latin typeface="微软雅黑" pitchFamily="34" charset="-122"/>
                <a:ea typeface="微软雅黑" pitchFamily="34" charset="-122"/>
              </a:rPr>
              <a:t>II</a:t>
            </a:r>
            <a:r>
              <a:rPr lang="zh-CN" altLang="en-US" sz="1000" dirty="0">
                <a:solidFill>
                  <a:srgbClr val="000000"/>
                </a:solidFill>
                <a:latin typeface="微软雅黑" pitchFamily="34" charset="-122"/>
                <a:ea typeface="微软雅黑" pitchFamily="34" charset="-122"/>
              </a:rPr>
              <a:t>期（同业业务，基于</a:t>
            </a:r>
            <a:r>
              <a:rPr lang="en-US" altLang="zh-CN" sz="1000" dirty="0">
                <a:solidFill>
                  <a:srgbClr val="000000"/>
                </a:solidFill>
                <a:latin typeface="微软雅黑" pitchFamily="34" charset="-122"/>
                <a:ea typeface="微软雅黑" pitchFamily="34" charset="-122"/>
              </a:rPr>
              <a:t>BASEL II</a:t>
            </a:r>
            <a:r>
              <a:rPr lang="zh-CN" altLang="en-US" sz="10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个贷风险管理（基于</a:t>
            </a:r>
            <a:r>
              <a:rPr lang="en-US" altLang="zh-CN" sz="1000" dirty="0">
                <a:solidFill>
                  <a:srgbClr val="000000"/>
                </a:solidFill>
                <a:latin typeface="微软雅黑" pitchFamily="34" charset="-122"/>
                <a:ea typeface="微软雅黑" pitchFamily="34" charset="-122"/>
              </a:rPr>
              <a:t>BASEL II</a:t>
            </a:r>
            <a:r>
              <a:rPr lang="zh-CN" altLang="en-US" sz="10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资产负债管理系统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新会计准则披露子系统</a:t>
            </a: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1104</a:t>
            </a:r>
            <a:r>
              <a:rPr lang="zh-CN" altLang="en-US" sz="1000" dirty="0">
                <a:solidFill>
                  <a:srgbClr val="000000"/>
                </a:solidFill>
                <a:latin typeface="微软雅黑" pitchFamily="34" charset="-122"/>
                <a:ea typeface="微软雅黑" pitchFamily="34" charset="-122"/>
              </a:rPr>
              <a:t>报表，人行金融统计报送系统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反洗钱监测分析，人行征信，国际收支</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民生</a:t>
            </a:r>
            <a:r>
              <a:rPr lang="zh-CN" altLang="en-US" sz="1200" dirty="0" smtClean="0">
                <a:solidFill>
                  <a:srgbClr val="000000"/>
                </a:solidFill>
                <a:latin typeface="微软雅黑" pitchFamily="34" charset="-122"/>
                <a:ea typeface="微软雅黑" pitchFamily="34" charset="-122"/>
              </a:rPr>
              <a:t>银行</a:t>
            </a:r>
            <a:endParaRPr lang="zh-CN" altLang="en-US"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EDW (</a:t>
            </a:r>
            <a:r>
              <a:rPr lang="en-US" altLang="zh-CN" sz="1000" dirty="0" err="1">
                <a:solidFill>
                  <a:srgbClr val="000000"/>
                </a:solidFill>
                <a:latin typeface="微软雅黑" pitchFamily="34" charset="-122"/>
                <a:ea typeface="微软雅黑" pitchFamily="34" charset="-122"/>
              </a:rPr>
              <a:t>Teradata</a:t>
            </a:r>
            <a:r>
              <a:rPr lang="en-US" altLang="zh-CN" sz="10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客户信息管理系统（</a:t>
            </a:r>
            <a:r>
              <a:rPr lang="en-US" altLang="zh-CN" sz="1000" dirty="0">
                <a:solidFill>
                  <a:srgbClr val="000000"/>
                </a:solidFill>
                <a:latin typeface="微软雅黑" pitchFamily="34" charset="-122"/>
                <a:ea typeface="微软雅黑" pitchFamily="34" charset="-122"/>
              </a:rPr>
              <a:t>ECIF</a:t>
            </a:r>
            <a:r>
              <a:rPr lang="zh-CN" altLang="en-US" sz="10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CRM</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贡献度分析系统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零售业务信息系统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贷款五级分类系统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金融统计集中系统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反洗钱监控系统</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华夏银行</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信用卡中心数据分析平台 </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中国农业银行</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资产负债管理</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操作风险管理系统</a:t>
            </a:r>
            <a:endParaRPr lang="en-US" altLang="zh-CN" sz="10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latin typeface="微软雅黑" pitchFamily="34" charset="-122"/>
                <a:ea typeface="微软雅黑" pitchFamily="34" charset="-122"/>
              </a:rPr>
              <a:t>基础数据平台咨询项目</a:t>
            </a:r>
            <a:endParaRPr lang="zh-CN" altLang="en-US" sz="1000" dirty="0">
              <a:solidFill>
                <a:srgbClr val="000000"/>
              </a:solidFill>
              <a:latin typeface="微软雅黑" pitchFamily="34" charset="-122"/>
              <a:ea typeface="微软雅黑" pitchFamily="34" charset="-122"/>
            </a:endParaRPr>
          </a:p>
        </p:txBody>
      </p:sp>
      <p:sp>
        <p:nvSpPr>
          <p:cNvPr id="41988" name="Rectangle 4"/>
          <p:cNvSpPr txBox="1">
            <a:spLocks noChangeArrowheads="1"/>
          </p:cNvSpPr>
          <p:nvPr/>
        </p:nvSpPr>
        <p:spPr bwMode="auto">
          <a:xfrm>
            <a:off x="4648200" y="973138"/>
            <a:ext cx="4038600" cy="5884862"/>
          </a:xfrm>
          <a:prstGeom prst="rect">
            <a:avLst/>
          </a:prstGeom>
          <a:noFill/>
          <a:ln w="9525">
            <a:noFill/>
            <a:miter lim="800000"/>
            <a:headEnd/>
            <a:tailEnd/>
          </a:ln>
        </p:spPr>
        <p:txBody>
          <a:bodyPr/>
          <a:lstStyle/>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国家</a:t>
            </a:r>
            <a:r>
              <a:rPr lang="zh-CN" altLang="en-US" sz="1200" dirty="0" smtClean="0">
                <a:solidFill>
                  <a:srgbClr val="000000"/>
                </a:solidFill>
                <a:latin typeface="微软雅黑" pitchFamily="34" charset="-122"/>
                <a:ea typeface="微软雅黑" pitchFamily="34" charset="-122"/>
              </a:rPr>
              <a:t>开发银行</a:t>
            </a:r>
            <a:endParaRPr lang="zh-CN" altLang="en-US"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管理驾驶舱二期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数据平台二期</a:t>
            </a:r>
            <a:r>
              <a:rPr lang="en-US" altLang="zh-CN" sz="1000" dirty="0">
                <a:solidFill>
                  <a:srgbClr val="000000"/>
                </a:solidFill>
                <a:latin typeface="微软雅黑" pitchFamily="34" charset="-122"/>
                <a:ea typeface="微软雅黑" pitchFamily="34" charset="-122"/>
              </a:rPr>
              <a:t>—</a:t>
            </a:r>
            <a:r>
              <a:rPr lang="zh-CN" altLang="en-US" sz="1000" dirty="0">
                <a:solidFill>
                  <a:srgbClr val="000000"/>
                </a:solidFill>
                <a:latin typeface="微软雅黑" pitchFamily="34" charset="-122"/>
                <a:ea typeface="微软雅黑" pitchFamily="34" charset="-122"/>
              </a:rPr>
              <a:t>数据治理</a:t>
            </a:r>
          </a:p>
          <a:p>
            <a:pPr marL="1143000" lvl="2" indent="-228600" eaLnBrk="0" hangingPunct="0">
              <a:lnSpc>
                <a:spcPct val="110000"/>
              </a:lnSpc>
              <a:spcBef>
                <a:spcPct val="20000"/>
              </a:spcBef>
              <a:buFont typeface="Arial" pitchFamily="34" charset="0"/>
              <a:buChar char="•"/>
            </a:pPr>
            <a:r>
              <a:rPr lang="zh-CN" altLang="en-US" sz="900" dirty="0">
                <a:solidFill>
                  <a:srgbClr val="000000"/>
                </a:solidFill>
                <a:latin typeface="微软雅黑" pitchFamily="34" charset="-122"/>
                <a:ea typeface="微软雅黑" pitchFamily="34" charset="-122"/>
              </a:rPr>
              <a:t>数据标准、数据质量</a:t>
            </a:r>
          </a:p>
          <a:p>
            <a:pPr marL="1143000" lvl="2" indent="-228600" eaLnBrk="0" hangingPunct="0">
              <a:lnSpc>
                <a:spcPct val="110000"/>
              </a:lnSpc>
              <a:spcBef>
                <a:spcPct val="20000"/>
              </a:spcBef>
              <a:buFont typeface="Arial" pitchFamily="34" charset="0"/>
              <a:buChar char="•"/>
            </a:pPr>
            <a:r>
              <a:rPr lang="zh-CN" altLang="en-US" sz="900" dirty="0">
                <a:solidFill>
                  <a:srgbClr val="000000"/>
                </a:solidFill>
                <a:latin typeface="微软雅黑" pitchFamily="34" charset="-122"/>
                <a:ea typeface="微软雅黑" pitchFamily="34" charset="-122"/>
              </a:rPr>
              <a:t>元数据管理、数据综合信息服务</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中国进出口</a:t>
            </a:r>
            <a:r>
              <a:rPr lang="zh-CN" altLang="en-US" sz="1200" dirty="0" smtClean="0">
                <a:solidFill>
                  <a:srgbClr val="000000"/>
                </a:solidFill>
                <a:latin typeface="微软雅黑" pitchFamily="34" charset="-122"/>
                <a:ea typeface="微软雅黑" pitchFamily="34" charset="-122"/>
              </a:rPr>
              <a:t>银行</a:t>
            </a:r>
            <a:endParaRPr lang="zh-CN" altLang="en-US"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数据标准咨询</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中信</a:t>
            </a:r>
            <a:r>
              <a:rPr lang="zh-CN" altLang="en-US" sz="1200" dirty="0" smtClean="0">
                <a:solidFill>
                  <a:srgbClr val="000000"/>
                </a:solidFill>
                <a:latin typeface="微软雅黑" pitchFamily="34" charset="-122"/>
                <a:ea typeface="微软雅黑" pitchFamily="34" charset="-122"/>
              </a:rPr>
              <a:t>银行</a:t>
            </a:r>
            <a:endParaRPr lang="zh-CN" altLang="en-US"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数据中心</a:t>
            </a:r>
            <a:r>
              <a:rPr lang="en-US" altLang="zh-CN" sz="1000" dirty="0">
                <a:solidFill>
                  <a:srgbClr val="000000"/>
                </a:solidFill>
                <a:latin typeface="微软雅黑" pitchFamily="34" charset="-122"/>
                <a:ea typeface="微软雅黑" pitchFamily="34" charset="-122"/>
              </a:rPr>
              <a:t>ODS</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风险资产计量系统</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广东发展银行</a:t>
            </a: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ODS</a:t>
            </a:r>
            <a:endParaRPr lang="zh-CN" altLang="en-US" sz="10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信用卡数据集市</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深圳发展银行</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信用卡数据集市</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资产负债管理系统</a:t>
            </a: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兴业</a:t>
            </a:r>
            <a:r>
              <a:rPr lang="zh-CN" altLang="en-US" sz="1200" dirty="0" smtClean="0">
                <a:solidFill>
                  <a:srgbClr val="000000"/>
                </a:solidFill>
                <a:latin typeface="微软雅黑" pitchFamily="34" charset="-122"/>
                <a:ea typeface="微软雅黑" pitchFamily="34" charset="-122"/>
              </a:rPr>
              <a:t>银行</a:t>
            </a:r>
            <a:endParaRPr lang="en-US" altLang="zh-CN"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对公</a:t>
            </a:r>
            <a:r>
              <a:rPr lang="en-US" altLang="zh-CN" sz="1000" dirty="0">
                <a:solidFill>
                  <a:srgbClr val="000000"/>
                </a:solidFill>
                <a:latin typeface="微软雅黑" pitchFamily="34" charset="-122"/>
                <a:ea typeface="微软雅黑" pitchFamily="34" charset="-122"/>
              </a:rPr>
              <a:t>/</a:t>
            </a:r>
            <a:r>
              <a:rPr lang="zh-CN" altLang="en-US" sz="1000" dirty="0">
                <a:solidFill>
                  <a:srgbClr val="000000"/>
                </a:solidFill>
                <a:latin typeface="微软雅黑" pitchFamily="34" charset="-122"/>
                <a:ea typeface="微软雅黑" pitchFamily="34" charset="-122"/>
              </a:rPr>
              <a:t>对私客户营销服务系统</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管理会计</a:t>
            </a:r>
          </a:p>
          <a:p>
            <a:pPr marL="742950" lvl="1" indent="-285750" eaLnBrk="0" hangingPunct="0">
              <a:lnSpc>
                <a:spcPct val="110000"/>
              </a:lnSpc>
              <a:spcBef>
                <a:spcPct val="20000"/>
              </a:spcBef>
              <a:buFont typeface="Arial" pitchFamily="34" charset="0"/>
              <a:buChar char="–"/>
            </a:pPr>
            <a:r>
              <a:rPr lang="en-US" altLang="zh-CN" sz="1000" dirty="0">
                <a:solidFill>
                  <a:srgbClr val="000000"/>
                </a:solidFill>
                <a:latin typeface="微软雅黑" pitchFamily="34" charset="-122"/>
                <a:ea typeface="微软雅黑" pitchFamily="34" charset="-122"/>
              </a:rPr>
              <a:t>ECIF</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全行统一报表系统</a:t>
            </a:r>
          </a:p>
          <a:p>
            <a:pPr marL="742950" lvl="1" indent="-285750" eaLnBrk="0" hangingPunct="0">
              <a:lnSpc>
                <a:spcPct val="110000"/>
              </a:lnSpc>
              <a:spcBef>
                <a:spcPct val="20000"/>
              </a:spcBef>
              <a:buFont typeface="Arial" pitchFamily="34" charset="0"/>
              <a:buChar char="–"/>
            </a:pPr>
            <a:r>
              <a:rPr lang="zh-CN" altLang="en-US" sz="1000" dirty="0" smtClean="0">
                <a:solidFill>
                  <a:srgbClr val="000000"/>
                </a:solidFill>
                <a:latin typeface="微软雅黑" pitchFamily="34" charset="-122"/>
                <a:ea typeface="微软雅黑" pitchFamily="34" charset="-122"/>
              </a:rPr>
              <a:t>企业数据整合平台</a:t>
            </a:r>
            <a:r>
              <a:rPr lang="en-US" altLang="zh-CN" sz="1000" dirty="0" smtClean="0">
                <a:solidFill>
                  <a:srgbClr val="000000"/>
                </a:solidFill>
                <a:latin typeface="微软雅黑" pitchFamily="34" charset="-122"/>
                <a:ea typeface="微软雅黑" pitchFamily="34" charset="-122"/>
              </a:rPr>
              <a:t>EDIP</a:t>
            </a:r>
            <a:endParaRPr lang="zh-CN" altLang="en-US" sz="1000" dirty="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200" dirty="0" smtClean="0">
                <a:solidFill>
                  <a:srgbClr val="000000"/>
                </a:solidFill>
                <a:latin typeface="微软雅黑" pitchFamily="34" charset="-122"/>
                <a:ea typeface="微软雅黑" pitchFamily="34" charset="-122"/>
              </a:rPr>
              <a:t>渤海银行</a:t>
            </a:r>
            <a:endParaRPr lang="en-US" altLang="zh-CN"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报表平台</a:t>
            </a:r>
            <a:r>
              <a:rPr lang="en-US" altLang="zh-CN" sz="1000" dirty="0">
                <a:solidFill>
                  <a:srgbClr val="000000"/>
                </a:solidFill>
                <a:latin typeface="微软雅黑" pitchFamily="34" charset="-122"/>
                <a:ea typeface="微软雅黑" pitchFamily="34" charset="-122"/>
              </a:rPr>
              <a:t>/</a:t>
            </a:r>
            <a:r>
              <a:rPr lang="zh-CN" altLang="en-US" sz="1000" dirty="0">
                <a:solidFill>
                  <a:srgbClr val="000000"/>
                </a:solidFill>
                <a:latin typeface="微软雅黑" pitchFamily="34" charset="-122"/>
                <a:ea typeface="微软雅黑" pitchFamily="34" charset="-122"/>
              </a:rPr>
              <a:t>评级数据录入平台</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综合经营指标</a:t>
            </a:r>
          </a:p>
          <a:p>
            <a:pPr marL="742950" lvl="1" indent="-285750" eaLnBrk="0" hangingPunct="0">
              <a:lnSpc>
                <a:spcPct val="110000"/>
              </a:lnSpc>
              <a:spcBef>
                <a:spcPct val="20000"/>
              </a:spcBef>
              <a:buFont typeface="Arial" pitchFamily="34" charset="0"/>
              <a:buChar char="–"/>
            </a:pPr>
            <a:r>
              <a:rPr lang="zh-CN" altLang="en-US" sz="1000" dirty="0">
                <a:solidFill>
                  <a:srgbClr val="000000"/>
                </a:solidFill>
                <a:latin typeface="微软雅黑" pitchFamily="34" charset="-122"/>
                <a:ea typeface="微软雅黑" pitchFamily="34" charset="-122"/>
              </a:rPr>
              <a:t>操作风险</a:t>
            </a:r>
            <a:endParaRPr lang="en-US" altLang="zh-CN" sz="1000" dirty="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招商</a:t>
            </a:r>
            <a:r>
              <a:rPr lang="zh-CN" altLang="en-US" sz="1200" dirty="0" smtClean="0">
                <a:solidFill>
                  <a:srgbClr val="000000"/>
                </a:solidFill>
                <a:latin typeface="微软雅黑" pitchFamily="34" charset="-122"/>
                <a:ea typeface="微软雅黑" pitchFamily="34" charset="-122"/>
              </a:rPr>
              <a:t>银行</a:t>
            </a:r>
            <a:endParaRPr lang="en-US" altLang="zh-CN" sz="12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000" dirty="0">
                <a:latin typeface="微软雅黑" pitchFamily="34" charset="-122"/>
                <a:ea typeface="微软雅黑" pitchFamily="34" charset="-122"/>
              </a:rPr>
              <a:t>操作风险项目</a:t>
            </a:r>
            <a:endParaRPr lang="zh-CN" altLang="en-US" sz="1000" dirty="0">
              <a:solidFill>
                <a:srgbClr val="000000"/>
              </a:solidFill>
              <a:latin typeface="微软雅黑" pitchFamily="34" charset="-122"/>
              <a:ea typeface="微软雅黑" pitchFamily="34" charset="-122"/>
            </a:endParaRPr>
          </a:p>
        </p:txBody>
      </p:sp>
      <p:pic>
        <p:nvPicPr>
          <p:cNvPr id="41989" name="Picture 5"/>
          <p:cNvPicPr>
            <a:picLocks noChangeAspect="1" noChangeArrowheads="1"/>
          </p:cNvPicPr>
          <p:nvPr/>
        </p:nvPicPr>
        <p:blipFill>
          <a:blip r:embed="rId3" cstate="print"/>
          <a:srcRect/>
          <a:stretch>
            <a:fillRect/>
          </a:stretch>
        </p:blipFill>
        <p:spPr bwMode="auto">
          <a:xfrm>
            <a:off x="3214688" y="995363"/>
            <a:ext cx="1100137" cy="223837"/>
          </a:xfrm>
          <a:prstGeom prst="rect">
            <a:avLst/>
          </a:prstGeom>
          <a:noFill/>
          <a:ln w="9525">
            <a:noFill/>
            <a:miter lim="800000"/>
            <a:headEnd/>
            <a:tailEnd/>
          </a:ln>
        </p:spPr>
      </p:pic>
      <p:pic>
        <p:nvPicPr>
          <p:cNvPr id="41990" name="Picture 6" descr="xingye"/>
          <p:cNvPicPr>
            <a:picLocks noChangeAspect="1" noChangeArrowheads="1"/>
          </p:cNvPicPr>
          <p:nvPr/>
        </p:nvPicPr>
        <p:blipFill>
          <a:blip r:embed="rId4" cstate="print"/>
          <a:srcRect/>
          <a:stretch>
            <a:fillRect/>
          </a:stretch>
        </p:blipFill>
        <p:spPr bwMode="auto">
          <a:xfrm>
            <a:off x="7515101" y="4352925"/>
            <a:ext cx="1449387" cy="359556"/>
          </a:xfrm>
          <a:prstGeom prst="rect">
            <a:avLst/>
          </a:prstGeom>
          <a:noFill/>
          <a:ln w="9525">
            <a:noFill/>
            <a:miter lim="800000"/>
            <a:headEnd/>
            <a:tailEnd/>
          </a:ln>
        </p:spPr>
      </p:pic>
      <p:pic>
        <p:nvPicPr>
          <p:cNvPr id="41991" name="Picture 7" descr="logo(for PPT content page01)"/>
          <p:cNvPicPr>
            <a:picLocks noChangeAspect="1" noChangeArrowheads="1"/>
          </p:cNvPicPr>
          <p:nvPr/>
        </p:nvPicPr>
        <p:blipFill>
          <a:blip r:embed="rId5" cstate="print"/>
          <a:srcRect/>
          <a:stretch>
            <a:fillRect/>
          </a:stretch>
        </p:blipFill>
        <p:spPr bwMode="auto">
          <a:xfrm>
            <a:off x="7688263" y="5505450"/>
            <a:ext cx="1036637" cy="269875"/>
          </a:xfrm>
          <a:prstGeom prst="rect">
            <a:avLst/>
          </a:prstGeom>
          <a:noFill/>
          <a:ln w="9525">
            <a:noFill/>
            <a:miter lim="800000"/>
            <a:headEnd/>
            <a:tailEnd/>
          </a:ln>
        </p:spPr>
      </p:pic>
      <p:pic>
        <p:nvPicPr>
          <p:cNvPr id="41992" name="Picture 8"/>
          <p:cNvPicPr>
            <a:picLocks noChangeAspect="1" noChangeArrowheads="1"/>
          </p:cNvPicPr>
          <p:nvPr/>
        </p:nvPicPr>
        <p:blipFill>
          <a:blip r:embed="rId6" cstate="print"/>
          <a:srcRect/>
          <a:stretch>
            <a:fillRect/>
          </a:stretch>
        </p:blipFill>
        <p:spPr bwMode="auto">
          <a:xfrm>
            <a:off x="7685088" y="995363"/>
            <a:ext cx="1039812" cy="285750"/>
          </a:xfrm>
          <a:prstGeom prst="rect">
            <a:avLst/>
          </a:prstGeom>
          <a:noFill/>
          <a:ln w="9525">
            <a:noFill/>
            <a:miter lim="800000"/>
            <a:headEnd/>
            <a:tailEnd/>
          </a:ln>
        </p:spPr>
      </p:pic>
      <p:pic>
        <p:nvPicPr>
          <p:cNvPr id="41993" name="Picture 9"/>
          <p:cNvPicPr>
            <a:picLocks noChangeAspect="1" noChangeArrowheads="1"/>
          </p:cNvPicPr>
          <p:nvPr/>
        </p:nvPicPr>
        <p:blipFill>
          <a:blip r:embed="rId7" cstate="print"/>
          <a:srcRect/>
          <a:stretch>
            <a:fillRect/>
          </a:stretch>
        </p:blipFill>
        <p:spPr bwMode="auto">
          <a:xfrm>
            <a:off x="7524328" y="2492896"/>
            <a:ext cx="982662" cy="276225"/>
          </a:xfrm>
          <a:prstGeom prst="rect">
            <a:avLst/>
          </a:prstGeom>
          <a:noFill/>
          <a:ln w="9525" algn="ctr">
            <a:noFill/>
            <a:miter lim="800000"/>
            <a:headEnd/>
            <a:tailEnd/>
          </a:ln>
        </p:spPr>
      </p:pic>
      <p:pic>
        <p:nvPicPr>
          <p:cNvPr id="41994" name="Picture 10"/>
          <p:cNvPicPr>
            <a:picLocks noChangeAspect="1" noChangeArrowheads="1"/>
          </p:cNvPicPr>
          <p:nvPr/>
        </p:nvPicPr>
        <p:blipFill>
          <a:blip r:embed="rId8" cstate="print"/>
          <a:srcRect/>
          <a:stretch>
            <a:fillRect/>
          </a:stretch>
        </p:blipFill>
        <p:spPr bwMode="auto">
          <a:xfrm>
            <a:off x="7622480" y="3760788"/>
            <a:ext cx="1270000" cy="219075"/>
          </a:xfrm>
          <a:prstGeom prst="rect">
            <a:avLst/>
          </a:prstGeom>
          <a:noFill/>
          <a:ln w="9525">
            <a:noFill/>
            <a:miter lim="800000"/>
            <a:headEnd/>
            <a:tailEnd/>
          </a:ln>
        </p:spPr>
      </p:pic>
      <p:pic>
        <p:nvPicPr>
          <p:cNvPr id="41995" name="Picture 11"/>
          <p:cNvPicPr>
            <a:picLocks noChangeAspect="1" noChangeArrowheads="1"/>
          </p:cNvPicPr>
          <p:nvPr/>
        </p:nvPicPr>
        <p:blipFill>
          <a:blip r:embed="rId9" cstate="print"/>
          <a:srcRect/>
          <a:stretch>
            <a:fillRect/>
          </a:stretch>
        </p:blipFill>
        <p:spPr bwMode="auto">
          <a:xfrm>
            <a:off x="2765425" y="3878263"/>
            <a:ext cx="1549400" cy="322262"/>
          </a:xfrm>
          <a:prstGeom prst="rect">
            <a:avLst/>
          </a:prstGeom>
          <a:noFill/>
          <a:ln w="19050">
            <a:noFill/>
            <a:miter lim="800000"/>
            <a:headEnd/>
            <a:tailEnd/>
          </a:ln>
        </p:spPr>
      </p:pic>
      <p:pic>
        <p:nvPicPr>
          <p:cNvPr id="41996" name="Picture 12"/>
          <p:cNvPicPr>
            <a:picLocks noChangeAspect="1" noChangeArrowheads="1"/>
          </p:cNvPicPr>
          <p:nvPr/>
        </p:nvPicPr>
        <p:blipFill>
          <a:blip r:embed="rId10" cstate="print"/>
          <a:srcRect/>
          <a:stretch>
            <a:fillRect/>
          </a:stretch>
        </p:blipFill>
        <p:spPr bwMode="auto">
          <a:xfrm>
            <a:off x="3131840" y="6309320"/>
            <a:ext cx="1200150" cy="303212"/>
          </a:xfrm>
          <a:prstGeom prst="rect">
            <a:avLst/>
          </a:prstGeom>
          <a:noFill/>
          <a:ln w="9525" algn="ctr">
            <a:noFill/>
            <a:miter lim="800000"/>
            <a:headEnd/>
            <a:tailEnd/>
          </a:ln>
        </p:spPr>
      </p:pic>
      <p:pic>
        <p:nvPicPr>
          <p:cNvPr id="41997" name="Picture 7" descr="未命名"/>
          <p:cNvPicPr>
            <a:picLocks noChangeAspect="1" noChangeArrowheads="1"/>
          </p:cNvPicPr>
          <p:nvPr/>
        </p:nvPicPr>
        <p:blipFill>
          <a:blip r:embed="rId11" cstate="print"/>
          <a:srcRect/>
          <a:stretch>
            <a:fillRect/>
          </a:stretch>
        </p:blipFill>
        <p:spPr bwMode="auto">
          <a:xfrm>
            <a:off x="7535863" y="2028825"/>
            <a:ext cx="1189037" cy="265113"/>
          </a:xfrm>
          <a:prstGeom prst="rect">
            <a:avLst/>
          </a:prstGeom>
          <a:noFill/>
          <a:ln w="9525">
            <a:noFill/>
            <a:miter lim="800000"/>
            <a:headEnd/>
            <a:tailEnd/>
          </a:ln>
        </p:spPr>
      </p:pic>
      <p:pic>
        <p:nvPicPr>
          <p:cNvPr id="41998" name="Picture 14"/>
          <p:cNvPicPr>
            <a:picLocks noChangeAspect="1" noChangeArrowheads="1"/>
          </p:cNvPicPr>
          <p:nvPr/>
        </p:nvPicPr>
        <p:blipFill>
          <a:blip r:embed="rId12" cstate="print"/>
          <a:srcRect/>
          <a:stretch>
            <a:fillRect/>
          </a:stretch>
        </p:blipFill>
        <p:spPr bwMode="auto">
          <a:xfrm>
            <a:off x="7564438" y="3094038"/>
            <a:ext cx="1160462" cy="290512"/>
          </a:xfrm>
          <a:prstGeom prst="rect">
            <a:avLst/>
          </a:prstGeom>
          <a:noFill/>
          <a:ln w="9525" algn="ctr">
            <a:noFill/>
            <a:miter lim="800000"/>
            <a:headEnd/>
            <a:tailEnd/>
          </a:ln>
        </p:spPr>
      </p:pic>
      <p:pic>
        <p:nvPicPr>
          <p:cNvPr id="41999" name="Picture 15"/>
          <p:cNvPicPr>
            <a:picLocks noChangeAspect="1" noChangeArrowheads="1"/>
          </p:cNvPicPr>
          <p:nvPr/>
        </p:nvPicPr>
        <p:blipFill>
          <a:blip r:embed="rId13" cstate="print"/>
          <a:srcRect/>
          <a:stretch>
            <a:fillRect/>
          </a:stretch>
        </p:blipFill>
        <p:spPr bwMode="auto">
          <a:xfrm>
            <a:off x="3267075" y="5780088"/>
            <a:ext cx="1047750" cy="258762"/>
          </a:xfrm>
          <a:prstGeom prst="rect">
            <a:avLst/>
          </a:prstGeom>
          <a:noFill/>
          <a:ln w="19050">
            <a:noFill/>
            <a:miter lim="800000"/>
            <a:headEnd/>
            <a:tailEnd/>
          </a:ln>
        </p:spPr>
      </p:pic>
      <p:pic>
        <p:nvPicPr>
          <p:cNvPr id="42000" name="Picture 2" descr="http://www.cbjad.com/bbs/attachments/month_0905/09051802420ddbe8eeeb9a9c2f.gif"/>
          <p:cNvPicPr>
            <a:picLocks noChangeAspect="1" noChangeArrowheads="1"/>
          </p:cNvPicPr>
          <p:nvPr/>
        </p:nvPicPr>
        <p:blipFill>
          <a:blip r:embed="rId14" cstate="print"/>
          <a:srcRect l="9534" t="28603" r="9427" b="30084"/>
          <a:stretch>
            <a:fillRect/>
          </a:stretch>
        </p:blipFill>
        <p:spPr bwMode="auto">
          <a:xfrm>
            <a:off x="7524328" y="6381328"/>
            <a:ext cx="1187450" cy="303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gray">
          <a:xfrm>
            <a:off x="4919310" y="3950720"/>
            <a:ext cx="2280725"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售后服务</a:t>
            </a:r>
            <a:endParaRPr lang="zh-CN" altLang="zh-CN" sz="1500">
              <a:solidFill>
                <a:schemeClr val="bg1"/>
              </a:solidFill>
            </a:endParaRPr>
          </a:p>
        </p:txBody>
      </p:sp>
      <p:sp>
        <p:nvSpPr>
          <p:cNvPr id="69" name="AutoShape 4"/>
          <p:cNvSpPr>
            <a:spLocks noChangeArrowheads="1"/>
          </p:cNvSpPr>
          <p:nvPr/>
        </p:nvSpPr>
        <p:spPr bwMode="gray">
          <a:xfrm>
            <a:off x="4903435" y="344679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项目管理</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5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实施方案</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213016" name="标题 23"/>
          <p:cNvSpPr>
            <a:spLocks noGrp="1"/>
          </p:cNvSpPr>
          <p:nvPr>
            <p:ph type="title" idx="4294967295"/>
          </p:nvPr>
        </p:nvSpPr>
        <p:spPr/>
        <p:txBody>
          <a:bodyPr/>
          <a:lstStyle/>
          <a:p>
            <a:pPr eaLnBrk="1" hangingPunct="1"/>
            <a:r>
              <a:rPr lang="zh-CN" altLang="en-US" smtClean="0"/>
              <a:t>主题</a:t>
            </a:r>
          </a:p>
        </p:txBody>
      </p:sp>
      <p:sp>
        <p:nvSpPr>
          <p:cNvPr id="2"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0"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1"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sp>
        <p:nvSpPr>
          <p:cNvPr id="56"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9"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cxnSp>
        <p:nvCxnSpPr>
          <p:cNvPr id="21302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48156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组织架构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39712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a:t>
            </a: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296358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实施计划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287914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735081" y="336261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50955" y="3866285"/>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34"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5"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55285" y="437861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23640" y="446305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实施关键点</a:t>
            </a:r>
            <a:endParaRPr lang="zh-CN" altLang="zh-CN" sz="1500"/>
          </a:p>
        </p:txBody>
      </p:sp>
    </p:spTree>
    <p:extLst>
      <p:ext uri="{BB962C8B-B14F-4D97-AF65-F5344CB8AC3E}">
        <p14:creationId xmlns:p14="http://schemas.microsoft.com/office/powerpoint/2010/main" val="2715536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EFDAC9B-9C02-41CC-811C-1F0A034C0D5C}" type="slidenum">
              <a:rPr lang="zh-TW" altLang="en-GB" sz="1100" b="0">
                <a:latin typeface="Book Antiqua" pitchFamily="18" charset="0"/>
              </a:rPr>
              <a:pPr/>
              <a:t>141</a:t>
            </a:fld>
            <a:endParaRPr lang="en-GB" altLang="zh-TW" sz="1100" b="0">
              <a:latin typeface="Book Antiqua" pitchFamily="18" charset="0"/>
            </a:endParaRPr>
          </a:p>
        </p:txBody>
      </p:sp>
      <p:sp>
        <p:nvSpPr>
          <p:cNvPr id="214019" name="标题 1"/>
          <p:cNvSpPr>
            <a:spLocks noGrp="1"/>
          </p:cNvSpPr>
          <p:nvPr>
            <p:ph type="title" idx="4294967295"/>
          </p:nvPr>
        </p:nvSpPr>
        <p:spPr/>
        <p:txBody>
          <a:bodyPr/>
          <a:lstStyle/>
          <a:p>
            <a:pPr eaLnBrk="1" hangingPunct="1"/>
            <a:r>
              <a:rPr lang="zh-CN" altLang="en-US" smtClean="0"/>
              <a:t>售后服务</a:t>
            </a:r>
            <a:r>
              <a:rPr lang="en-US" altLang="zh-CN" smtClean="0"/>
              <a:t>——</a:t>
            </a:r>
            <a:r>
              <a:rPr lang="zh-CN" smtClean="0"/>
              <a:t>服务承诺</a:t>
            </a:r>
            <a:endParaRPr lang="zh-CN" altLang="en-US" smtClean="0"/>
          </a:p>
        </p:txBody>
      </p:sp>
      <p:sp>
        <p:nvSpPr>
          <p:cNvPr id="2140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ACAFA2A-5317-4F8D-8873-27FB24A779E2}" type="slidenum">
              <a:rPr lang="zh-TW" altLang="en-GB" sz="1100" b="0">
                <a:latin typeface="Book Antiqua" pitchFamily="18" charset="0"/>
              </a:rPr>
              <a:pPr algn="r"/>
              <a:t>141</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8055841" cy="5709227"/>
          </a:xfrm>
          <a:prstGeom prst="rect">
            <a:avLst/>
          </a:prstGeom>
          <a:noFill/>
          <a:ln w="9525" algn="ctr">
            <a:noFill/>
            <a:miter lim="800000"/>
            <a:headEnd/>
            <a:tailEnd/>
          </a:ln>
        </p:spPr>
        <p:txBody>
          <a:bodyPr lIns="91404" tIns="45702" rIns="91404" bIns="45702"/>
          <a:lstStyle/>
          <a:p>
            <a:pPr marL="343443" indent="-343443" defTabSz="914886">
              <a:lnSpc>
                <a:spcPct val="140000"/>
              </a:lnSpc>
              <a:buClr>
                <a:srgbClr val="FB7A13"/>
              </a:buClr>
              <a:buSzPct val="75000"/>
              <a:buFont typeface="Wingdings" pitchFamily="2" charset="2"/>
              <a:buChar char="n"/>
              <a:defRPr/>
            </a:pPr>
            <a:r>
              <a:rPr lang="zh-CN" altLang="zh-CN" sz="1600" dirty="0"/>
              <a:t>数据仓库系统应用软件整体上线成功后免费服务期</a:t>
            </a:r>
            <a:r>
              <a:rPr lang="en-US" altLang="zh-CN" sz="1600" dirty="0"/>
              <a:t>3</a:t>
            </a:r>
            <a:r>
              <a:rPr lang="zh-CN" altLang="zh-CN" sz="1600" dirty="0" smtClean="0"/>
              <a:t>年</a:t>
            </a:r>
            <a:r>
              <a:rPr lang="zh-CN" altLang="en-US" sz="1600" dirty="0" smtClean="0"/>
              <a:t>，</a:t>
            </a:r>
            <a:r>
              <a:rPr lang="zh-CN" altLang="zh-CN" sz="1600" dirty="0" smtClean="0"/>
              <a:t>保修期</a:t>
            </a:r>
            <a:r>
              <a:rPr lang="zh-CN" altLang="zh-CN" sz="1600" dirty="0"/>
              <a:t>内承诺</a:t>
            </a:r>
            <a:endParaRPr lang="zh-CN" altLang="en-US" sz="1600" kern="0" dirty="0">
              <a:latin typeface="+mn-lt"/>
              <a:ea typeface="+mn-ea"/>
            </a:endParaRPr>
          </a:p>
          <a:p>
            <a:pPr marL="743165" lvl="1" indent="-285721" defTabSz="914886">
              <a:lnSpc>
                <a:spcPct val="140000"/>
              </a:lnSpc>
              <a:buClr>
                <a:srgbClr val="FB7A13"/>
              </a:buClr>
              <a:buSzPct val="80000"/>
              <a:buFont typeface="Wingdings" pitchFamily="2" charset="2"/>
              <a:buChar char="¨"/>
              <a:defRPr/>
            </a:pPr>
            <a:r>
              <a:rPr lang="zh-CN" altLang="zh-CN" sz="1600" dirty="0"/>
              <a:t>免费</a:t>
            </a:r>
            <a:r>
              <a:rPr lang="zh-CN" altLang="zh-CN" sz="1600" dirty="0" smtClean="0"/>
              <a:t>服务</a:t>
            </a:r>
            <a:r>
              <a:rPr lang="en-US" altLang="zh-CN" sz="1600" dirty="0" smtClean="0"/>
              <a:t>3</a:t>
            </a:r>
            <a:r>
              <a:rPr lang="zh-CN" altLang="zh-CN" sz="1600" dirty="0" smtClean="0"/>
              <a:t>年</a:t>
            </a:r>
            <a:r>
              <a:rPr lang="zh-CN" altLang="zh-CN" sz="1600" dirty="0"/>
              <a:t>期内必须保证</a:t>
            </a:r>
            <a:r>
              <a:rPr lang="en-US" altLang="zh-CN" sz="1600" dirty="0"/>
              <a:t>1-2</a:t>
            </a:r>
            <a:r>
              <a:rPr lang="zh-CN" altLang="zh-CN" sz="1600" dirty="0"/>
              <a:t>名主导系统设计与开发的技术人员常驻用户现场，对本行提供</a:t>
            </a:r>
            <a:r>
              <a:rPr lang="en-US" altLang="zh-CN" sz="1600" dirty="0"/>
              <a:t>7*24</a:t>
            </a:r>
            <a:r>
              <a:rPr lang="zh-CN" altLang="zh-CN" sz="1600" dirty="0"/>
              <a:t>小时服务支持</a:t>
            </a:r>
            <a:r>
              <a:rPr lang="zh-CN" altLang="zh-CN" sz="1600" dirty="0" smtClean="0"/>
              <a:t>。</a:t>
            </a:r>
            <a:endParaRPr lang="en-US" altLang="zh-CN" sz="1600" dirty="0" smtClean="0"/>
          </a:p>
          <a:p>
            <a:pPr marL="743165" lvl="1" indent="-285721" defTabSz="914886">
              <a:lnSpc>
                <a:spcPct val="140000"/>
              </a:lnSpc>
              <a:buClr>
                <a:srgbClr val="FB7A13"/>
              </a:buClr>
              <a:buSzPct val="80000"/>
              <a:buFont typeface="Wingdings" pitchFamily="2" charset="2"/>
              <a:buChar char="¨"/>
              <a:defRPr/>
            </a:pPr>
            <a:r>
              <a:rPr lang="zh-CN" altLang="zh-CN" sz="1600" dirty="0" smtClean="0"/>
              <a:t>在</a:t>
            </a:r>
            <a:r>
              <a:rPr lang="zh-CN" altLang="zh-CN" sz="1600" dirty="0"/>
              <a:t>合同保修期内为用户提供免费技术支持、系统维护、软件升级、补丁程序、最新版本提供（如用户需要）等服务</a:t>
            </a:r>
            <a:r>
              <a:rPr lang="zh-CN" altLang="zh-CN" sz="1600" dirty="0" smtClean="0"/>
              <a:t>。</a:t>
            </a:r>
            <a:endParaRPr lang="en-US" altLang="zh-CN" sz="1600" dirty="0" smtClean="0"/>
          </a:p>
          <a:p>
            <a:pPr marL="743165" lvl="1" indent="-285721" defTabSz="914886">
              <a:lnSpc>
                <a:spcPct val="140000"/>
              </a:lnSpc>
              <a:buClr>
                <a:srgbClr val="FB7A13"/>
              </a:buClr>
              <a:buSzPct val="80000"/>
              <a:buFont typeface="Wingdings" pitchFamily="2" charset="2"/>
              <a:buChar char="¨"/>
              <a:defRPr/>
            </a:pPr>
            <a:r>
              <a:rPr lang="zh-CN" altLang="zh-CN" sz="1600" dirty="0" smtClean="0"/>
              <a:t>东南</a:t>
            </a:r>
            <a:r>
              <a:rPr lang="zh-CN" altLang="zh-CN" sz="1600" dirty="0"/>
              <a:t>融通将定期派遣项目业务管理人员和系统工程师进行上门巡检和回访，完善服务</a:t>
            </a:r>
            <a:r>
              <a:rPr lang="zh-CN" altLang="zh-CN" sz="1600" dirty="0" smtClean="0"/>
              <a:t>质量</a:t>
            </a:r>
            <a:endParaRPr lang="en-US" altLang="zh-CN" sz="1600" dirty="0" smtClean="0"/>
          </a:p>
          <a:p>
            <a:pPr marL="743165" lvl="1" indent="-285721" defTabSz="914886">
              <a:lnSpc>
                <a:spcPct val="140000"/>
              </a:lnSpc>
              <a:buClr>
                <a:srgbClr val="FB7A13"/>
              </a:buClr>
              <a:buSzPct val="80000"/>
              <a:buFont typeface="Wingdings" pitchFamily="2" charset="2"/>
              <a:buChar char="¨"/>
              <a:defRPr/>
            </a:pPr>
            <a:r>
              <a:rPr lang="zh-CN" altLang="zh-CN" sz="1600" dirty="0"/>
              <a:t>针对关键或重大问题</a:t>
            </a:r>
            <a:r>
              <a:rPr lang="zh-CN" altLang="zh-CN" sz="1600" dirty="0" smtClean="0"/>
              <a:t>，承诺</a:t>
            </a:r>
            <a:r>
              <a:rPr lang="zh-CN" altLang="zh-CN" sz="1600" dirty="0"/>
              <a:t>调动全部资源给予支持，委派专家到现场解决问题，并不得影响项目的整体进程；</a:t>
            </a:r>
            <a:endParaRPr lang="zh-CN" altLang="en-US" sz="1500" kern="0" dirty="0">
              <a:latin typeface="+mn-lt"/>
              <a:ea typeface="+mn-ea"/>
            </a:endParaRPr>
          </a:p>
        </p:txBody>
      </p:sp>
    </p:spTree>
    <p:extLst>
      <p:ext uri="{BB962C8B-B14F-4D97-AF65-F5344CB8AC3E}">
        <p14:creationId xmlns:p14="http://schemas.microsoft.com/office/powerpoint/2010/main" val="38894845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EFDAC9B-9C02-41CC-811C-1F0A034C0D5C}" type="slidenum">
              <a:rPr lang="zh-TW" altLang="en-GB" sz="1100" b="0">
                <a:latin typeface="Book Antiqua" pitchFamily="18" charset="0"/>
              </a:rPr>
              <a:pPr/>
              <a:t>142</a:t>
            </a:fld>
            <a:endParaRPr lang="en-GB" altLang="zh-TW" sz="1100" b="0">
              <a:latin typeface="Book Antiqua" pitchFamily="18" charset="0"/>
            </a:endParaRPr>
          </a:p>
        </p:txBody>
      </p:sp>
      <p:sp>
        <p:nvSpPr>
          <p:cNvPr id="214019" name="标题 1"/>
          <p:cNvSpPr>
            <a:spLocks noGrp="1"/>
          </p:cNvSpPr>
          <p:nvPr>
            <p:ph type="title" idx="4294967295"/>
          </p:nvPr>
        </p:nvSpPr>
        <p:spPr/>
        <p:txBody>
          <a:bodyPr/>
          <a:lstStyle/>
          <a:p>
            <a:pPr eaLnBrk="1" hangingPunct="1"/>
            <a:r>
              <a:rPr lang="zh-CN" altLang="en-US" dirty="0" smtClean="0"/>
              <a:t>售后服务</a:t>
            </a:r>
            <a:r>
              <a:rPr lang="en-US" altLang="zh-CN" dirty="0" smtClean="0"/>
              <a:t>——</a:t>
            </a:r>
            <a:r>
              <a:rPr lang="zh-CN" dirty="0" smtClean="0"/>
              <a:t>服务</a:t>
            </a:r>
            <a:r>
              <a:rPr lang="zh-CN" altLang="en-US" dirty="0" smtClean="0"/>
              <a:t>内容</a:t>
            </a:r>
          </a:p>
        </p:txBody>
      </p:sp>
      <p:sp>
        <p:nvSpPr>
          <p:cNvPr id="2140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ACAFA2A-5317-4F8D-8873-27FB24A779E2}" type="slidenum">
              <a:rPr lang="zh-TW" altLang="en-GB" sz="1100" b="0">
                <a:latin typeface="Book Antiqua" pitchFamily="18" charset="0"/>
              </a:rPr>
              <a:pPr algn="r"/>
              <a:t>142</a:t>
            </a:fld>
            <a:endParaRPr lang="en-GB" altLang="zh-TW" sz="1100" b="0">
              <a:latin typeface="Book Antiqua"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3978918941"/>
              </p:ext>
            </p:extLst>
          </p:nvPr>
        </p:nvGraphicFramePr>
        <p:xfrm>
          <a:off x="467544" y="980727"/>
          <a:ext cx="8338751" cy="5764089"/>
        </p:xfrm>
        <a:graphic>
          <a:graphicData uri="http://schemas.openxmlformats.org/drawingml/2006/table">
            <a:tbl>
              <a:tblPr>
                <a:tableStyleId>{5C22544A-7EE6-4342-B048-85BDC9FD1C3A}</a:tableStyleId>
              </a:tblPr>
              <a:tblGrid>
                <a:gridCol w="720080"/>
                <a:gridCol w="7618671"/>
              </a:tblGrid>
              <a:tr h="117464">
                <a:tc>
                  <a:txBody>
                    <a:bodyPr/>
                    <a:lstStyle/>
                    <a:p>
                      <a:pPr algn="ctr">
                        <a:lnSpc>
                          <a:spcPct val="150000"/>
                        </a:lnSpc>
                        <a:spcAft>
                          <a:spcPts val="0"/>
                        </a:spcAft>
                      </a:pPr>
                      <a:r>
                        <a:rPr lang="zh-CN" sz="1000" kern="100" dirty="0">
                          <a:effectLst/>
                        </a:rPr>
                        <a:t>服务项目</a:t>
                      </a:r>
                      <a:endParaRPr lang="zh-CN" sz="1000" kern="100" dirty="0">
                        <a:effectLst/>
                        <a:latin typeface="Times New Roman"/>
                        <a:ea typeface="宋体"/>
                      </a:endParaRPr>
                    </a:p>
                  </a:txBody>
                  <a:tcPr marL="27513" marR="27513" marT="0" marB="0" anchor="ctr"/>
                </a:tc>
                <a:tc>
                  <a:txBody>
                    <a:bodyPr/>
                    <a:lstStyle/>
                    <a:p>
                      <a:pPr marL="304800" algn="ctr">
                        <a:lnSpc>
                          <a:spcPct val="150000"/>
                        </a:lnSpc>
                        <a:spcAft>
                          <a:spcPts val="0"/>
                        </a:spcAft>
                      </a:pPr>
                      <a:r>
                        <a:rPr lang="zh-CN" sz="1000" kern="100">
                          <a:effectLst/>
                        </a:rPr>
                        <a:t>详细描述</a:t>
                      </a:r>
                      <a:endParaRPr lang="zh-CN" sz="1000" kern="100">
                        <a:effectLst/>
                        <a:latin typeface="Times New Roman"/>
                        <a:ea typeface="宋体"/>
                      </a:endParaRPr>
                    </a:p>
                  </a:txBody>
                  <a:tcPr marL="27513" marR="27513" marT="0" marB="0" anchor="ctr"/>
                </a:tc>
              </a:tr>
              <a:tr h="275457">
                <a:tc>
                  <a:txBody>
                    <a:bodyPr/>
                    <a:lstStyle/>
                    <a:p>
                      <a:pPr algn="ctr">
                        <a:lnSpc>
                          <a:spcPct val="150000"/>
                        </a:lnSpc>
                        <a:spcAft>
                          <a:spcPts val="0"/>
                        </a:spcAft>
                      </a:pPr>
                      <a:r>
                        <a:rPr lang="zh-CN" sz="1000" kern="100" dirty="0">
                          <a:effectLst/>
                        </a:rPr>
                        <a:t>安装服务</a:t>
                      </a:r>
                      <a:endParaRPr lang="zh-CN" sz="1000" kern="100" dirty="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南充市商业银行需重新安装软件时，东南融通将在双方约定的响应时间内到达现场提供安装支持服务。东南融通须协助南充市商业银行做好软件安装方案，按照南充市商业银行的时间要求提交软件安装文档。</a:t>
                      </a:r>
                      <a:endParaRPr lang="zh-CN" sz="1000" kern="100" dirty="0">
                        <a:effectLst/>
                        <a:latin typeface="Times New Roman"/>
                        <a:ea typeface="宋体"/>
                      </a:endParaRPr>
                    </a:p>
                  </a:txBody>
                  <a:tcPr marL="27513" marR="27513" marT="0" marB="0"/>
                </a:tc>
              </a:tr>
              <a:tr h="704783">
                <a:tc>
                  <a:txBody>
                    <a:bodyPr/>
                    <a:lstStyle/>
                    <a:p>
                      <a:pPr algn="ctr">
                        <a:lnSpc>
                          <a:spcPct val="150000"/>
                        </a:lnSpc>
                        <a:spcAft>
                          <a:spcPts val="0"/>
                        </a:spcAft>
                      </a:pPr>
                      <a:r>
                        <a:rPr lang="zh-CN" sz="1000" kern="100" dirty="0">
                          <a:effectLst/>
                        </a:rPr>
                        <a:t>升级服务</a:t>
                      </a:r>
                      <a:endParaRPr lang="zh-CN" sz="1000" kern="100" dirty="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在软件升级或补丁程序发布后，东南融通以《软件升级与补丁通知》书面通知南充市商业银行，并免费提供光盘存放的升级程序或补丁程序及说明文本给南充市商业银行。东南融通负责协助南充市商业银行测试软件升级或补丁程序，并在测试完成后向南充市商业银行提交《软件升级与补丁测试报告》。东南融通负责协助南充市商业银行实施软件升级或补丁安装，并在升级完成后向南充市商业银行提交《软件升级与补丁备忘文档》。</a:t>
                      </a:r>
                      <a:endParaRPr lang="zh-CN" sz="1000" kern="100" dirty="0">
                        <a:effectLst/>
                        <a:latin typeface="Times New Roman"/>
                        <a:ea typeface="宋体"/>
                      </a:endParaRPr>
                    </a:p>
                  </a:txBody>
                  <a:tcPr marL="27513" marR="27513" marT="0" marB="0"/>
                </a:tc>
              </a:tr>
              <a:tr h="1292104">
                <a:tc>
                  <a:txBody>
                    <a:bodyPr/>
                    <a:lstStyle/>
                    <a:p>
                      <a:pPr algn="ctr">
                        <a:lnSpc>
                          <a:spcPct val="150000"/>
                        </a:lnSpc>
                        <a:spcAft>
                          <a:spcPts val="0"/>
                        </a:spcAft>
                      </a:pPr>
                      <a:r>
                        <a:rPr lang="zh-CN" sz="1000" kern="100" dirty="0">
                          <a:effectLst/>
                        </a:rPr>
                        <a:t>应用变更</a:t>
                      </a:r>
                      <a:endParaRPr lang="zh-CN" sz="1000" kern="100" dirty="0">
                        <a:effectLst/>
                        <a:latin typeface="Times New Roman"/>
                        <a:ea typeface="宋体"/>
                      </a:endParaRPr>
                    </a:p>
                  </a:txBody>
                  <a:tcPr marL="27513" marR="27513" marT="0" marB="0" anchor="ctr"/>
                </a:tc>
                <a:tc>
                  <a:txBody>
                    <a:bodyPr/>
                    <a:lstStyle/>
                    <a:p>
                      <a:pPr marL="342900" lvl="0" indent="-342900">
                        <a:lnSpc>
                          <a:spcPct val="100000"/>
                        </a:lnSpc>
                        <a:spcAft>
                          <a:spcPts val="0"/>
                        </a:spcAft>
                        <a:buSzPts val="800"/>
                        <a:buFont typeface="Wingdings"/>
                        <a:buChar char=""/>
                      </a:pPr>
                      <a:r>
                        <a:rPr lang="zh-CN" sz="1000" kern="100" spc="50" dirty="0">
                          <a:effectLst/>
                        </a:rPr>
                        <a:t>在免费维护期内，因外部以及南充市商业银行自身需求变更或系统改造等原因，造成本系统增加或修改功能时，东南融通提供免费技术支持服务。</a:t>
                      </a:r>
                      <a:endParaRPr lang="zh-CN" sz="1000" dirty="0">
                        <a:effectLst/>
                      </a:endParaRPr>
                    </a:p>
                    <a:p>
                      <a:pPr marL="342900" lvl="0" indent="-342900">
                        <a:lnSpc>
                          <a:spcPct val="100000"/>
                        </a:lnSpc>
                        <a:spcAft>
                          <a:spcPts val="0"/>
                        </a:spcAft>
                        <a:buSzPts val="800"/>
                        <a:buFont typeface="Wingdings"/>
                        <a:buChar char=""/>
                      </a:pPr>
                      <a:r>
                        <a:rPr lang="zh-CN" sz="1000" kern="100" spc="50" dirty="0">
                          <a:effectLst/>
                        </a:rPr>
                        <a:t>每次变更或修改完成后，东南融通于程序验收合格并上线成功后的</a:t>
                      </a:r>
                      <a:r>
                        <a:rPr lang="en-US" sz="1000" kern="100" spc="50" dirty="0">
                          <a:effectLst/>
                        </a:rPr>
                        <a:t>5</a:t>
                      </a:r>
                      <a:r>
                        <a:rPr lang="zh-CN" sz="1000" kern="100" spc="50" dirty="0">
                          <a:effectLst/>
                        </a:rPr>
                        <a:t>个工作日内向南充市商业银行提交《维护服务报告</a:t>
                      </a:r>
                      <a:r>
                        <a:rPr lang="en-US" sz="1000" kern="100" spc="50" dirty="0">
                          <a:effectLst/>
                        </a:rPr>
                        <a:t>(</a:t>
                      </a:r>
                      <a:r>
                        <a:rPr lang="zh-CN" sz="1000" kern="100" spc="50" dirty="0">
                          <a:effectLst/>
                        </a:rPr>
                        <a:t>软件服务</a:t>
                      </a:r>
                      <a:r>
                        <a:rPr lang="en-US" sz="1000" kern="100" spc="50" dirty="0">
                          <a:effectLst/>
                        </a:rPr>
                        <a:t>)</a:t>
                      </a:r>
                      <a:r>
                        <a:rPr lang="zh-CN" sz="1000" kern="100" spc="50" dirty="0">
                          <a:effectLst/>
                        </a:rPr>
                        <a:t>》，该报告须包括维护工作名称、工作内容、实施周期、工作量、实施方案、完成情况等内容。</a:t>
                      </a:r>
                      <a:endParaRPr lang="zh-CN" sz="1000" dirty="0">
                        <a:effectLst/>
                      </a:endParaRPr>
                    </a:p>
                    <a:p>
                      <a:pPr marL="342900" lvl="0" indent="-342900">
                        <a:lnSpc>
                          <a:spcPct val="100000"/>
                        </a:lnSpc>
                        <a:spcAft>
                          <a:spcPts val="0"/>
                        </a:spcAft>
                        <a:buSzPts val="800"/>
                        <a:buFont typeface="Wingdings"/>
                        <a:buChar char=""/>
                      </a:pPr>
                      <a:r>
                        <a:rPr lang="zh-CN" sz="1000" kern="100" spc="50" dirty="0">
                          <a:effectLst/>
                        </a:rPr>
                        <a:t>工作流程：</a:t>
                      </a:r>
                      <a:endParaRPr lang="zh-CN" sz="1000" dirty="0">
                        <a:effectLst/>
                      </a:endParaRPr>
                    </a:p>
                    <a:p>
                      <a:pPr algn="just">
                        <a:lnSpc>
                          <a:spcPct val="100000"/>
                        </a:lnSpc>
                        <a:spcAft>
                          <a:spcPts val="0"/>
                        </a:spcAft>
                      </a:pPr>
                      <a:r>
                        <a:rPr lang="zh-CN" sz="1000" kern="100" dirty="0">
                          <a:effectLst/>
                        </a:rPr>
                        <a:t>（</a:t>
                      </a:r>
                      <a:r>
                        <a:rPr lang="en-US" sz="1000" kern="100" dirty="0">
                          <a:effectLst/>
                        </a:rPr>
                        <a:t>1</a:t>
                      </a:r>
                      <a:r>
                        <a:rPr lang="zh-CN" sz="1000" kern="100" dirty="0">
                          <a:effectLst/>
                        </a:rPr>
                        <a:t>）南充市商业银行提出应用变更需求。（</a:t>
                      </a:r>
                      <a:r>
                        <a:rPr lang="en-US" sz="1000" kern="100" dirty="0">
                          <a:effectLst/>
                        </a:rPr>
                        <a:t>2</a:t>
                      </a:r>
                      <a:r>
                        <a:rPr lang="zh-CN" sz="1000" kern="100" dirty="0">
                          <a:effectLst/>
                        </a:rPr>
                        <a:t>）东南融通根据需求内容在</a:t>
                      </a:r>
                      <a:r>
                        <a:rPr lang="en-US" sz="1000" kern="100" dirty="0">
                          <a:effectLst/>
                        </a:rPr>
                        <a:t>3</a:t>
                      </a:r>
                      <a:r>
                        <a:rPr lang="zh-CN" sz="1000" kern="100" dirty="0">
                          <a:effectLst/>
                        </a:rPr>
                        <a:t>个工作日内提出解决方案，明确实施计划及所需工作量。（</a:t>
                      </a:r>
                      <a:r>
                        <a:rPr lang="en-US" sz="1000" kern="100" dirty="0">
                          <a:effectLst/>
                        </a:rPr>
                        <a:t>3</a:t>
                      </a:r>
                      <a:r>
                        <a:rPr lang="zh-CN" sz="1000" kern="100" dirty="0">
                          <a:effectLst/>
                        </a:rPr>
                        <a:t>）双方对解决方案、实施计划及工作量进行确认。（</a:t>
                      </a:r>
                      <a:r>
                        <a:rPr lang="en-US" sz="1000" kern="100" dirty="0">
                          <a:effectLst/>
                        </a:rPr>
                        <a:t>4</a:t>
                      </a:r>
                      <a:r>
                        <a:rPr lang="zh-CN" sz="1000" kern="100" dirty="0">
                          <a:effectLst/>
                        </a:rPr>
                        <a:t>）东南融通须按照双方确认的实施计划和方案完成修改后，向南充市商业银行提交全部程序源代码、可执行程序、配置说明，以及《程序修改说明》、《程序投产上线说明》、《测试报告》等相关文档。（</a:t>
                      </a:r>
                      <a:r>
                        <a:rPr lang="en-US" sz="1000" kern="100" dirty="0">
                          <a:effectLst/>
                        </a:rPr>
                        <a:t>4</a:t>
                      </a:r>
                      <a:r>
                        <a:rPr lang="zh-CN" sz="1000" kern="100" dirty="0">
                          <a:effectLst/>
                        </a:rPr>
                        <a:t>）南充市商业银行审核上述资料完整正确后的</a:t>
                      </a:r>
                      <a:r>
                        <a:rPr lang="en-US" sz="1000" kern="100" dirty="0">
                          <a:effectLst/>
                        </a:rPr>
                        <a:t>3</a:t>
                      </a:r>
                      <a:r>
                        <a:rPr lang="zh-CN" sz="1000" kern="100" dirty="0">
                          <a:effectLst/>
                        </a:rPr>
                        <a:t>个工作日内安排验收工作。（</a:t>
                      </a:r>
                      <a:r>
                        <a:rPr lang="en-US" sz="1000" kern="100" dirty="0">
                          <a:effectLst/>
                        </a:rPr>
                        <a:t>5</a:t>
                      </a:r>
                      <a:r>
                        <a:rPr lang="zh-CN" sz="1000" kern="100" dirty="0">
                          <a:effectLst/>
                        </a:rPr>
                        <a:t>）南充市商业银行于收到《维护服务报告</a:t>
                      </a:r>
                      <a:r>
                        <a:rPr lang="en-US" sz="1000" kern="100" dirty="0">
                          <a:effectLst/>
                        </a:rPr>
                        <a:t>(</a:t>
                      </a:r>
                      <a:r>
                        <a:rPr lang="zh-CN" sz="1000" kern="100" dirty="0">
                          <a:effectLst/>
                        </a:rPr>
                        <a:t>软件服务</a:t>
                      </a:r>
                      <a:r>
                        <a:rPr lang="en-US" sz="1000" kern="100" dirty="0">
                          <a:effectLst/>
                        </a:rPr>
                        <a:t>)</a:t>
                      </a:r>
                      <a:r>
                        <a:rPr lang="zh-CN" sz="1000" kern="100" dirty="0">
                          <a:effectLst/>
                        </a:rPr>
                        <a:t>》后的</a:t>
                      </a:r>
                      <a:r>
                        <a:rPr lang="en-US" sz="1000" kern="100" dirty="0">
                          <a:effectLst/>
                        </a:rPr>
                        <a:t>5</a:t>
                      </a:r>
                      <a:r>
                        <a:rPr lang="zh-CN" sz="1000" kern="100" dirty="0">
                          <a:effectLst/>
                        </a:rPr>
                        <a:t>个工作日内，南充市商业银行对实施结果予以确认。</a:t>
                      </a:r>
                      <a:endParaRPr lang="zh-CN" sz="1000" kern="100" dirty="0">
                        <a:effectLst/>
                        <a:latin typeface="Times New Roman"/>
                        <a:ea typeface="宋体"/>
                      </a:endParaRPr>
                    </a:p>
                  </a:txBody>
                  <a:tcPr marL="27513" marR="27513" marT="0" marB="0"/>
                </a:tc>
              </a:tr>
              <a:tr h="478178">
                <a:tc>
                  <a:txBody>
                    <a:bodyPr/>
                    <a:lstStyle/>
                    <a:p>
                      <a:pPr algn="ctr">
                        <a:lnSpc>
                          <a:spcPct val="150000"/>
                        </a:lnSpc>
                        <a:spcAft>
                          <a:spcPts val="0"/>
                        </a:spcAft>
                      </a:pPr>
                      <a:r>
                        <a:rPr lang="zh-CN" sz="1000" kern="100">
                          <a:effectLst/>
                        </a:rPr>
                        <a:t>错误修正</a:t>
                      </a:r>
                      <a:endParaRPr lang="zh-CN" sz="1000" kern="10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在南充市商业银行对本系统的推广和使用过程中，如果出现程序错误，东南融通必须免费提供故障分析和处理方案，免费提供程序修改、测试验收及程序投产现场支持等服务。南充市商业银行对修改后的程序完成测试后</a:t>
                      </a:r>
                      <a:r>
                        <a:rPr lang="en-US" sz="1000" kern="100" dirty="0">
                          <a:effectLst/>
                        </a:rPr>
                        <a:t>3</a:t>
                      </a:r>
                      <a:r>
                        <a:rPr lang="zh-CN" sz="1000" kern="100" dirty="0">
                          <a:effectLst/>
                        </a:rPr>
                        <a:t>个工作日内，东南融通向南充市商业银行提交所有修改后的程序源代码、可执行程序、程序配置说明以及《程序修改说明》、《程序上线步骤》、《测试报告》等相关文档。</a:t>
                      </a:r>
                      <a:endParaRPr lang="zh-CN" sz="1000" kern="100" dirty="0">
                        <a:effectLst/>
                        <a:latin typeface="Times New Roman"/>
                        <a:ea typeface="宋体"/>
                      </a:endParaRPr>
                    </a:p>
                  </a:txBody>
                  <a:tcPr marL="27513" marR="27513" marT="0" marB="0"/>
                </a:tc>
              </a:tr>
              <a:tr h="117464">
                <a:tc>
                  <a:txBody>
                    <a:bodyPr/>
                    <a:lstStyle/>
                    <a:p>
                      <a:pPr algn="ctr">
                        <a:lnSpc>
                          <a:spcPct val="150000"/>
                        </a:lnSpc>
                        <a:spcAft>
                          <a:spcPts val="0"/>
                        </a:spcAft>
                      </a:pPr>
                      <a:r>
                        <a:rPr lang="zh-CN" sz="1000" kern="100">
                          <a:effectLst/>
                        </a:rPr>
                        <a:t>咨询服务</a:t>
                      </a:r>
                      <a:endParaRPr lang="zh-CN" sz="1000" kern="100">
                        <a:effectLst/>
                        <a:latin typeface="Times New Roman"/>
                        <a:ea typeface="宋体"/>
                      </a:endParaRPr>
                    </a:p>
                  </a:txBody>
                  <a:tcPr marL="27513" marR="27513" marT="0" marB="0" anchor="ctr"/>
                </a:tc>
                <a:tc>
                  <a:txBody>
                    <a:bodyPr/>
                    <a:lstStyle/>
                    <a:p>
                      <a:pPr algn="just">
                        <a:lnSpc>
                          <a:spcPct val="150000"/>
                        </a:lnSpc>
                        <a:spcAft>
                          <a:spcPts val="0"/>
                        </a:spcAft>
                      </a:pPr>
                      <a:r>
                        <a:rPr lang="zh-CN" sz="1000" kern="100" dirty="0">
                          <a:effectLst/>
                        </a:rPr>
                        <a:t>东南融通提供</a:t>
                      </a:r>
                      <a:r>
                        <a:rPr lang="en-US" sz="1000" kern="100" dirty="0">
                          <a:effectLst/>
                        </a:rPr>
                        <a:t>7</a:t>
                      </a:r>
                      <a:r>
                        <a:rPr lang="zh-CN" sz="1000" kern="100" dirty="0">
                          <a:effectLst/>
                        </a:rPr>
                        <a:t>×</a:t>
                      </a:r>
                      <a:r>
                        <a:rPr lang="en-US" sz="1000" kern="100" dirty="0">
                          <a:effectLst/>
                        </a:rPr>
                        <a:t>24</a:t>
                      </a:r>
                      <a:r>
                        <a:rPr lang="zh-CN" sz="1000" kern="100" dirty="0">
                          <a:effectLst/>
                        </a:rPr>
                        <a:t>小时专人技术咨询服务，提供技术支持。</a:t>
                      </a:r>
                      <a:endParaRPr lang="zh-CN" sz="1000" kern="100" dirty="0">
                        <a:effectLst/>
                        <a:latin typeface="Times New Roman"/>
                        <a:ea typeface="宋体"/>
                      </a:endParaRPr>
                    </a:p>
                  </a:txBody>
                  <a:tcPr marL="27513" marR="27513" marT="0" marB="0"/>
                </a:tc>
              </a:tr>
              <a:tr h="923528">
                <a:tc>
                  <a:txBody>
                    <a:bodyPr/>
                    <a:lstStyle/>
                    <a:p>
                      <a:pPr algn="ctr">
                        <a:lnSpc>
                          <a:spcPct val="150000"/>
                        </a:lnSpc>
                        <a:spcAft>
                          <a:spcPts val="0"/>
                        </a:spcAft>
                      </a:pPr>
                      <a:r>
                        <a:rPr lang="zh-CN" sz="1000" kern="100">
                          <a:effectLst/>
                        </a:rPr>
                        <a:t>应急服务</a:t>
                      </a:r>
                      <a:endParaRPr lang="zh-CN" sz="1000" kern="10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根据南充市商业银行的要求，东南融通提供本系统故障和出错原因排查的技术支持服务，并提供突发故障排除与突发事件的处理和</a:t>
                      </a:r>
                      <a:r>
                        <a:rPr lang="en-US" sz="1000" kern="100" dirty="0">
                          <a:effectLst/>
                        </a:rPr>
                        <a:t>7</a:t>
                      </a:r>
                      <a:r>
                        <a:rPr lang="zh-CN" sz="1000" kern="100" dirty="0">
                          <a:effectLst/>
                        </a:rPr>
                        <a:t>×</a:t>
                      </a:r>
                      <a:r>
                        <a:rPr lang="en-US" sz="1000" kern="100" dirty="0">
                          <a:effectLst/>
                        </a:rPr>
                        <a:t>24</a:t>
                      </a:r>
                      <a:r>
                        <a:rPr lang="zh-CN" sz="1000" kern="100" dirty="0">
                          <a:effectLst/>
                        </a:rPr>
                        <a:t>小时的专人应急服务。</a:t>
                      </a:r>
                    </a:p>
                    <a:p>
                      <a:pPr algn="just">
                        <a:lnSpc>
                          <a:spcPct val="100000"/>
                        </a:lnSpc>
                        <a:spcAft>
                          <a:spcPts val="0"/>
                        </a:spcAft>
                      </a:pPr>
                      <a:r>
                        <a:rPr lang="zh-CN" sz="1000" kern="100" dirty="0">
                          <a:effectLst/>
                        </a:rPr>
                        <a:t>应急服务处理：东南融通接到南充市商业银行应急报障后，应于约定响应时间内到达南充市商业银行现场提供技术支持。东南融通保证到场后</a:t>
                      </a:r>
                      <a:r>
                        <a:rPr lang="en-US" sz="1000" kern="100" dirty="0">
                          <a:effectLst/>
                        </a:rPr>
                        <a:t>8</a:t>
                      </a:r>
                      <a:r>
                        <a:rPr lang="zh-CN" sz="1000" kern="100" dirty="0">
                          <a:effectLst/>
                        </a:rPr>
                        <a:t>小时内恢复南充市商业银行税控平台系统的正常运行，故障排除后</a:t>
                      </a:r>
                      <a:r>
                        <a:rPr lang="en-US" sz="1000" kern="100" dirty="0">
                          <a:effectLst/>
                        </a:rPr>
                        <a:t>3</a:t>
                      </a:r>
                      <a:r>
                        <a:rPr lang="zh-CN" sz="1000" kern="100" dirty="0">
                          <a:effectLst/>
                        </a:rPr>
                        <a:t>个工作日内向南充市商业银行提交《维护服务报告</a:t>
                      </a:r>
                      <a:r>
                        <a:rPr lang="en-US" sz="1000" kern="100" dirty="0">
                          <a:effectLst/>
                        </a:rPr>
                        <a:t>(</a:t>
                      </a:r>
                      <a:r>
                        <a:rPr lang="zh-CN" sz="1000" kern="100" dirty="0">
                          <a:effectLst/>
                        </a:rPr>
                        <a:t>应急</a:t>
                      </a:r>
                      <a:r>
                        <a:rPr lang="en-US" sz="1000" kern="100" dirty="0">
                          <a:effectLst/>
                        </a:rPr>
                        <a:t>)</a:t>
                      </a:r>
                      <a:r>
                        <a:rPr lang="zh-CN" sz="1000" kern="100" dirty="0">
                          <a:effectLst/>
                        </a:rPr>
                        <a:t>》，内容包括：应急处理人员、处理日期、故障现象、原因分析、应急处理措施及效果、建议解决方案等。如东南融通在故障发生后</a:t>
                      </a:r>
                      <a:r>
                        <a:rPr lang="en-US" sz="1000" kern="100" dirty="0">
                          <a:effectLst/>
                        </a:rPr>
                        <a:t>72</a:t>
                      </a:r>
                      <a:r>
                        <a:rPr lang="zh-CN" sz="1000" kern="100" dirty="0">
                          <a:effectLst/>
                        </a:rPr>
                        <a:t>小时内不能排除故障，南充市商业银行有权请任何第三方进行解决，由此而产生的一切费用，由东南融通据有效发票支付。</a:t>
                      </a:r>
                      <a:endParaRPr lang="zh-CN" sz="1000" kern="100" dirty="0">
                        <a:effectLst/>
                        <a:latin typeface="Times New Roman"/>
                        <a:ea typeface="宋体"/>
                      </a:endParaRPr>
                    </a:p>
                  </a:txBody>
                  <a:tcPr marL="27513" marR="27513" marT="0" marB="0"/>
                </a:tc>
              </a:tr>
              <a:tr h="1057176">
                <a:tc>
                  <a:txBody>
                    <a:bodyPr/>
                    <a:lstStyle/>
                    <a:p>
                      <a:pPr algn="ctr">
                        <a:lnSpc>
                          <a:spcPct val="150000"/>
                        </a:lnSpc>
                        <a:spcAft>
                          <a:spcPts val="0"/>
                        </a:spcAft>
                      </a:pPr>
                      <a:r>
                        <a:rPr lang="zh-CN" sz="1000" kern="100">
                          <a:effectLst/>
                        </a:rPr>
                        <a:t>巡检服务</a:t>
                      </a:r>
                      <a:endParaRPr lang="zh-CN" sz="1000" kern="10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东南融通为南充市商业银行提供每季现场巡检一次的服务，进行保养性维护。巡检服务内容包括本系统的性能检查、系统保养和日常维护等，要求包括：</a:t>
                      </a:r>
                    </a:p>
                    <a:p>
                      <a:pPr algn="just">
                        <a:lnSpc>
                          <a:spcPct val="100000"/>
                        </a:lnSpc>
                        <a:spcAft>
                          <a:spcPts val="0"/>
                        </a:spcAft>
                      </a:pPr>
                      <a:r>
                        <a:rPr lang="en-US" sz="1000" kern="100" dirty="0">
                          <a:effectLst/>
                        </a:rPr>
                        <a:t>(1)</a:t>
                      </a:r>
                      <a:r>
                        <a:rPr lang="zh-CN" sz="1000" kern="100" dirty="0">
                          <a:effectLst/>
                        </a:rPr>
                        <a:t>对应用系统所涉及的硬件性能及使用情况、操作系统相关配置、数据库相关设置及性能的检查；</a:t>
                      </a:r>
                      <a:r>
                        <a:rPr lang="en-US" sz="1000" kern="100" dirty="0">
                          <a:effectLst/>
                        </a:rPr>
                        <a:t>(2)</a:t>
                      </a:r>
                      <a:r>
                        <a:rPr lang="zh-CN" sz="1000" kern="100" dirty="0">
                          <a:effectLst/>
                        </a:rPr>
                        <a:t>对应用系统的参数配置、应用系统日志、功能及性能情况进行全面检查，评估应用系统运行过程中可能存在的风险，提出合理使用及优化的建议等。每次巡检完成后，东南融通在</a:t>
                      </a:r>
                      <a:r>
                        <a:rPr lang="en-US" sz="1000" kern="100" dirty="0">
                          <a:effectLst/>
                        </a:rPr>
                        <a:t>5</a:t>
                      </a:r>
                      <a:r>
                        <a:rPr lang="zh-CN" sz="1000" kern="100" dirty="0">
                          <a:effectLst/>
                        </a:rPr>
                        <a:t>个工作日内向南充市商业银行提交《巡检服务报告》，内容须包括对系统运行和资源现状进行分析和评估，以及与上一季度巡检数据的对比分析内容，以便于及时掌握系统处理状况变化趋势，同时还须包括巡检人员、巡检日期、巡检内容、系统运行概况、优化调整建议以及运行维护建议等方面内容。</a:t>
                      </a:r>
                      <a:endParaRPr lang="zh-CN" sz="1000" kern="100" dirty="0">
                        <a:effectLst/>
                        <a:latin typeface="Times New Roman"/>
                        <a:ea typeface="宋体"/>
                      </a:endParaRPr>
                    </a:p>
                  </a:txBody>
                  <a:tcPr marL="27513" marR="27513" marT="0" marB="0"/>
                </a:tc>
              </a:tr>
              <a:tr h="234928">
                <a:tc>
                  <a:txBody>
                    <a:bodyPr/>
                    <a:lstStyle/>
                    <a:p>
                      <a:pPr algn="ctr">
                        <a:lnSpc>
                          <a:spcPct val="100000"/>
                        </a:lnSpc>
                        <a:spcAft>
                          <a:spcPts val="0"/>
                        </a:spcAft>
                      </a:pPr>
                      <a:r>
                        <a:rPr lang="zh-CN" sz="1000" kern="100">
                          <a:effectLst/>
                        </a:rPr>
                        <a:t>重要日期现场支持</a:t>
                      </a:r>
                      <a:endParaRPr lang="zh-CN" sz="1000" kern="100">
                        <a:effectLst/>
                        <a:latin typeface="Times New Roman"/>
                        <a:ea typeface="宋体"/>
                      </a:endParaRPr>
                    </a:p>
                  </a:txBody>
                  <a:tcPr marL="27513" marR="27513" marT="0" marB="0" anchor="ctr"/>
                </a:tc>
                <a:tc>
                  <a:txBody>
                    <a:bodyPr/>
                    <a:lstStyle/>
                    <a:p>
                      <a:pPr algn="just">
                        <a:lnSpc>
                          <a:spcPct val="100000"/>
                        </a:lnSpc>
                        <a:spcAft>
                          <a:spcPts val="0"/>
                        </a:spcAft>
                      </a:pPr>
                      <a:r>
                        <a:rPr lang="zh-CN" sz="1000" kern="100" dirty="0">
                          <a:effectLst/>
                        </a:rPr>
                        <a:t>东南融通须应南充市商业银行要求提供年终决算日、结息日、程序投产日、重要节假日、系统关机维护、机房搬迁等重要日期的现场支持服务。</a:t>
                      </a:r>
                      <a:endParaRPr lang="zh-CN" sz="1000" kern="100" dirty="0">
                        <a:effectLst/>
                        <a:latin typeface="Times New Roman"/>
                        <a:ea typeface="宋体"/>
                      </a:endParaRPr>
                    </a:p>
                  </a:txBody>
                  <a:tcPr marL="27513" marR="27513" marT="0" marB="0"/>
                </a:tc>
              </a:tr>
            </a:tbl>
          </a:graphicData>
        </a:graphic>
      </p:graphicFrame>
    </p:spTree>
    <p:extLst>
      <p:ext uri="{BB962C8B-B14F-4D97-AF65-F5344CB8AC3E}">
        <p14:creationId xmlns:p14="http://schemas.microsoft.com/office/powerpoint/2010/main" val="31046134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EFDAC9B-9C02-41CC-811C-1F0A034C0D5C}" type="slidenum">
              <a:rPr lang="zh-TW" altLang="en-GB" sz="1100" b="0">
                <a:latin typeface="Book Antiqua" pitchFamily="18" charset="0"/>
              </a:rPr>
              <a:pPr/>
              <a:t>143</a:t>
            </a:fld>
            <a:endParaRPr lang="en-GB" altLang="zh-TW" sz="1100" b="0">
              <a:latin typeface="Book Antiqua" pitchFamily="18" charset="0"/>
            </a:endParaRPr>
          </a:p>
        </p:txBody>
      </p:sp>
      <p:sp>
        <p:nvSpPr>
          <p:cNvPr id="214019" name="标题 1"/>
          <p:cNvSpPr>
            <a:spLocks noGrp="1"/>
          </p:cNvSpPr>
          <p:nvPr>
            <p:ph type="title" idx="4294967295"/>
          </p:nvPr>
        </p:nvSpPr>
        <p:spPr/>
        <p:txBody>
          <a:bodyPr/>
          <a:lstStyle/>
          <a:p>
            <a:pPr eaLnBrk="1" hangingPunct="1"/>
            <a:r>
              <a:rPr lang="zh-CN" altLang="en-US" dirty="0" smtClean="0"/>
              <a:t>售后服务</a:t>
            </a:r>
            <a:r>
              <a:rPr lang="en-US" altLang="zh-CN" dirty="0" smtClean="0"/>
              <a:t>——</a:t>
            </a:r>
            <a:r>
              <a:rPr lang="zh-CN" dirty="0" smtClean="0"/>
              <a:t>服务</a:t>
            </a:r>
            <a:r>
              <a:rPr lang="zh-CN" altLang="en-US" dirty="0" smtClean="0"/>
              <a:t>方式</a:t>
            </a:r>
          </a:p>
        </p:txBody>
      </p:sp>
      <p:sp>
        <p:nvSpPr>
          <p:cNvPr id="2140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ACAFA2A-5317-4F8D-8873-27FB24A779E2}" type="slidenum">
              <a:rPr lang="zh-TW" altLang="en-GB" sz="1100" b="0">
                <a:latin typeface="Book Antiqua" pitchFamily="18" charset="0"/>
              </a:rPr>
              <a:pPr algn="r"/>
              <a:t>143</a:t>
            </a:fld>
            <a:endParaRPr lang="en-GB" altLang="zh-TW" sz="1100" b="0">
              <a:latin typeface="Book Antiqua"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778884396"/>
              </p:ext>
            </p:extLst>
          </p:nvPr>
        </p:nvGraphicFramePr>
        <p:xfrm>
          <a:off x="323528" y="1052735"/>
          <a:ext cx="8295154" cy="5627547"/>
        </p:xfrm>
        <a:graphic>
          <a:graphicData uri="http://schemas.openxmlformats.org/drawingml/2006/table">
            <a:tbl>
              <a:tblPr firstRow="1" firstCol="1" bandRow="1">
                <a:tableStyleId>{5C22544A-7EE6-4342-B048-85BDC9FD1C3A}</a:tableStyleId>
              </a:tblPr>
              <a:tblGrid>
                <a:gridCol w="1872208"/>
                <a:gridCol w="6422946"/>
              </a:tblGrid>
              <a:tr h="241074">
                <a:tc>
                  <a:txBody>
                    <a:bodyPr/>
                    <a:lstStyle/>
                    <a:p>
                      <a:pPr marL="495300" indent="133985" algn="just">
                        <a:lnSpc>
                          <a:spcPct val="150000"/>
                        </a:lnSpc>
                        <a:spcAft>
                          <a:spcPts val="600"/>
                        </a:spcAft>
                      </a:pPr>
                      <a:r>
                        <a:rPr lang="zh-CN" sz="1200" kern="100" dirty="0">
                          <a:effectLst/>
                        </a:rPr>
                        <a:t>服务项目</a:t>
                      </a:r>
                      <a:endParaRPr lang="zh-CN" sz="1200" kern="100" dirty="0">
                        <a:effectLst/>
                        <a:latin typeface="Times New Roman"/>
                        <a:ea typeface="宋体"/>
                      </a:endParaRPr>
                    </a:p>
                  </a:txBody>
                  <a:tcPr marL="55458" marR="55458" marT="0" marB="0"/>
                </a:tc>
                <a:tc>
                  <a:txBody>
                    <a:bodyPr/>
                    <a:lstStyle/>
                    <a:p>
                      <a:pPr marL="495300" indent="133985" algn="just">
                        <a:lnSpc>
                          <a:spcPct val="150000"/>
                        </a:lnSpc>
                        <a:spcAft>
                          <a:spcPts val="600"/>
                        </a:spcAft>
                      </a:pPr>
                      <a:r>
                        <a:rPr lang="zh-CN" sz="1200" kern="100">
                          <a:effectLst/>
                        </a:rPr>
                        <a:t>详细描述</a:t>
                      </a:r>
                      <a:endParaRPr lang="zh-CN" sz="1200" kern="100">
                        <a:effectLst/>
                        <a:latin typeface="Times New Roman"/>
                        <a:ea typeface="宋体"/>
                      </a:endParaRPr>
                    </a:p>
                  </a:txBody>
                  <a:tcPr marL="55458" marR="55458" marT="0" marB="0"/>
                </a:tc>
              </a:tr>
              <a:tr h="767039">
                <a:tc>
                  <a:txBody>
                    <a:bodyPr/>
                    <a:lstStyle/>
                    <a:p>
                      <a:pPr indent="266700" algn="just">
                        <a:lnSpc>
                          <a:spcPct val="150000"/>
                        </a:lnSpc>
                        <a:spcAft>
                          <a:spcPts val="600"/>
                        </a:spcAft>
                      </a:pPr>
                      <a:r>
                        <a:rPr lang="zh-CN" sz="1200" kern="100" dirty="0">
                          <a:effectLst/>
                        </a:rPr>
                        <a:t>指派专人负责的客户代表工程师</a:t>
                      </a:r>
                      <a:endParaRPr lang="zh-CN" sz="1200" kern="100" dirty="0">
                        <a:effectLst/>
                        <a:latin typeface="Times New Roman"/>
                        <a:ea typeface="宋体"/>
                      </a:endParaRPr>
                    </a:p>
                  </a:txBody>
                  <a:tcPr marL="55458" marR="55458" marT="0" marB="0"/>
                </a:tc>
                <a:tc>
                  <a:txBody>
                    <a:bodyPr/>
                    <a:lstStyle/>
                    <a:p>
                      <a:pPr indent="133350" algn="just">
                        <a:lnSpc>
                          <a:spcPct val="150000"/>
                        </a:lnSpc>
                        <a:spcAft>
                          <a:spcPts val="600"/>
                        </a:spcAft>
                      </a:pPr>
                      <a:r>
                        <a:rPr lang="zh-CN" sz="1200" kern="100">
                          <a:effectLst/>
                        </a:rPr>
                        <a:t>东南融通指派的客户代表工程师将专职于系统运作与技术服务，协调硬件、软件及网络的现场服务，安排定期走访用户及系统软件的升级安装、并保证用户能够在规定 的服务及响应时间内得到相应的技术支持服务。</a:t>
                      </a:r>
                      <a:endParaRPr lang="zh-CN" sz="1200" kern="100">
                        <a:effectLst/>
                        <a:latin typeface="Times New Roman"/>
                        <a:ea typeface="宋体"/>
                      </a:endParaRPr>
                    </a:p>
                  </a:txBody>
                  <a:tcPr marL="55458" marR="55458" marT="0" marB="0"/>
                </a:tc>
              </a:tr>
              <a:tr h="842909">
                <a:tc>
                  <a:txBody>
                    <a:bodyPr/>
                    <a:lstStyle/>
                    <a:p>
                      <a:pPr indent="266700" algn="just">
                        <a:lnSpc>
                          <a:spcPct val="150000"/>
                        </a:lnSpc>
                        <a:spcAft>
                          <a:spcPts val="600"/>
                        </a:spcAft>
                      </a:pPr>
                      <a:r>
                        <a:rPr lang="zh-CN" sz="1200" kern="100" dirty="0">
                          <a:effectLst/>
                        </a:rPr>
                        <a:t>服务情况定期回顾与访问</a:t>
                      </a:r>
                      <a:endParaRPr lang="zh-CN" sz="1200" kern="100" dirty="0">
                        <a:effectLst/>
                        <a:latin typeface="Times New Roman"/>
                        <a:ea typeface="宋体"/>
                      </a:endParaRPr>
                    </a:p>
                  </a:txBody>
                  <a:tcPr marL="55458" marR="55458" marT="0" marB="0"/>
                </a:tc>
                <a:tc>
                  <a:txBody>
                    <a:bodyPr/>
                    <a:lstStyle/>
                    <a:p>
                      <a:pPr indent="133350" algn="just">
                        <a:lnSpc>
                          <a:spcPct val="150000"/>
                        </a:lnSpc>
                        <a:spcAft>
                          <a:spcPts val="600"/>
                        </a:spcAft>
                      </a:pPr>
                      <a:r>
                        <a:rPr lang="zh-CN" sz="1200" kern="100" dirty="0">
                          <a:effectLst/>
                        </a:rPr>
                        <a:t>东南融通委派专门技术工程师到用户系统现场服务，主要工作包括：对指定的设备做定期的维护保养，包括系统诊断，检测系统硬件、软件的性能，提出系统优化解决 方案，并进行详细的工作记录，以做到系统信息及检修记录文件化。</a:t>
                      </a:r>
                      <a:endParaRPr lang="zh-CN" sz="1200" kern="100" dirty="0">
                        <a:effectLst/>
                        <a:latin typeface="Times New Roman"/>
                        <a:ea typeface="宋体"/>
                      </a:endParaRPr>
                    </a:p>
                  </a:txBody>
                  <a:tcPr marL="55458" marR="55458" marT="0" marB="0"/>
                </a:tc>
              </a:tr>
              <a:tr h="504056">
                <a:tc>
                  <a:txBody>
                    <a:bodyPr/>
                    <a:lstStyle/>
                    <a:p>
                      <a:pPr indent="266700" algn="just">
                        <a:lnSpc>
                          <a:spcPct val="150000"/>
                        </a:lnSpc>
                        <a:spcAft>
                          <a:spcPts val="600"/>
                        </a:spcAft>
                      </a:pPr>
                      <a:r>
                        <a:rPr lang="zh-CN" sz="1200" kern="100">
                          <a:effectLst/>
                        </a:rPr>
                        <a:t>协助用户建立系统管理计划</a:t>
                      </a:r>
                      <a:endParaRPr lang="zh-CN" sz="1200" kern="100">
                        <a:effectLst/>
                        <a:latin typeface="Times New Roman"/>
                        <a:ea typeface="宋体"/>
                      </a:endParaRPr>
                    </a:p>
                  </a:txBody>
                  <a:tcPr marL="55458" marR="55458" marT="0" marB="0"/>
                </a:tc>
                <a:tc>
                  <a:txBody>
                    <a:bodyPr/>
                    <a:lstStyle/>
                    <a:p>
                      <a:pPr indent="133350" algn="just">
                        <a:lnSpc>
                          <a:spcPct val="150000"/>
                        </a:lnSpc>
                        <a:spcAft>
                          <a:spcPts val="600"/>
                        </a:spcAft>
                      </a:pPr>
                      <a:r>
                        <a:rPr lang="zh-CN" sz="1200" kern="100" dirty="0">
                          <a:effectLst/>
                        </a:rPr>
                        <a:t>包括建立系统重要配置文档档案、系统、安全管理计划、数据备份</a:t>
                      </a:r>
                      <a:r>
                        <a:rPr lang="en-US" sz="1200" kern="100" dirty="0">
                          <a:effectLst/>
                        </a:rPr>
                        <a:t>/</a:t>
                      </a:r>
                      <a:r>
                        <a:rPr lang="zh-CN" sz="1200" kern="100" dirty="0">
                          <a:effectLst/>
                        </a:rPr>
                        <a:t>恢复管理计划、操作及维护管理计划，以保证用户日常管理和维护工作的正常进行。</a:t>
                      </a:r>
                      <a:endParaRPr lang="zh-CN" sz="1200" kern="100" dirty="0">
                        <a:effectLst/>
                        <a:latin typeface="Times New Roman"/>
                        <a:ea typeface="宋体"/>
                      </a:endParaRPr>
                    </a:p>
                  </a:txBody>
                  <a:tcPr marL="55458" marR="55458" marT="0" marB="0"/>
                </a:tc>
              </a:tr>
              <a:tr h="1142278">
                <a:tc>
                  <a:txBody>
                    <a:bodyPr/>
                    <a:lstStyle/>
                    <a:p>
                      <a:pPr indent="266700" algn="just">
                        <a:lnSpc>
                          <a:spcPct val="150000"/>
                        </a:lnSpc>
                        <a:spcAft>
                          <a:spcPts val="600"/>
                        </a:spcAft>
                      </a:pPr>
                      <a:r>
                        <a:rPr lang="zh-CN" sz="1200" kern="100">
                          <a:effectLst/>
                        </a:rPr>
                        <a:t>热线电话支持服务</a:t>
                      </a:r>
                      <a:endParaRPr lang="zh-CN" sz="1200" kern="100">
                        <a:effectLst/>
                        <a:latin typeface="Times New Roman"/>
                        <a:ea typeface="宋体"/>
                      </a:endParaRPr>
                    </a:p>
                  </a:txBody>
                  <a:tcPr marL="55458" marR="55458" marT="0" marB="0"/>
                </a:tc>
                <a:tc>
                  <a:txBody>
                    <a:bodyPr/>
                    <a:lstStyle/>
                    <a:p>
                      <a:pPr indent="133350" algn="just">
                        <a:lnSpc>
                          <a:spcPct val="150000"/>
                        </a:lnSpc>
                        <a:spcAft>
                          <a:spcPts val="600"/>
                        </a:spcAft>
                      </a:pPr>
                      <a:r>
                        <a:rPr lang="zh-CN" sz="1200" kern="100" dirty="0">
                          <a:effectLst/>
                        </a:rPr>
                        <a:t>经东南融通授权的用户方人员可将软件故障或技术咨询服务请求通过东南融通技术支持响应中心的热线电话，或以传真和电子邮件的形式报告给支持工程师，并可要求 在</a:t>
                      </a:r>
                      <a:r>
                        <a:rPr lang="en-US" sz="1200" kern="100" dirty="0">
                          <a:effectLst/>
                        </a:rPr>
                        <a:t>2</a:t>
                      </a:r>
                      <a:r>
                        <a:rPr lang="zh-CN" sz="1200" kern="100" dirty="0">
                          <a:effectLst/>
                        </a:rPr>
                        <a:t>小时内打回电话（如果是在工作时间内）或于下个工作日内以电子邮件文字方式回复。非工作时间内，东南融通保证用户可电话联系到指定的客户代表工程师回复服务请求。</a:t>
                      </a:r>
                      <a:endParaRPr lang="zh-CN" sz="1200" kern="100" dirty="0">
                        <a:effectLst/>
                        <a:latin typeface="Times New Roman"/>
                        <a:ea typeface="宋体"/>
                      </a:endParaRPr>
                    </a:p>
                  </a:txBody>
                  <a:tcPr marL="55458" marR="55458" marT="0" marB="0"/>
                </a:tc>
              </a:tr>
              <a:tr h="1281907">
                <a:tc>
                  <a:txBody>
                    <a:bodyPr/>
                    <a:lstStyle/>
                    <a:p>
                      <a:pPr indent="266700" algn="just">
                        <a:lnSpc>
                          <a:spcPct val="150000"/>
                        </a:lnSpc>
                        <a:spcAft>
                          <a:spcPts val="600"/>
                        </a:spcAft>
                      </a:pPr>
                      <a:r>
                        <a:rPr lang="zh-CN" sz="1200" kern="100">
                          <a:effectLst/>
                        </a:rPr>
                        <a:t>远程支持服务</a:t>
                      </a:r>
                      <a:endParaRPr lang="zh-CN" sz="1200" kern="100">
                        <a:effectLst/>
                        <a:latin typeface="Times New Roman"/>
                        <a:ea typeface="宋体"/>
                      </a:endParaRPr>
                    </a:p>
                  </a:txBody>
                  <a:tcPr marL="55458" marR="55458" marT="0" marB="0"/>
                </a:tc>
                <a:tc>
                  <a:txBody>
                    <a:bodyPr/>
                    <a:lstStyle/>
                    <a:p>
                      <a:pPr indent="133350" algn="just">
                        <a:lnSpc>
                          <a:spcPct val="150000"/>
                        </a:lnSpc>
                        <a:spcAft>
                          <a:spcPts val="600"/>
                        </a:spcAft>
                      </a:pPr>
                      <a:r>
                        <a:rPr lang="zh-CN" sz="1200" kern="100" dirty="0">
                          <a:effectLst/>
                        </a:rPr>
                        <a:t>利用</a:t>
                      </a:r>
                      <a:r>
                        <a:rPr lang="en-US" sz="1200" kern="100" dirty="0">
                          <a:effectLst/>
                        </a:rPr>
                        <a:t>7X24</a:t>
                      </a:r>
                      <a:r>
                        <a:rPr lang="zh-CN" sz="1200" kern="100" dirty="0">
                          <a:effectLst/>
                        </a:rPr>
                        <a:t>小时（中文）热线电话、电子邮件、</a:t>
                      </a:r>
                      <a:r>
                        <a:rPr lang="en-US" sz="1200" kern="100" dirty="0">
                          <a:effectLst/>
                        </a:rPr>
                        <a:t>Web</a:t>
                      </a:r>
                      <a:r>
                        <a:rPr lang="zh-CN" sz="1200" kern="100" dirty="0">
                          <a:effectLst/>
                        </a:rPr>
                        <a:t>支持、远程接入、巡检安排等方式提供咨询、诊断、分析和排除故障等支持服务</a:t>
                      </a:r>
                      <a:r>
                        <a:rPr lang="zh-CN" sz="1200" kern="100" dirty="0" smtClean="0">
                          <a:effectLst/>
                        </a:rPr>
                        <a:t>。</a:t>
                      </a:r>
                      <a:endParaRPr lang="en-US" altLang="zh-CN" sz="1200" kern="100" dirty="0" smtClean="0">
                        <a:effectLst/>
                      </a:endParaRPr>
                    </a:p>
                    <a:p>
                      <a:pPr lvl="1">
                        <a:spcBef>
                          <a:spcPct val="50000"/>
                        </a:spcBef>
                        <a:buFont typeface="Wingdings" pitchFamily="2" charset="2"/>
                        <a:buChar char="Ø"/>
                      </a:pPr>
                      <a:r>
                        <a:rPr lang="zh-CN" altLang="en-US" sz="1200" b="0" dirty="0" smtClean="0">
                          <a:latin typeface="Frutiger 45 Light"/>
                        </a:rPr>
                        <a:t>热线电话</a:t>
                      </a:r>
                      <a:r>
                        <a:rPr lang="en-US" altLang="zh-CN" sz="1200" b="0" dirty="0" smtClean="0">
                          <a:latin typeface="Frutiger 45 Light"/>
                        </a:rPr>
                        <a:t>4008871666  /  </a:t>
                      </a:r>
                      <a:r>
                        <a:rPr lang="en-US" altLang="zh-CN" sz="1200" kern="1200" dirty="0" smtClean="0">
                          <a:solidFill>
                            <a:schemeClr val="dk1"/>
                          </a:solidFill>
                          <a:effectLst/>
                          <a:latin typeface="+mn-lt"/>
                          <a:ea typeface="+mn-ea"/>
                          <a:cs typeface="+mn-cs"/>
                        </a:rPr>
                        <a:t>028-86136617</a:t>
                      </a:r>
                      <a:r>
                        <a:rPr lang="en-US" altLang="zh-CN" sz="1200" b="0" dirty="0" smtClean="0">
                          <a:latin typeface="Frutiger 45 Light"/>
                        </a:rPr>
                        <a:t>  /  0592-2396888</a:t>
                      </a:r>
                      <a:endParaRPr lang="zh-CN" altLang="en-US" sz="1200" b="0" dirty="0" smtClean="0">
                        <a:latin typeface="Frutiger 45 Light"/>
                      </a:endParaRPr>
                    </a:p>
                    <a:p>
                      <a:pPr lvl="1">
                        <a:spcBef>
                          <a:spcPct val="50000"/>
                        </a:spcBef>
                        <a:buFont typeface="Wingdings" pitchFamily="2" charset="2"/>
                        <a:buChar char="Ø"/>
                      </a:pPr>
                      <a:r>
                        <a:rPr lang="zh-CN" altLang="en-US" sz="1200" b="0" dirty="0" smtClean="0">
                          <a:latin typeface="Frutiger 45 Light"/>
                        </a:rPr>
                        <a:t>传真：</a:t>
                      </a:r>
                      <a:r>
                        <a:rPr lang="en-US" altLang="zh-CN" sz="1200" b="0" dirty="0" smtClean="0">
                          <a:latin typeface="Frutiger 45 Light"/>
                        </a:rPr>
                        <a:t>0592-2398222</a:t>
                      </a:r>
                      <a:endParaRPr lang="zh-CN" altLang="en-US" sz="1200" b="0" dirty="0" smtClean="0">
                        <a:latin typeface="Frutiger 45 Light"/>
                      </a:endParaRPr>
                    </a:p>
                    <a:p>
                      <a:pPr lvl="1">
                        <a:spcBef>
                          <a:spcPct val="50000"/>
                        </a:spcBef>
                        <a:buFont typeface="Wingdings" pitchFamily="2" charset="2"/>
                        <a:buChar char="Ø"/>
                      </a:pPr>
                      <a:r>
                        <a:rPr lang="zh-CN" altLang="en-US" sz="1200" b="0" dirty="0" smtClean="0">
                          <a:latin typeface="Frutiger 45 Light"/>
                        </a:rPr>
                        <a:t>电子邮件</a:t>
                      </a:r>
                      <a:r>
                        <a:rPr lang="en-US" altLang="zh-CN" sz="1200" b="0" dirty="0" smtClean="0">
                          <a:latin typeface="Frutiger 45 Light"/>
                        </a:rPr>
                        <a:t>: Service@longtop.com</a:t>
                      </a:r>
                      <a:endParaRPr lang="zh-CN" altLang="en-US" sz="1200" b="0" dirty="0" smtClean="0">
                        <a:latin typeface="Frutiger 45 Light"/>
                      </a:endParaRPr>
                    </a:p>
                    <a:p>
                      <a:pPr marL="442913" indent="0">
                        <a:spcBef>
                          <a:spcPct val="50000"/>
                        </a:spcBef>
                        <a:buFont typeface="Wingdings" pitchFamily="2" charset="2"/>
                        <a:buChar char="Ø"/>
                      </a:pPr>
                      <a:r>
                        <a:rPr lang="de-DE" altLang="zh-CN" sz="1200" b="0" kern="1200" dirty="0" smtClean="0">
                          <a:solidFill>
                            <a:schemeClr val="dk1"/>
                          </a:solidFill>
                          <a:latin typeface="Frutiger 45 Light"/>
                          <a:ea typeface="+mn-ea"/>
                          <a:cs typeface="+mn-cs"/>
                        </a:rPr>
                        <a:t>Web</a:t>
                      </a:r>
                      <a:r>
                        <a:rPr lang="zh-CN" altLang="en-US" sz="1200" b="0" kern="1200" dirty="0" smtClean="0">
                          <a:solidFill>
                            <a:schemeClr val="dk1"/>
                          </a:solidFill>
                          <a:latin typeface="Frutiger 45 Light"/>
                          <a:ea typeface="+mn-ea"/>
                          <a:cs typeface="+mn-cs"/>
                        </a:rPr>
                        <a:t>支持</a:t>
                      </a:r>
                      <a:r>
                        <a:rPr lang="de-DE" altLang="zh-CN" sz="1200" b="0" kern="1200" dirty="0" smtClean="0">
                          <a:solidFill>
                            <a:schemeClr val="dk1"/>
                          </a:solidFill>
                          <a:latin typeface="Frutiger 45 Light"/>
                          <a:ea typeface="+mn-ea"/>
                          <a:cs typeface="+mn-cs"/>
                        </a:rPr>
                        <a:t>: http://www.longtop.com</a:t>
                      </a:r>
                      <a:r>
                        <a:rPr lang="zh-CN" altLang="en-US" sz="1200" b="0" kern="1200" dirty="0" smtClean="0">
                          <a:solidFill>
                            <a:schemeClr val="dk1"/>
                          </a:solidFill>
                          <a:latin typeface="Frutiger 45 Light"/>
                          <a:ea typeface="+mn-ea"/>
                          <a:cs typeface="+mn-cs"/>
                        </a:rPr>
                        <a:t>远程接入</a:t>
                      </a:r>
                      <a:endParaRPr lang="zh-CN" sz="1200" b="0" kern="1200" dirty="0">
                        <a:solidFill>
                          <a:schemeClr val="dk1"/>
                        </a:solidFill>
                        <a:latin typeface="Frutiger 45 Light"/>
                        <a:ea typeface="+mn-ea"/>
                        <a:cs typeface="+mn-cs"/>
                      </a:endParaRPr>
                    </a:p>
                    <a:p>
                      <a:pPr indent="133350" algn="just">
                        <a:lnSpc>
                          <a:spcPct val="150000"/>
                        </a:lnSpc>
                        <a:spcAft>
                          <a:spcPts val="600"/>
                        </a:spcAft>
                      </a:pPr>
                      <a:r>
                        <a:rPr lang="zh-CN" sz="1200" kern="100" dirty="0">
                          <a:effectLst/>
                        </a:rPr>
                        <a:t>系统实施后，东南融通提供责任工程师的联系方式，保证</a:t>
                      </a:r>
                      <a:r>
                        <a:rPr lang="en-US" sz="1200" kern="100" dirty="0">
                          <a:effectLst/>
                        </a:rPr>
                        <a:t>24</a:t>
                      </a:r>
                      <a:r>
                        <a:rPr lang="zh-CN" sz="1200" kern="100" dirty="0">
                          <a:effectLst/>
                        </a:rPr>
                        <a:t>小时响应。</a:t>
                      </a:r>
                      <a:endParaRPr lang="zh-CN" sz="1200" kern="100" dirty="0">
                        <a:effectLst/>
                        <a:latin typeface="Times New Roman"/>
                        <a:ea typeface="宋体"/>
                      </a:endParaRPr>
                    </a:p>
                  </a:txBody>
                  <a:tcPr marL="55458" marR="55458" marT="0" marB="0"/>
                </a:tc>
              </a:tr>
            </a:tbl>
          </a:graphicData>
        </a:graphic>
      </p:graphicFrame>
    </p:spTree>
    <p:extLst>
      <p:ext uri="{BB962C8B-B14F-4D97-AF65-F5344CB8AC3E}">
        <p14:creationId xmlns:p14="http://schemas.microsoft.com/office/powerpoint/2010/main" val="266334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EFDAC9B-9C02-41CC-811C-1F0A034C0D5C}" type="slidenum">
              <a:rPr lang="zh-TW" altLang="en-GB" sz="1100" b="0">
                <a:latin typeface="Book Antiqua" pitchFamily="18" charset="0"/>
              </a:rPr>
              <a:pPr/>
              <a:t>144</a:t>
            </a:fld>
            <a:endParaRPr lang="en-GB" altLang="zh-TW" sz="1100" b="0">
              <a:latin typeface="Book Antiqua" pitchFamily="18" charset="0"/>
            </a:endParaRPr>
          </a:p>
        </p:txBody>
      </p:sp>
      <p:sp>
        <p:nvSpPr>
          <p:cNvPr id="214019" name="标题 1"/>
          <p:cNvSpPr>
            <a:spLocks noGrp="1"/>
          </p:cNvSpPr>
          <p:nvPr>
            <p:ph type="title" idx="4294967295"/>
          </p:nvPr>
        </p:nvSpPr>
        <p:spPr/>
        <p:txBody>
          <a:bodyPr/>
          <a:lstStyle/>
          <a:p>
            <a:pPr eaLnBrk="1" hangingPunct="1"/>
            <a:r>
              <a:rPr lang="zh-CN" altLang="en-US" dirty="0" smtClean="0"/>
              <a:t>售后服务</a:t>
            </a:r>
            <a:r>
              <a:rPr lang="en-US" altLang="zh-CN" dirty="0" smtClean="0"/>
              <a:t>——</a:t>
            </a:r>
            <a:r>
              <a:rPr lang="zh-CN" altLang="en-US" dirty="0" smtClean="0"/>
              <a:t>故障级别及响应</a:t>
            </a:r>
          </a:p>
        </p:txBody>
      </p:sp>
      <p:sp>
        <p:nvSpPr>
          <p:cNvPr id="2140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ACAFA2A-5317-4F8D-8873-27FB24A779E2}" type="slidenum">
              <a:rPr lang="zh-TW" altLang="en-GB" sz="1100" b="0">
                <a:latin typeface="Book Antiqua" pitchFamily="18" charset="0"/>
              </a:rPr>
              <a:pPr algn="r"/>
              <a:t>144</a:t>
            </a:fld>
            <a:endParaRPr lang="en-GB" altLang="zh-TW" sz="1100" b="0">
              <a:latin typeface="Book Antiqua"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21991103"/>
              </p:ext>
            </p:extLst>
          </p:nvPr>
        </p:nvGraphicFramePr>
        <p:xfrm>
          <a:off x="467543" y="1124745"/>
          <a:ext cx="8338751" cy="5376789"/>
        </p:xfrm>
        <a:graphic>
          <a:graphicData uri="http://schemas.openxmlformats.org/drawingml/2006/table">
            <a:tbl>
              <a:tblPr firstRow="1" firstCol="1" bandRow="1">
                <a:tableStyleId>{5C22544A-7EE6-4342-B048-85BDC9FD1C3A}</a:tableStyleId>
              </a:tblPr>
              <a:tblGrid>
                <a:gridCol w="1080121"/>
                <a:gridCol w="4781132"/>
                <a:gridCol w="1205350"/>
                <a:gridCol w="1272148"/>
              </a:tblGrid>
              <a:tr h="413099">
                <a:tc>
                  <a:txBody>
                    <a:bodyPr/>
                    <a:lstStyle/>
                    <a:p>
                      <a:pPr marL="51435" algn="just">
                        <a:lnSpc>
                          <a:spcPct val="150000"/>
                        </a:lnSpc>
                        <a:spcAft>
                          <a:spcPts val="0"/>
                        </a:spcAft>
                      </a:pPr>
                      <a:r>
                        <a:rPr lang="zh-CN" sz="1400" kern="100" dirty="0">
                          <a:effectLst/>
                        </a:rPr>
                        <a:t>故障级别</a:t>
                      </a:r>
                      <a:endParaRPr lang="zh-CN" sz="1400" kern="100" dirty="0">
                        <a:effectLst/>
                        <a:latin typeface="Times New Roman"/>
                        <a:ea typeface="宋体"/>
                      </a:endParaRPr>
                    </a:p>
                  </a:txBody>
                  <a:tcPr marL="68580" marR="68580" marT="0" marB="0"/>
                </a:tc>
                <a:tc>
                  <a:txBody>
                    <a:bodyPr/>
                    <a:lstStyle/>
                    <a:p>
                      <a:pPr marL="51435" indent="292100" algn="just">
                        <a:lnSpc>
                          <a:spcPct val="150000"/>
                        </a:lnSpc>
                        <a:spcAft>
                          <a:spcPts val="0"/>
                        </a:spcAft>
                      </a:pPr>
                      <a:r>
                        <a:rPr lang="zh-CN" sz="1400" kern="100">
                          <a:effectLst/>
                        </a:rPr>
                        <a:t>故障类型</a:t>
                      </a:r>
                      <a:endParaRPr lang="zh-CN" sz="1400" kern="10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a:effectLst/>
                        </a:rPr>
                        <a:t>响应时间</a:t>
                      </a:r>
                      <a:endParaRPr lang="zh-CN" sz="1400" kern="10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a:effectLst/>
                        </a:rPr>
                        <a:t>解决时间</a:t>
                      </a:r>
                      <a:endParaRPr lang="zh-CN" sz="1400" kern="100">
                        <a:effectLst/>
                        <a:latin typeface="Times New Roman"/>
                        <a:ea typeface="宋体"/>
                      </a:endParaRPr>
                    </a:p>
                  </a:txBody>
                  <a:tcPr marL="68580" marR="68580" marT="0" marB="0"/>
                </a:tc>
              </a:tr>
              <a:tr h="886141">
                <a:tc>
                  <a:txBody>
                    <a:bodyPr/>
                    <a:lstStyle/>
                    <a:p>
                      <a:pPr marL="51435" algn="just">
                        <a:lnSpc>
                          <a:spcPct val="150000"/>
                        </a:lnSpc>
                        <a:spcAft>
                          <a:spcPts val="0"/>
                        </a:spcAft>
                      </a:pPr>
                      <a:r>
                        <a:rPr lang="zh-CN" sz="1400" kern="100" dirty="0">
                          <a:effectLst/>
                        </a:rPr>
                        <a:t>一级故障</a:t>
                      </a:r>
                      <a:endParaRPr lang="zh-CN" sz="1400" kern="100" dirty="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dirty="0">
                          <a:effectLst/>
                        </a:rPr>
                        <a:t>软件产品功能、配置方面出现问题，使客户的整个系统处于瘫痪状态，不能正常运行；</a:t>
                      </a:r>
                      <a:endParaRPr lang="zh-CN" sz="1400" kern="100" dirty="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1</a:t>
                      </a:r>
                      <a:r>
                        <a:rPr lang="zh-CN" sz="1400" kern="100">
                          <a:effectLst/>
                        </a:rPr>
                        <a:t>小时</a:t>
                      </a:r>
                      <a:endParaRPr lang="zh-CN" sz="1400" kern="10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6</a:t>
                      </a:r>
                      <a:r>
                        <a:rPr lang="zh-CN" sz="1400" kern="100">
                          <a:effectLst/>
                        </a:rPr>
                        <a:t>小时</a:t>
                      </a:r>
                      <a:endParaRPr lang="zh-CN" sz="1400" kern="100">
                        <a:effectLst/>
                        <a:latin typeface="Times New Roman"/>
                        <a:ea typeface="宋体"/>
                      </a:endParaRPr>
                    </a:p>
                  </a:txBody>
                  <a:tcPr marL="68580" marR="68580" marT="0" marB="0"/>
                </a:tc>
              </a:tr>
              <a:tr h="1359183">
                <a:tc>
                  <a:txBody>
                    <a:bodyPr/>
                    <a:lstStyle/>
                    <a:p>
                      <a:pPr marL="51435" algn="just">
                        <a:lnSpc>
                          <a:spcPct val="150000"/>
                        </a:lnSpc>
                        <a:spcAft>
                          <a:spcPts val="0"/>
                        </a:spcAft>
                      </a:pPr>
                      <a:r>
                        <a:rPr lang="zh-CN" sz="1400" kern="100">
                          <a:effectLst/>
                        </a:rPr>
                        <a:t>二级故障</a:t>
                      </a:r>
                      <a:endParaRPr lang="zh-CN" sz="1400" kern="10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dirty="0">
                          <a:effectLst/>
                        </a:rPr>
                        <a:t>软件产品功能、或配置方面出现问题，使系统性能严重下降或局部功能无法使用，使客户的业务运作受到严影响；</a:t>
                      </a:r>
                      <a:endParaRPr lang="zh-CN" sz="1400" kern="100" dirty="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1</a:t>
                      </a:r>
                      <a:r>
                        <a:rPr lang="zh-CN" sz="1400" kern="100">
                          <a:effectLst/>
                        </a:rPr>
                        <a:t>小时</a:t>
                      </a:r>
                      <a:endParaRPr lang="zh-CN" sz="1400" kern="10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8</a:t>
                      </a:r>
                      <a:r>
                        <a:rPr lang="zh-CN" sz="1400" kern="100">
                          <a:effectLst/>
                        </a:rPr>
                        <a:t>小时</a:t>
                      </a:r>
                      <a:endParaRPr lang="zh-CN" sz="1400" kern="100">
                        <a:effectLst/>
                        <a:latin typeface="Times New Roman"/>
                        <a:ea typeface="宋体"/>
                      </a:endParaRPr>
                    </a:p>
                  </a:txBody>
                  <a:tcPr marL="68580" marR="68580" marT="0" marB="0"/>
                </a:tc>
              </a:tr>
              <a:tr h="1359183">
                <a:tc>
                  <a:txBody>
                    <a:bodyPr/>
                    <a:lstStyle/>
                    <a:p>
                      <a:pPr marL="51435" algn="just">
                        <a:lnSpc>
                          <a:spcPct val="150000"/>
                        </a:lnSpc>
                        <a:spcAft>
                          <a:spcPts val="0"/>
                        </a:spcAft>
                      </a:pPr>
                      <a:r>
                        <a:rPr lang="zh-CN" sz="1400" kern="100">
                          <a:effectLst/>
                        </a:rPr>
                        <a:t>三级故障</a:t>
                      </a:r>
                      <a:endParaRPr lang="zh-CN" sz="1400" kern="10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dirty="0">
                          <a:effectLst/>
                        </a:rPr>
                        <a:t>软件产品功能、或配置方面出现问题，使系统部分设备或者软件出现故障，但整个系统 仍可正常工作；</a:t>
                      </a:r>
                      <a:endParaRPr lang="zh-CN" sz="1400" kern="100" dirty="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1</a:t>
                      </a:r>
                      <a:r>
                        <a:rPr lang="zh-CN" sz="1400" kern="100">
                          <a:effectLst/>
                        </a:rPr>
                        <a:t>小时</a:t>
                      </a:r>
                      <a:endParaRPr lang="zh-CN" sz="1400" kern="100">
                        <a:effectLst/>
                        <a:latin typeface="Times New Roman"/>
                        <a:ea typeface="宋体"/>
                      </a:endParaRPr>
                    </a:p>
                  </a:txBody>
                  <a:tcPr marL="68580" marR="68580" marT="0" marB="0"/>
                </a:tc>
                <a:tc>
                  <a:txBody>
                    <a:bodyPr/>
                    <a:lstStyle/>
                    <a:p>
                      <a:pPr algn="just">
                        <a:lnSpc>
                          <a:spcPct val="150000"/>
                        </a:lnSpc>
                        <a:spcAft>
                          <a:spcPts val="0"/>
                        </a:spcAft>
                      </a:pPr>
                      <a:r>
                        <a:rPr lang="en-US" sz="1400" kern="100">
                          <a:effectLst/>
                        </a:rPr>
                        <a:t>24</a:t>
                      </a:r>
                      <a:r>
                        <a:rPr lang="zh-CN" sz="1400" kern="100">
                          <a:effectLst/>
                        </a:rPr>
                        <a:t>小时</a:t>
                      </a:r>
                      <a:endParaRPr lang="zh-CN" sz="1400" kern="100">
                        <a:effectLst/>
                        <a:latin typeface="Times New Roman"/>
                        <a:ea typeface="宋体"/>
                      </a:endParaRPr>
                    </a:p>
                  </a:txBody>
                  <a:tcPr marL="68580" marR="68580" marT="0" marB="0"/>
                </a:tc>
              </a:tr>
              <a:tr h="1359183">
                <a:tc>
                  <a:txBody>
                    <a:bodyPr/>
                    <a:lstStyle/>
                    <a:p>
                      <a:pPr marL="51435" algn="just">
                        <a:lnSpc>
                          <a:spcPct val="150000"/>
                        </a:lnSpc>
                        <a:spcAft>
                          <a:spcPts val="0"/>
                        </a:spcAft>
                      </a:pPr>
                      <a:r>
                        <a:rPr lang="zh-CN" sz="1400" kern="100">
                          <a:effectLst/>
                        </a:rPr>
                        <a:t>四级故障</a:t>
                      </a:r>
                      <a:endParaRPr lang="zh-CN" sz="1400" kern="100">
                        <a:effectLst/>
                        <a:latin typeface="Times New Roman"/>
                        <a:ea typeface="宋体"/>
                      </a:endParaRPr>
                    </a:p>
                  </a:txBody>
                  <a:tcPr marL="68580" marR="68580" marT="0" marB="0"/>
                </a:tc>
                <a:tc>
                  <a:txBody>
                    <a:bodyPr/>
                    <a:lstStyle/>
                    <a:p>
                      <a:pPr marL="51435" algn="just">
                        <a:lnSpc>
                          <a:spcPct val="150000"/>
                        </a:lnSpc>
                        <a:spcAft>
                          <a:spcPts val="0"/>
                        </a:spcAft>
                      </a:pPr>
                      <a:r>
                        <a:rPr lang="zh-CN" sz="1400" kern="100" dirty="0">
                          <a:effectLst/>
                        </a:rPr>
                        <a:t>软件产品功能、客户化或配置方面出现问题，但该问题对客户的业务运作几乎没有影响或根本没有影响；</a:t>
                      </a:r>
                      <a:endParaRPr lang="zh-CN" sz="1400" kern="100" dirty="0">
                        <a:effectLst/>
                        <a:latin typeface="Times New Roman"/>
                        <a:ea typeface="宋体"/>
                      </a:endParaRPr>
                    </a:p>
                  </a:txBody>
                  <a:tcPr marL="68580" marR="68580" marT="0" marB="0"/>
                </a:tc>
                <a:tc>
                  <a:txBody>
                    <a:bodyPr/>
                    <a:lstStyle/>
                    <a:p>
                      <a:pPr algn="just">
                        <a:lnSpc>
                          <a:spcPct val="150000"/>
                        </a:lnSpc>
                        <a:spcAft>
                          <a:spcPts val="0"/>
                        </a:spcAft>
                      </a:pPr>
                      <a:r>
                        <a:rPr lang="en-US" sz="1400" kern="100" dirty="0">
                          <a:effectLst/>
                        </a:rPr>
                        <a:t>1</a:t>
                      </a:r>
                      <a:r>
                        <a:rPr lang="zh-CN" sz="1400" kern="100" dirty="0">
                          <a:effectLst/>
                        </a:rPr>
                        <a:t>小时</a:t>
                      </a:r>
                      <a:endParaRPr lang="zh-CN" sz="1400" kern="100" dirty="0">
                        <a:effectLst/>
                        <a:latin typeface="Times New Roman"/>
                        <a:ea typeface="宋体"/>
                      </a:endParaRPr>
                    </a:p>
                  </a:txBody>
                  <a:tcPr marL="68580" marR="68580" marT="0" marB="0"/>
                </a:tc>
                <a:tc>
                  <a:txBody>
                    <a:bodyPr/>
                    <a:lstStyle/>
                    <a:p>
                      <a:pPr algn="just">
                        <a:lnSpc>
                          <a:spcPct val="150000"/>
                        </a:lnSpc>
                        <a:spcAft>
                          <a:spcPts val="0"/>
                        </a:spcAft>
                      </a:pPr>
                      <a:r>
                        <a:rPr lang="en-US" sz="1400" kern="100" dirty="0">
                          <a:effectLst/>
                        </a:rPr>
                        <a:t>48</a:t>
                      </a:r>
                      <a:r>
                        <a:rPr lang="zh-CN" sz="1400" kern="100" dirty="0">
                          <a:effectLst/>
                        </a:rPr>
                        <a:t>小时</a:t>
                      </a:r>
                      <a:endParaRPr lang="zh-CN" sz="1400" kern="100" dirty="0">
                        <a:effectLst/>
                        <a:latin typeface="Times New Roman"/>
                        <a:ea typeface="宋体"/>
                      </a:endParaRPr>
                    </a:p>
                  </a:txBody>
                  <a:tcPr marL="68580" marR="68580" marT="0" marB="0"/>
                </a:tc>
              </a:tr>
            </a:tbl>
          </a:graphicData>
        </a:graphic>
      </p:graphicFrame>
    </p:spTree>
    <p:extLst>
      <p:ext uri="{BB962C8B-B14F-4D97-AF65-F5344CB8AC3E}">
        <p14:creationId xmlns:p14="http://schemas.microsoft.com/office/powerpoint/2010/main" val="1968014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gray">
          <a:xfrm>
            <a:off x="4919310" y="3950720"/>
            <a:ext cx="2280725"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售后服务</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903435" y="344679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项目管理</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5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实施方案</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218136" name="标题 23"/>
          <p:cNvSpPr>
            <a:spLocks noGrp="1"/>
          </p:cNvSpPr>
          <p:nvPr>
            <p:ph type="title" idx="4294967295"/>
          </p:nvPr>
        </p:nvSpPr>
        <p:spPr/>
        <p:txBody>
          <a:bodyPr/>
          <a:lstStyle/>
          <a:p>
            <a:pPr eaLnBrk="1" hangingPunct="1"/>
            <a:r>
              <a:rPr lang="zh-CN" altLang="en-US" smtClean="0"/>
              <a:t>主题</a:t>
            </a:r>
          </a:p>
        </p:txBody>
      </p:sp>
      <p:sp>
        <p:nvSpPr>
          <p:cNvPr id="2"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0"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1"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sp>
        <p:nvSpPr>
          <p:cNvPr id="56"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9"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cxnSp>
        <p:nvCxnSpPr>
          <p:cNvPr id="21814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48156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组织架构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39712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a:t>
            </a: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296358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实施计划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287914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735081" y="336261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50955" y="386628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34"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5"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755285" y="4378614"/>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82" name="AutoShape 4"/>
          <p:cNvSpPr>
            <a:spLocks noChangeArrowheads="1"/>
          </p:cNvSpPr>
          <p:nvPr/>
        </p:nvSpPr>
        <p:spPr bwMode="gray">
          <a:xfrm>
            <a:off x="4923640" y="4463050"/>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实施关键点</a:t>
            </a:r>
            <a:endParaRPr lang="zh-CN" altLang="zh-CN" sz="1500">
              <a:solidFill>
                <a:schemeClr val="bg1"/>
              </a:solidFill>
            </a:endParaRPr>
          </a:p>
        </p:txBody>
      </p:sp>
    </p:spTree>
    <p:extLst>
      <p:ext uri="{BB962C8B-B14F-4D97-AF65-F5344CB8AC3E}">
        <p14:creationId xmlns:p14="http://schemas.microsoft.com/office/powerpoint/2010/main" val="2175736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3CE75A7-5651-4993-B5BD-6EFE632884CC}" type="slidenum">
              <a:rPr lang="zh-TW" altLang="en-GB" sz="1100" b="0">
                <a:latin typeface="Book Antiqua" pitchFamily="18" charset="0"/>
              </a:rPr>
              <a:pPr/>
              <a:t>146</a:t>
            </a:fld>
            <a:endParaRPr lang="en-GB" altLang="zh-TW" sz="1100" b="0">
              <a:latin typeface="Book Antiqua" pitchFamily="18" charset="0"/>
            </a:endParaRPr>
          </a:p>
        </p:txBody>
      </p:sp>
      <p:sp>
        <p:nvSpPr>
          <p:cNvPr id="220163" name="标题 1"/>
          <p:cNvSpPr>
            <a:spLocks noGrp="1"/>
          </p:cNvSpPr>
          <p:nvPr>
            <p:ph type="title" idx="4294967295"/>
          </p:nvPr>
        </p:nvSpPr>
        <p:spPr/>
        <p:txBody>
          <a:bodyPr/>
          <a:lstStyle/>
          <a:p>
            <a:pPr eaLnBrk="1" hangingPunct="1"/>
            <a:r>
              <a:rPr lang="zh-CN" altLang="en-US" smtClean="0"/>
              <a:t>项目实施关键点</a:t>
            </a:r>
          </a:p>
        </p:txBody>
      </p:sp>
      <p:sp>
        <p:nvSpPr>
          <p:cNvPr id="22016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90A41E3-4125-469A-8D11-51266EC6E92B}" type="slidenum">
              <a:rPr lang="zh-TW" altLang="en-GB" sz="1100" b="0">
                <a:latin typeface="Book Antiqua" pitchFamily="18" charset="0"/>
              </a:rPr>
              <a:pPr algn="r"/>
              <a:t>146</a:t>
            </a:fld>
            <a:endParaRPr lang="en-GB" altLang="zh-TW" sz="1100" b="0">
              <a:latin typeface="Book Antiqua" pitchFamily="18" charset="0"/>
            </a:endParaRPr>
          </a:p>
        </p:txBody>
      </p:sp>
      <p:sp>
        <p:nvSpPr>
          <p:cNvPr id="220165" name="Rectangle 3"/>
          <p:cNvSpPr txBox="1">
            <a:spLocks noChangeArrowheads="1"/>
          </p:cNvSpPr>
          <p:nvPr/>
        </p:nvSpPr>
        <p:spPr bwMode="auto">
          <a:xfrm>
            <a:off x="695614" y="893331"/>
            <a:ext cx="7982239" cy="541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Clr>
                <a:srgbClr val="FB7A13"/>
              </a:buClr>
              <a:buSzPct val="75000"/>
              <a:buFont typeface="Wingdings" pitchFamily="2" charset="2"/>
              <a:buChar char="n"/>
            </a:pPr>
            <a:r>
              <a:rPr lang="zh-CN" altLang="en-US" sz="1600" b="0">
                <a:latin typeface="Frutiger 45 Light"/>
              </a:rPr>
              <a:t>整体规划及需求分析</a:t>
            </a: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整体规划阶段对于本期项目的定位、范围确定</a:t>
            </a:r>
            <a:endParaRPr lang="en-US" altLang="zh-CN" sz="1500" b="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本期项目的前期设计是后续成功实施的基础</a:t>
            </a:r>
            <a:endParaRPr lang="en-US" altLang="zh-CN" sz="1500" b="0">
              <a:latin typeface="Frutiger 45 Light"/>
              <a:ea typeface="黑体" pitchFamily="49" charset="-122"/>
            </a:endParaRPr>
          </a:p>
          <a:p>
            <a:pPr>
              <a:spcBef>
                <a:spcPct val="50000"/>
              </a:spcBef>
              <a:buClr>
                <a:srgbClr val="FB7A13"/>
              </a:buClr>
              <a:buSzPct val="75000"/>
              <a:buFont typeface="Wingdings" pitchFamily="2" charset="2"/>
              <a:buChar char="n"/>
            </a:pPr>
            <a:r>
              <a:rPr lang="zh-CN" altLang="en-US" sz="1600" b="0">
                <a:latin typeface="Frutiger 45 Light"/>
              </a:rPr>
              <a:t>项目测试</a:t>
            </a:r>
            <a:endParaRPr lang="en-US" altLang="zh-CN" sz="1600" b="0">
              <a:latin typeface="Frutiger 45 Light"/>
            </a:endParaRP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测试的目标保证整个数据处理过程的每个环节数据逻辑处理正确性，作业处理和调度正确性，过程传输完整性。</a:t>
            </a:r>
            <a:endParaRPr lang="en-US" altLang="zh-CN" sz="1500" b="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测试的数据必须有效管理，需要使用真实生产数据</a:t>
            </a:r>
            <a:endParaRPr lang="en-US" altLang="zh-CN" sz="1500" b="0">
              <a:latin typeface="Frutiger 45 Light"/>
              <a:ea typeface="黑体" pitchFamily="49" charset="-122"/>
            </a:endParaRPr>
          </a:p>
          <a:p>
            <a:pPr lvl="1">
              <a:spcBef>
                <a:spcPct val="50000"/>
              </a:spcBef>
              <a:buClr>
                <a:srgbClr val="FB7A13"/>
              </a:buClr>
              <a:buSzPct val="75000"/>
              <a:buFont typeface="Wingdings" pitchFamily="2" charset="2"/>
              <a:buChar char="p"/>
            </a:pPr>
            <a:r>
              <a:rPr lang="en-US" altLang="zh-CN" sz="1500" b="0">
                <a:latin typeface="Frutiger 45 Light"/>
                <a:ea typeface="黑体" pitchFamily="49" charset="-122"/>
              </a:rPr>
              <a:t>ETL</a:t>
            </a:r>
            <a:r>
              <a:rPr lang="zh-CN" altLang="en-US" sz="1500" b="0">
                <a:latin typeface="Frutiger 45 Light"/>
                <a:ea typeface="黑体" pitchFamily="49" charset="-122"/>
              </a:rPr>
              <a:t>作业测试需要涵盖数据流向的每个层次的作业</a:t>
            </a:r>
            <a:endParaRPr lang="en-US" altLang="zh-CN" sz="1500" b="0">
              <a:latin typeface="Frutiger 45 Light"/>
              <a:ea typeface="黑体" pitchFamily="49" charset="-122"/>
            </a:endParaRP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性能测试和用户接收测试必须开展</a:t>
            </a:r>
            <a:r>
              <a:rPr lang="en-US" altLang="zh-CN" sz="1500" b="0">
                <a:latin typeface="Frutiger 45 Light"/>
                <a:ea typeface="黑体" pitchFamily="49" charset="-122"/>
              </a:rPr>
              <a:t>;</a:t>
            </a:r>
            <a:r>
              <a:rPr lang="zh-CN" altLang="en-US" sz="1500" b="0">
                <a:latin typeface="Frutiger 45 Light"/>
                <a:ea typeface="黑体" pitchFamily="49" charset="-122"/>
              </a:rPr>
              <a:t>上线前进行充分的模拟演练</a:t>
            </a:r>
            <a:endParaRPr lang="en-US" altLang="zh-CN" sz="1500" b="0">
              <a:latin typeface="Frutiger 45 Light"/>
              <a:ea typeface="黑体" pitchFamily="49" charset="-122"/>
            </a:endParaRPr>
          </a:p>
          <a:p>
            <a:pPr>
              <a:spcBef>
                <a:spcPct val="50000"/>
              </a:spcBef>
              <a:buClr>
                <a:srgbClr val="FB7A13"/>
              </a:buClr>
              <a:buSzPct val="75000"/>
              <a:buFont typeface="Wingdings" pitchFamily="2" charset="2"/>
              <a:buChar char="n"/>
            </a:pPr>
            <a:r>
              <a:rPr lang="en-US" altLang="zh-CN" sz="1600" b="0">
                <a:latin typeface="Frutiger 45 Light"/>
              </a:rPr>
              <a:t>ETL</a:t>
            </a:r>
            <a:r>
              <a:rPr lang="zh-CN" altLang="en-US" sz="1600" b="0">
                <a:latin typeface="Frutiger 45 Light"/>
              </a:rPr>
              <a:t>实施</a:t>
            </a:r>
          </a:p>
          <a:p>
            <a:pPr lvl="1">
              <a:spcBef>
                <a:spcPct val="50000"/>
              </a:spcBef>
              <a:buClr>
                <a:srgbClr val="FB7A13"/>
              </a:buClr>
              <a:buSzPct val="75000"/>
              <a:buFont typeface="Wingdings" pitchFamily="2" charset="2"/>
              <a:buChar char="p"/>
            </a:pPr>
            <a:r>
              <a:rPr lang="zh-CN" altLang="en-US" sz="1500" b="0">
                <a:latin typeface="Frutiger 45 Light"/>
              </a:rPr>
              <a:t>半自动化开发</a:t>
            </a:r>
          </a:p>
          <a:p>
            <a:pPr lvl="1">
              <a:spcBef>
                <a:spcPct val="50000"/>
              </a:spcBef>
              <a:buClr>
                <a:srgbClr val="FB7A13"/>
              </a:buClr>
              <a:buSzPct val="75000"/>
              <a:buFont typeface="Wingdings" pitchFamily="2" charset="2"/>
              <a:buChar char="p"/>
            </a:pPr>
            <a:r>
              <a:rPr lang="zh-CN" altLang="en-US" sz="1500" b="0">
                <a:latin typeface="Frutiger 45 Light"/>
              </a:rPr>
              <a:t>设计阶段，</a:t>
            </a:r>
            <a:r>
              <a:rPr lang="en-US" altLang="zh-CN" sz="1500" b="0">
                <a:latin typeface="Frutiger 45 Light"/>
              </a:rPr>
              <a:t>ETL</a:t>
            </a:r>
            <a:r>
              <a:rPr lang="zh-CN" altLang="en-US" sz="1500" b="0">
                <a:latin typeface="Frutiger 45 Light"/>
              </a:rPr>
              <a:t>场景需要收集完整</a:t>
            </a:r>
          </a:p>
          <a:p>
            <a:pPr>
              <a:spcBef>
                <a:spcPct val="50000"/>
              </a:spcBef>
              <a:buClr>
                <a:srgbClr val="FB7A13"/>
              </a:buClr>
              <a:buSzPct val="75000"/>
              <a:buFont typeface="Wingdings" pitchFamily="2" charset="2"/>
              <a:buChar char="n"/>
            </a:pPr>
            <a:r>
              <a:rPr lang="zh-CN" altLang="en-US" sz="1600" b="0">
                <a:latin typeface="Frutiger 45 Light"/>
              </a:rPr>
              <a:t>分期交付</a:t>
            </a:r>
          </a:p>
          <a:p>
            <a:pPr lvl="1">
              <a:spcBef>
                <a:spcPct val="50000"/>
              </a:spcBef>
              <a:buClr>
                <a:srgbClr val="FB7A13"/>
              </a:buClr>
              <a:buSzPct val="75000"/>
              <a:buFont typeface="Wingdings" pitchFamily="2" charset="2"/>
              <a:buChar char="p"/>
            </a:pPr>
            <a:r>
              <a:rPr lang="zh-CN" altLang="en-US" sz="1500" b="0">
                <a:latin typeface="Frutiger 45 Light"/>
              </a:rPr>
              <a:t>报表平台先交付上线，第一批完成已有报表的迁移</a:t>
            </a:r>
          </a:p>
          <a:p>
            <a:pPr>
              <a:spcBef>
                <a:spcPct val="50000"/>
              </a:spcBef>
              <a:buClr>
                <a:srgbClr val="FB7A13"/>
              </a:buClr>
              <a:buSzPct val="75000"/>
              <a:buFont typeface="Wingdings" pitchFamily="2" charset="2"/>
              <a:buChar char="n"/>
            </a:pPr>
            <a:r>
              <a:rPr lang="zh-CN" altLang="en-US" sz="1600" b="0">
                <a:latin typeface="Frutiger 45 Light"/>
              </a:rPr>
              <a:t>外部风险规避</a:t>
            </a: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生产设备及时到位</a:t>
            </a:r>
          </a:p>
          <a:p>
            <a:pPr lvl="1">
              <a:spcBef>
                <a:spcPct val="50000"/>
              </a:spcBef>
              <a:buClr>
                <a:srgbClr val="FB7A13"/>
              </a:buClr>
              <a:buSzPct val="75000"/>
              <a:buFont typeface="Wingdings" pitchFamily="2" charset="2"/>
              <a:buChar char="p"/>
            </a:pPr>
            <a:r>
              <a:rPr lang="zh-CN" altLang="en-US" sz="1500" b="0">
                <a:latin typeface="Frutiger 45 Light"/>
                <a:ea typeface="黑体" pitchFamily="49" charset="-122"/>
              </a:rPr>
              <a:t>外部配合的进度约束</a:t>
            </a:r>
          </a:p>
          <a:p>
            <a:pPr lvl="1">
              <a:spcBef>
                <a:spcPct val="50000"/>
              </a:spcBef>
              <a:buClr>
                <a:srgbClr val="FB7A13"/>
              </a:buClr>
              <a:buSzPct val="75000"/>
              <a:buFont typeface="Wingdings" pitchFamily="2" charset="2"/>
              <a:buChar char="p"/>
            </a:pPr>
            <a:endParaRPr lang="zh-CN" altLang="en-US" sz="1500" b="0">
              <a:latin typeface="Frutiger 45 Light"/>
              <a:ea typeface="黑体" pitchFamily="49" charset="-122"/>
            </a:endParaRPr>
          </a:p>
        </p:txBody>
      </p:sp>
    </p:spTree>
    <p:extLst>
      <p:ext uri="{BB962C8B-B14F-4D97-AF65-F5344CB8AC3E}">
        <p14:creationId xmlns:p14="http://schemas.microsoft.com/office/powerpoint/2010/main" val="28800603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21212"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254489801"/>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12" name="标题 23"/>
          <p:cNvSpPr>
            <a:spLocks noGrp="1"/>
          </p:cNvSpPr>
          <p:nvPr>
            <p:ph type="title"/>
          </p:nvPr>
        </p:nvSpPr>
        <p:spPr/>
        <p:txBody>
          <a:bodyPr/>
          <a:lstStyle/>
          <a:p>
            <a:pPr eaLnBrk="1" hangingPunct="1"/>
            <a:r>
              <a:rPr lang="zh-CN" altLang="en-US" dirty="0" smtClean="0"/>
              <a:t>案例清单</a:t>
            </a:r>
          </a:p>
        </p:txBody>
      </p:sp>
      <p:pic>
        <p:nvPicPr>
          <p:cNvPr id="75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54" y="980728"/>
            <a:ext cx="8991550"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739441"/>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22213" name="标题 23"/>
          <p:cNvSpPr>
            <a:spLocks noGrp="1"/>
          </p:cNvSpPr>
          <p:nvPr>
            <p:ph type="title"/>
          </p:nvPr>
        </p:nvSpPr>
        <p:spPr/>
        <p:txBody>
          <a:bodyPr/>
          <a:lstStyle/>
          <a:p>
            <a:pPr eaLnBrk="1" hangingPunct="1"/>
            <a:r>
              <a:rPr lang="zh-CN" altLang="en-US" smtClean="0"/>
              <a:t>主题</a:t>
            </a:r>
          </a:p>
        </p:txBody>
      </p:sp>
      <p:cxnSp>
        <p:nvCxnSpPr>
          <p:cNvPr id="222214"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国有银行</a:t>
            </a:r>
            <a:r>
              <a:rPr lang="en-US" altLang="zh-CN" sz="1500" dirty="0" smtClean="0"/>
              <a:t>ODS</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华东商行</a:t>
            </a:r>
            <a:r>
              <a:rPr lang="en-US" altLang="zh-CN" sz="1500" dirty="0" smtClean="0"/>
              <a:t>2</a:t>
            </a:r>
            <a:r>
              <a:rPr lang="zh-CN" altLang="en-US" sz="1500" dirty="0" smtClean="0"/>
              <a:t>数据中心规划</a:t>
            </a:r>
            <a:endParaRPr lang="zh-CN" altLang="zh-CN" sz="1500" dirty="0">
              <a:latin typeface="Arial" charset="0"/>
            </a:endParaRPr>
          </a:p>
        </p:txBody>
      </p:sp>
      <p:sp>
        <p:nvSpPr>
          <p:cNvPr id="44" name="AutoShape 5"/>
          <p:cNvSpPr>
            <a:spLocks noChangeArrowheads="1"/>
          </p:cNvSpPr>
          <p:nvPr/>
        </p:nvSpPr>
        <p:spPr bwMode="gray">
          <a:xfrm>
            <a:off x="4636944" y="4889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46"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latin typeface="Arial" charset="0"/>
              </a:rPr>
              <a:t>股份制银行绩效考核</a:t>
            </a:r>
            <a:endParaRPr lang="zh-CN" altLang="zh-CN" sz="1500" dirty="0">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solidFill>
                  <a:schemeClr val="bg1"/>
                </a:solidFill>
                <a:latin typeface="Arial" charset="0"/>
              </a:rPr>
              <a:t>股份银行管理驾驶舱</a:t>
            </a:r>
            <a:endParaRPr lang="zh-CN" altLang="zh-CN" sz="1500" dirty="0">
              <a:solidFill>
                <a:schemeClr val="bg1"/>
              </a:solidFill>
              <a:latin typeface="Arial" charset="0"/>
            </a:endParaRPr>
          </a:p>
        </p:txBody>
      </p:sp>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华东商行</a:t>
            </a:r>
            <a:r>
              <a:rPr lang="en-US" altLang="zh-CN" sz="1500" dirty="0" smtClean="0"/>
              <a:t>1</a:t>
            </a:r>
            <a:r>
              <a:rPr lang="zh-CN" altLang="en-US" sz="1500" dirty="0" smtClean="0"/>
              <a:t>数据仓库</a:t>
            </a:r>
            <a:endParaRPr lang="zh-CN" altLang="zh-CN" sz="1500" dirty="0"/>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solidFill>
                <a:schemeClr val="bg1"/>
              </a:solidFill>
              <a:latin typeface="Arial" charset="0"/>
            </a:endParaRPr>
          </a:p>
        </p:txBody>
      </p:sp>
      <p:sp>
        <p:nvSpPr>
          <p:cNvPr id="30" name="AutoShape 5"/>
          <p:cNvSpPr>
            <a:spLocks noChangeArrowheads="1"/>
          </p:cNvSpPr>
          <p:nvPr/>
        </p:nvSpPr>
        <p:spPr bwMode="gray">
          <a:xfrm>
            <a:off x="4644008" y="537321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1" name="AutoShape 4"/>
          <p:cNvSpPr>
            <a:spLocks noChangeArrowheads="1"/>
          </p:cNvSpPr>
          <p:nvPr/>
        </p:nvSpPr>
        <p:spPr bwMode="gray">
          <a:xfrm>
            <a:off x="4812363" y="5457652"/>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其他最新商行案例</a:t>
            </a:r>
            <a:endParaRPr lang="zh-CN" altLang="zh-CN" sz="1500" dirty="0">
              <a:latin typeface="Arial" charset="0"/>
            </a:endParaRPr>
          </a:p>
        </p:txBody>
      </p:sp>
    </p:spTree>
    <p:extLst>
      <p:ext uri="{BB962C8B-B14F-4D97-AF65-F5344CB8AC3E}">
        <p14:creationId xmlns:p14="http://schemas.microsoft.com/office/powerpoint/2010/main" val="135530776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285750" y="269875"/>
            <a:ext cx="8643938" cy="714375"/>
          </a:xfrm>
        </p:spPr>
        <p:txBody>
          <a:bodyPr/>
          <a:lstStyle/>
          <a:p>
            <a:r>
              <a:rPr lang="en-US" altLang="zh-CN" dirty="0" err="1" smtClean="0"/>
              <a:t>Longtop</a:t>
            </a:r>
            <a:r>
              <a:rPr lang="en-US" altLang="zh-CN" dirty="0" smtClean="0"/>
              <a:t> BI</a:t>
            </a:r>
            <a:r>
              <a:rPr lang="zh-CN" altLang="en-US" dirty="0" smtClean="0"/>
              <a:t> 数据线客户案例（</a:t>
            </a:r>
            <a:r>
              <a:rPr lang="en-US" altLang="zh-CN" dirty="0" smtClean="0"/>
              <a:t>3</a:t>
            </a:r>
            <a:r>
              <a:rPr lang="zh-CN" altLang="en-US" dirty="0" smtClean="0"/>
              <a:t>）</a:t>
            </a:r>
            <a:r>
              <a:rPr lang="en-US" altLang="zh-CN" dirty="0" smtClean="0"/>
              <a:t/>
            </a:r>
            <a:br>
              <a:rPr lang="en-US" altLang="zh-CN" dirty="0" smtClean="0"/>
            </a:br>
            <a:endParaRPr lang="zh-CN" altLang="en-US" dirty="0" smtClean="0"/>
          </a:p>
        </p:txBody>
      </p:sp>
      <p:sp>
        <p:nvSpPr>
          <p:cNvPr id="43012" name="Rectangle 3"/>
          <p:cNvSpPr txBox="1">
            <a:spLocks noChangeArrowheads="1"/>
          </p:cNvSpPr>
          <p:nvPr/>
        </p:nvSpPr>
        <p:spPr bwMode="auto">
          <a:xfrm>
            <a:off x="457200" y="900956"/>
            <a:ext cx="4038600" cy="5840412"/>
          </a:xfrm>
          <a:prstGeom prst="rect">
            <a:avLst/>
          </a:prstGeom>
          <a:noFill/>
          <a:ln w="9525">
            <a:noFill/>
            <a:miter lim="800000"/>
            <a:headEnd/>
            <a:tailEnd/>
          </a:ln>
        </p:spPr>
        <p:txBody>
          <a:bodyPr/>
          <a:lstStyle/>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北京银行</a:t>
            </a:r>
            <a:endParaRPr lang="zh-CN" altLang="en-US"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a:t>
            </a:r>
            <a:r>
              <a:rPr lang="en-US" altLang="zh-CN" sz="1200" dirty="0">
                <a:solidFill>
                  <a:srgbClr val="000000"/>
                </a:solidFill>
                <a:latin typeface="微软雅黑" pitchFamily="34" charset="-122"/>
                <a:ea typeface="微软雅黑" pitchFamily="34" charset="-122"/>
              </a:rPr>
              <a:t>CRM </a:t>
            </a:r>
            <a:r>
              <a:rPr lang="zh-CN" altLang="en-US" sz="1200" dirty="0">
                <a:solidFill>
                  <a:srgbClr val="000000"/>
                </a:solidFill>
                <a:latin typeface="微软雅黑" pitchFamily="34" charset="-122"/>
                <a:ea typeface="微软雅黑" pitchFamily="34" charset="-122"/>
              </a:rPr>
              <a:t>（一期、二期）</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对私</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（一期、二期）</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绩效考核统计系统</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零售产品管理</a:t>
            </a:r>
            <a:r>
              <a:rPr lang="zh-CN" altLang="en-US" sz="1200" dirty="0" smtClean="0">
                <a:solidFill>
                  <a:srgbClr val="000000"/>
                </a:solidFill>
                <a:latin typeface="微软雅黑" pitchFamily="34" charset="-122"/>
                <a:ea typeface="微软雅黑" pitchFamily="34" charset="-122"/>
              </a:rPr>
              <a:t>咨询</a:t>
            </a:r>
            <a:endParaRPr lang="en-US" altLang="zh-CN" sz="1200" dirty="0" smtClean="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smtClean="0">
                <a:solidFill>
                  <a:srgbClr val="000000"/>
                </a:solidFill>
                <a:latin typeface="微软雅黑" pitchFamily="34" charset="-122"/>
                <a:ea typeface="微软雅黑" pitchFamily="34" charset="-122"/>
              </a:rPr>
              <a:t>基础数据平台</a:t>
            </a:r>
            <a:r>
              <a:rPr lang="en-US" altLang="zh-CN" sz="1200" dirty="0" smtClean="0">
                <a:solidFill>
                  <a:srgbClr val="000000"/>
                </a:solidFill>
                <a:latin typeface="微软雅黑" pitchFamily="34" charset="-122"/>
                <a:ea typeface="微软雅黑" pitchFamily="34" charset="-122"/>
              </a:rPr>
              <a:t>ODS</a:t>
            </a:r>
            <a:endParaRPr lang="zh-CN" altLang="en-US" sz="1200" dirty="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大连银行</a:t>
            </a:r>
            <a:endParaRPr lang="zh-CN" altLang="en-US"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基础数据平台</a:t>
            </a:r>
            <a:r>
              <a:rPr lang="en-US" altLang="zh-CN" sz="1200" dirty="0">
                <a:solidFill>
                  <a:srgbClr val="000000"/>
                </a:solidFill>
                <a:latin typeface="微软雅黑" pitchFamily="34" charset="-122"/>
                <a:ea typeface="微软雅黑" pitchFamily="34" charset="-122"/>
              </a:rPr>
              <a:t>ODS</a:t>
            </a:r>
          </a:p>
          <a:p>
            <a:pPr marL="742950" lvl="1" indent="-285750" eaLnBrk="0" hangingPunct="0">
              <a:lnSpc>
                <a:spcPct val="11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ECIF</a:t>
            </a:r>
            <a:r>
              <a:rPr lang="zh-CN" altLang="en-US" sz="1200" dirty="0">
                <a:solidFill>
                  <a:srgbClr val="000000"/>
                </a:solidFill>
                <a:latin typeface="微软雅黑" pitchFamily="34" charset="-122"/>
                <a:ea typeface="微软雅黑" pitchFamily="34" charset="-122"/>
              </a:rPr>
              <a:t>（对公、对私）</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统一报表平台</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管理驾驶舱</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数据质量管理平台</a:t>
            </a: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南京银行</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基础数据</a:t>
            </a:r>
            <a:r>
              <a:rPr lang="zh-CN" altLang="en-US" sz="1200" dirty="0" smtClean="0">
                <a:solidFill>
                  <a:srgbClr val="000000"/>
                </a:solidFill>
                <a:latin typeface="微软雅黑" pitchFamily="34" charset="-122"/>
                <a:ea typeface="微软雅黑" pitchFamily="34" charset="-122"/>
              </a:rPr>
              <a:t>平台（一、二、三、四其）</a:t>
            </a:r>
            <a:endParaRPr lang="en-US" altLang="zh-CN" sz="1200" dirty="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南昌银行</a:t>
            </a:r>
            <a:endParaRPr lang="zh-CN" altLang="en-US"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对公</a:t>
            </a:r>
            <a:r>
              <a:rPr lang="en-US" altLang="zh-CN" sz="1200" dirty="0">
                <a:solidFill>
                  <a:srgbClr val="000000"/>
                </a:solidFill>
                <a:latin typeface="微软雅黑" pitchFamily="34" charset="-122"/>
                <a:ea typeface="微软雅黑" pitchFamily="34" charset="-122"/>
              </a:rPr>
              <a:t>CRM</a:t>
            </a:r>
            <a:r>
              <a:rPr lang="zh-CN" altLang="en-US" sz="1200" dirty="0">
                <a:solidFill>
                  <a:srgbClr val="000000"/>
                </a:solidFill>
                <a:latin typeface="微软雅黑" pitchFamily="34" charset="-122"/>
                <a:ea typeface="微软雅黑" pitchFamily="34" charset="-122"/>
              </a:rPr>
              <a:t>、对私</a:t>
            </a:r>
            <a:r>
              <a:rPr lang="en-US" altLang="zh-CN" sz="1200" dirty="0">
                <a:solidFill>
                  <a:srgbClr val="000000"/>
                </a:solidFill>
                <a:latin typeface="微软雅黑" pitchFamily="34" charset="-122"/>
                <a:ea typeface="微软雅黑" pitchFamily="34" charset="-122"/>
              </a:rPr>
              <a:t>CRM</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数据</a:t>
            </a:r>
            <a:r>
              <a:rPr lang="zh-CN" altLang="en-US" sz="1200" dirty="0" smtClean="0">
                <a:solidFill>
                  <a:srgbClr val="000000"/>
                </a:solidFill>
                <a:latin typeface="微软雅黑" pitchFamily="34" charset="-122"/>
                <a:ea typeface="微软雅黑" pitchFamily="34" charset="-122"/>
              </a:rPr>
              <a:t>仓库项目</a:t>
            </a:r>
            <a:endParaRPr lang="en-US" altLang="zh-CN" sz="1200" dirty="0" smtClean="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厦门银行</a:t>
            </a:r>
            <a:endParaRPr lang="en-US" altLang="zh-CN" sz="1400" dirty="0" smtClean="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200" dirty="0" smtClean="0">
                <a:solidFill>
                  <a:srgbClr val="000000"/>
                </a:solidFill>
                <a:latin typeface="微软雅黑" pitchFamily="34" charset="-122"/>
                <a:ea typeface="微软雅黑" pitchFamily="34" charset="-122"/>
              </a:rPr>
              <a:t>EDW </a:t>
            </a:r>
            <a:r>
              <a:rPr lang="zh-CN" altLang="en-US"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BI.Bank</a:t>
            </a:r>
            <a:r>
              <a:rPr lang="en-US" altLang="zh-CN" sz="1200" dirty="0" smtClean="0">
                <a:solidFill>
                  <a:srgbClr val="000000"/>
                </a:solidFill>
                <a:latin typeface="微软雅黑" pitchFamily="34" charset="-122"/>
                <a:ea typeface="微软雅黑" pitchFamily="34" charset="-122"/>
              </a:rPr>
              <a:t> DWM</a:t>
            </a:r>
            <a:r>
              <a:rPr lang="zh-CN" altLang="en-US" sz="1200" dirty="0" smtClean="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200" dirty="0" smtClean="0">
                <a:solidFill>
                  <a:srgbClr val="000000"/>
                </a:solidFill>
                <a:latin typeface="微软雅黑" pitchFamily="34" charset="-122"/>
                <a:ea typeface="微软雅黑" pitchFamily="34" charset="-122"/>
              </a:rPr>
              <a:t>全行统计报表</a:t>
            </a:r>
            <a:r>
              <a:rPr lang="en-US" altLang="zh-CN" sz="1200" dirty="0" smtClean="0">
                <a:solidFill>
                  <a:srgbClr val="000000"/>
                </a:solidFill>
                <a:latin typeface="微软雅黑" pitchFamily="34" charset="-122"/>
                <a:ea typeface="微软雅黑" pitchFamily="34" charset="-122"/>
              </a:rPr>
              <a:t>/1104</a:t>
            </a:r>
            <a:r>
              <a:rPr lang="zh-CN" altLang="en-US" sz="1200" dirty="0" smtClean="0">
                <a:solidFill>
                  <a:srgbClr val="000000"/>
                </a:solidFill>
                <a:latin typeface="微软雅黑" pitchFamily="34" charset="-122"/>
                <a:ea typeface="微软雅黑" pitchFamily="34" charset="-122"/>
              </a:rPr>
              <a:t>工程</a:t>
            </a:r>
            <a:endParaRPr lang="en-US" altLang="zh-CN" sz="1200" dirty="0" smtClean="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200" dirty="0" smtClean="0">
                <a:solidFill>
                  <a:srgbClr val="000000"/>
                </a:solidFill>
                <a:latin typeface="微软雅黑" pitchFamily="34" charset="-122"/>
                <a:ea typeface="微软雅黑" pitchFamily="34" charset="-122"/>
              </a:rPr>
              <a:t>ECIF</a:t>
            </a:r>
            <a:endParaRPr lang="en-US" altLang="zh-CN" sz="1400" dirty="0" smtClean="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河北银行</a:t>
            </a:r>
            <a:endParaRPr lang="en-US" altLang="zh-CN" sz="1400" dirty="0" smtClean="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smtClean="0">
                <a:solidFill>
                  <a:srgbClr val="000000"/>
                </a:solidFill>
                <a:latin typeface="微软雅黑" pitchFamily="34" charset="-122"/>
                <a:ea typeface="微软雅黑" pitchFamily="34" charset="-122"/>
              </a:rPr>
              <a:t>基础数据平台</a:t>
            </a:r>
            <a:endParaRPr lang="en-US" altLang="zh-CN" sz="1200" dirty="0" smtClean="0">
              <a:solidFill>
                <a:srgbClr val="000000"/>
              </a:solidFill>
              <a:latin typeface="微软雅黑" pitchFamily="34" charset="-122"/>
              <a:ea typeface="微软雅黑" pitchFamily="34" charset="-122"/>
            </a:endParaRPr>
          </a:p>
        </p:txBody>
      </p:sp>
      <p:sp>
        <p:nvSpPr>
          <p:cNvPr id="43013" name="Rectangle 4"/>
          <p:cNvSpPr txBox="1">
            <a:spLocks noChangeArrowheads="1"/>
          </p:cNvSpPr>
          <p:nvPr/>
        </p:nvSpPr>
        <p:spPr bwMode="auto">
          <a:xfrm>
            <a:off x="4648200" y="1017588"/>
            <a:ext cx="4038600" cy="5840412"/>
          </a:xfrm>
          <a:prstGeom prst="rect">
            <a:avLst/>
          </a:prstGeom>
          <a:noFill/>
          <a:ln w="9525">
            <a:noFill/>
            <a:miter lim="800000"/>
            <a:headEnd/>
            <a:tailEnd/>
          </a:ln>
        </p:spPr>
        <p:txBody>
          <a:bodyPr/>
          <a:lstStyle/>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平安银行</a:t>
            </a:r>
          </a:p>
          <a:p>
            <a:pPr marL="742950" lvl="1" indent="-285750" eaLnBrk="0" hangingPunct="0">
              <a:lnSpc>
                <a:spcPct val="110000"/>
              </a:lnSpc>
              <a:spcBef>
                <a:spcPct val="20000"/>
              </a:spcBef>
              <a:buFont typeface="Arial" pitchFamily="34" charset="0"/>
              <a:buChar char="–"/>
            </a:pPr>
            <a:r>
              <a:rPr lang="en-US" altLang="zh-CN" sz="1200" dirty="0" smtClean="0">
                <a:solidFill>
                  <a:srgbClr val="000000"/>
                </a:solidFill>
                <a:latin typeface="微软雅黑" pitchFamily="34" charset="-122"/>
                <a:ea typeface="微软雅黑" pitchFamily="34" charset="-122"/>
              </a:rPr>
              <a:t>EDW  </a:t>
            </a:r>
            <a:r>
              <a:rPr lang="zh-CN" altLang="en-US" sz="1200" dirty="0" smtClean="0">
                <a:solidFill>
                  <a:srgbClr val="000000"/>
                </a:solidFill>
                <a:latin typeface="微软雅黑" pitchFamily="34" charset="-122"/>
                <a:ea typeface="微软雅黑" pitchFamily="34" charset="-122"/>
              </a:rPr>
              <a:t>（</a:t>
            </a:r>
            <a:r>
              <a:rPr lang="en-US" altLang="zh-CN" sz="1200" dirty="0" err="1" smtClean="0">
                <a:solidFill>
                  <a:srgbClr val="000000"/>
                </a:solidFill>
                <a:latin typeface="微软雅黑" pitchFamily="34" charset="-122"/>
                <a:ea typeface="微软雅黑" pitchFamily="34" charset="-122"/>
              </a:rPr>
              <a:t>BI.Bank</a:t>
            </a:r>
            <a:r>
              <a:rPr lang="en-US" altLang="zh-CN" sz="1200" dirty="0" smtClean="0">
                <a:solidFill>
                  <a:srgbClr val="000000"/>
                </a:solidFill>
                <a:latin typeface="微软雅黑" pitchFamily="34" charset="-122"/>
                <a:ea typeface="微软雅黑" pitchFamily="34" charset="-122"/>
              </a:rPr>
              <a:t> DWM</a:t>
            </a:r>
            <a:r>
              <a:rPr lang="zh-CN" altLang="en-US" sz="1200" dirty="0" smtClean="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200" dirty="0" smtClean="0">
                <a:solidFill>
                  <a:srgbClr val="000000"/>
                </a:solidFill>
                <a:latin typeface="微软雅黑" pitchFamily="34" charset="-122"/>
                <a:ea typeface="微软雅黑" pitchFamily="34" charset="-122"/>
              </a:rPr>
              <a:t>全行统计报表</a:t>
            </a:r>
            <a:r>
              <a:rPr lang="en-US" altLang="zh-CN" sz="1200" dirty="0" smtClean="0">
                <a:solidFill>
                  <a:srgbClr val="000000"/>
                </a:solidFill>
                <a:latin typeface="微软雅黑" pitchFamily="34" charset="-122"/>
                <a:ea typeface="微软雅黑" pitchFamily="34" charset="-122"/>
              </a:rPr>
              <a:t>/1104</a:t>
            </a:r>
            <a:r>
              <a:rPr lang="zh-CN" altLang="en-US" sz="1200" dirty="0" smtClean="0">
                <a:solidFill>
                  <a:srgbClr val="000000"/>
                </a:solidFill>
                <a:latin typeface="微软雅黑" pitchFamily="34" charset="-122"/>
                <a:ea typeface="微软雅黑" pitchFamily="34" charset="-122"/>
              </a:rPr>
              <a:t>工程</a:t>
            </a:r>
          </a:p>
          <a:p>
            <a:pPr marL="742950" lvl="1" indent="-285750" eaLnBrk="0" hangingPunct="0">
              <a:lnSpc>
                <a:spcPct val="110000"/>
              </a:lnSpc>
              <a:spcBef>
                <a:spcPct val="20000"/>
              </a:spcBef>
              <a:buFont typeface="Arial" pitchFamily="34" charset="0"/>
              <a:buChar char="–"/>
            </a:pPr>
            <a:r>
              <a:rPr lang="en-US" altLang="zh-CN" sz="1200" dirty="0" smtClean="0">
                <a:solidFill>
                  <a:srgbClr val="000000"/>
                </a:solidFill>
                <a:latin typeface="微软雅黑" pitchFamily="34" charset="-122"/>
                <a:ea typeface="微软雅黑" pitchFamily="34" charset="-122"/>
              </a:rPr>
              <a:t>EIS</a:t>
            </a:r>
            <a:r>
              <a:rPr lang="zh-CN" altLang="en-US" sz="1200" dirty="0" smtClean="0">
                <a:solidFill>
                  <a:srgbClr val="000000"/>
                </a:solidFill>
                <a:latin typeface="微软雅黑" pitchFamily="34" charset="-122"/>
                <a:ea typeface="微软雅黑" pitchFamily="34" charset="-122"/>
              </a:rPr>
              <a:t>－行长信息系统</a:t>
            </a:r>
          </a:p>
          <a:p>
            <a:pPr marL="742950" lvl="1" indent="-285750" eaLnBrk="0" hangingPunct="0">
              <a:lnSpc>
                <a:spcPct val="110000"/>
              </a:lnSpc>
              <a:spcBef>
                <a:spcPct val="20000"/>
              </a:spcBef>
              <a:buFont typeface="Arial" pitchFamily="34" charset="0"/>
              <a:buChar char="–"/>
            </a:pPr>
            <a:endParaRPr lang="en-US" altLang="zh-CN" sz="1200" dirty="0" smtClean="0">
              <a:solidFill>
                <a:srgbClr val="000000"/>
              </a:solidFill>
              <a:latin typeface="微软雅黑" pitchFamily="34" charset="-122"/>
              <a:ea typeface="微软雅黑" pitchFamily="34" charset="-122"/>
            </a:endParaRPr>
          </a:p>
          <a:p>
            <a:pPr marL="342900" indent="-342900" eaLnBrk="0" hangingPunct="0">
              <a:lnSpc>
                <a:spcPct val="110000"/>
              </a:lnSpc>
              <a:spcBef>
                <a:spcPct val="20000"/>
              </a:spcBef>
              <a:buFont typeface="Arial" pitchFamily="34" charset="0"/>
              <a:buChar char="•"/>
            </a:pPr>
            <a:r>
              <a:rPr lang="zh-CN" altLang="en-US" sz="1400" dirty="0" smtClean="0">
                <a:solidFill>
                  <a:srgbClr val="000000"/>
                </a:solidFill>
                <a:latin typeface="微软雅黑" pitchFamily="34" charset="-122"/>
                <a:ea typeface="微软雅黑" pitchFamily="34" charset="-122"/>
              </a:rPr>
              <a:t>上海农村商业银行</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信贷数据集市</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信贷风险统计分析系统</a:t>
            </a:r>
          </a:p>
          <a:p>
            <a:pPr marL="342900" indent="-342900" eaLnBrk="0" hangingPunct="0">
              <a:lnSpc>
                <a:spcPct val="11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重庆农</a:t>
            </a:r>
            <a:r>
              <a:rPr lang="zh-CN" altLang="en-US" sz="1400" dirty="0" smtClean="0">
                <a:solidFill>
                  <a:srgbClr val="000000"/>
                </a:solidFill>
                <a:latin typeface="微软雅黑" pitchFamily="34" charset="-122"/>
                <a:ea typeface="微软雅黑" pitchFamily="34" charset="-122"/>
              </a:rPr>
              <a:t>信</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EDW </a:t>
            </a:r>
            <a:r>
              <a:rPr lang="zh-CN" altLang="en-US" sz="1200" dirty="0">
                <a:solidFill>
                  <a:srgbClr val="000000"/>
                </a:solidFill>
                <a:latin typeface="微软雅黑" pitchFamily="34" charset="-122"/>
                <a:ea typeface="微软雅黑" pitchFamily="34" charset="-122"/>
              </a:rPr>
              <a:t>（</a:t>
            </a:r>
            <a:r>
              <a:rPr lang="en-US" altLang="zh-CN" sz="1200" dirty="0" err="1">
                <a:solidFill>
                  <a:srgbClr val="000000"/>
                </a:solidFill>
                <a:latin typeface="微软雅黑" pitchFamily="34" charset="-122"/>
                <a:ea typeface="微软雅黑" pitchFamily="34" charset="-122"/>
              </a:rPr>
              <a:t>BI.Bank</a:t>
            </a:r>
            <a:r>
              <a:rPr lang="en-US" altLang="zh-CN" sz="1200" dirty="0">
                <a:solidFill>
                  <a:srgbClr val="000000"/>
                </a:solidFill>
                <a:latin typeface="微软雅黑" pitchFamily="34" charset="-122"/>
                <a:ea typeface="微软雅黑" pitchFamily="34" charset="-122"/>
              </a:rPr>
              <a:t> DWM</a:t>
            </a:r>
            <a:r>
              <a:rPr lang="zh-CN" altLang="en-US" sz="12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全行统计报表</a:t>
            </a:r>
          </a:p>
          <a:p>
            <a:pPr marL="742950" lvl="1" indent="-285750" eaLnBrk="0" hangingPunct="0">
              <a:lnSpc>
                <a:spcPct val="11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1104</a:t>
            </a:r>
            <a:r>
              <a:rPr lang="zh-CN" altLang="en-US" sz="1200" dirty="0">
                <a:solidFill>
                  <a:srgbClr val="000000"/>
                </a:solidFill>
                <a:latin typeface="微软雅黑" pitchFamily="34" charset="-122"/>
                <a:ea typeface="微软雅黑" pitchFamily="34" charset="-122"/>
              </a:rPr>
              <a:t>工程</a:t>
            </a:r>
          </a:p>
          <a:p>
            <a:pPr marL="342900" indent="-342900" eaLnBrk="0" hangingPunct="0">
              <a:lnSpc>
                <a:spcPct val="11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天津农</a:t>
            </a:r>
            <a:r>
              <a:rPr lang="zh-CN" altLang="en-US" sz="1400" dirty="0" smtClean="0">
                <a:solidFill>
                  <a:srgbClr val="000000"/>
                </a:solidFill>
                <a:latin typeface="微软雅黑" pitchFamily="34" charset="-122"/>
                <a:ea typeface="微软雅黑" pitchFamily="34" charset="-122"/>
              </a:rPr>
              <a:t>信</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信贷管理分析</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非现场监管稽核辅助分析</a:t>
            </a:r>
          </a:p>
          <a:p>
            <a:pPr marL="342900" indent="-342900" eaLnBrk="0" hangingPunct="0">
              <a:lnSpc>
                <a:spcPct val="11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河南农</a:t>
            </a:r>
            <a:r>
              <a:rPr lang="zh-CN" altLang="en-US" sz="1400" dirty="0" smtClean="0">
                <a:solidFill>
                  <a:srgbClr val="000000"/>
                </a:solidFill>
                <a:latin typeface="微软雅黑" pitchFamily="34" charset="-122"/>
                <a:ea typeface="微软雅黑" pitchFamily="34" charset="-122"/>
              </a:rPr>
              <a:t>信</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个人征信</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企业征信</a:t>
            </a:r>
          </a:p>
          <a:p>
            <a:pPr marL="342900" indent="-342900" eaLnBrk="0" hangingPunct="0">
              <a:lnSpc>
                <a:spcPct val="110000"/>
              </a:lnSpc>
              <a:spcBef>
                <a:spcPct val="20000"/>
              </a:spcBef>
              <a:buFont typeface="Arial" pitchFamily="34" charset="0"/>
              <a:buChar char="•"/>
            </a:pPr>
            <a:r>
              <a:rPr lang="zh-CN" altLang="en-US" sz="1400" dirty="0">
                <a:solidFill>
                  <a:srgbClr val="000000"/>
                </a:solidFill>
                <a:latin typeface="微软雅黑" pitchFamily="34" charset="-122"/>
                <a:ea typeface="微软雅黑" pitchFamily="34" charset="-122"/>
              </a:rPr>
              <a:t>东莞农</a:t>
            </a:r>
            <a:r>
              <a:rPr lang="zh-CN" altLang="en-US" sz="1400" dirty="0" smtClean="0">
                <a:solidFill>
                  <a:srgbClr val="000000"/>
                </a:solidFill>
                <a:latin typeface="微软雅黑" pitchFamily="34" charset="-122"/>
                <a:ea typeface="微软雅黑" pitchFamily="34" charset="-122"/>
              </a:rPr>
              <a:t>信</a:t>
            </a:r>
            <a:endParaRPr lang="en-US" altLang="zh-CN" sz="1400" dirty="0">
              <a:solidFill>
                <a:srgbClr val="000000"/>
              </a:solidFill>
              <a:latin typeface="微软雅黑" pitchFamily="34" charset="-122"/>
              <a:ea typeface="微软雅黑" pitchFamily="34" charset="-122"/>
            </a:endParaRPr>
          </a:p>
          <a:p>
            <a:pPr marL="742950" lvl="1" indent="-285750" eaLnBrk="0" hangingPunct="0">
              <a:lnSpc>
                <a:spcPct val="110000"/>
              </a:lnSpc>
              <a:spcBef>
                <a:spcPct val="20000"/>
              </a:spcBef>
              <a:buFont typeface="Arial" pitchFamily="34" charset="0"/>
              <a:buChar char="–"/>
            </a:pPr>
            <a:r>
              <a:rPr lang="en-US" altLang="zh-CN" sz="1200" dirty="0">
                <a:solidFill>
                  <a:srgbClr val="000000"/>
                </a:solidFill>
                <a:latin typeface="微软雅黑" pitchFamily="34" charset="-122"/>
                <a:ea typeface="微软雅黑" pitchFamily="34" charset="-122"/>
              </a:rPr>
              <a:t>EDW  </a:t>
            </a:r>
            <a:r>
              <a:rPr lang="zh-CN" altLang="en-US" sz="1200" dirty="0">
                <a:solidFill>
                  <a:srgbClr val="000000"/>
                </a:solidFill>
                <a:latin typeface="微软雅黑" pitchFamily="34" charset="-122"/>
                <a:ea typeface="微软雅黑" pitchFamily="34" charset="-122"/>
              </a:rPr>
              <a:t>（</a:t>
            </a:r>
            <a:r>
              <a:rPr lang="en-US" altLang="zh-CN" sz="1200" dirty="0" err="1">
                <a:solidFill>
                  <a:srgbClr val="000000"/>
                </a:solidFill>
                <a:latin typeface="微软雅黑" pitchFamily="34" charset="-122"/>
                <a:ea typeface="微软雅黑" pitchFamily="34" charset="-122"/>
              </a:rPr>
              <a:t>BI.Bank</a:t>
            </a:r>
            <a:r>
              <a:rPr lang="en-US" altLang="zh-CN" sz="1200" dirty="0">
                <a:solidFill>
                  <a:srgbClr val="000000"/>
                </a:solidFill>
                <a:latin typeface="微软雅黑" pitchFamily="34" charset="-122"/>
                <a:ea typeface="微软雅黑" pitchFamily="34" charset="-122"/>
              </a:rPr>
              <a:t> DWM</a:t>
            </a:r>
            <a:r>
              <a:rPr lang="zh-CN" altLang="en-US" sz="1200" dirty="0">
                <a:solidFill>
                  <a:srgbClr val="000000"/>
                </a:solidFill>
                <a:latin typeface="微软雅黑" pitchFamily="34" charset="-122"/>
                <a:ea typeface="微软雅黑" pitchFamily="34" charset="-122"/>
              </a:rPr>
              <a:t>）</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全行统计报表</a:t>
            </a:r>
          </a:p>
          <a:p>
            <a:pPr marL="742950" lvl="1" indent="-285750" eaLnBrk="0" hangingPunct="0">
              <a:lnSpc>
                <a:spcPct val="110000"/>
              </a:lnSpc>
              <a:spcBef>
                <a:spcPct val="20000"/>
              </a:spcBef>
              <a:buFont typeface="Arial" pitchFamily="34" charset="0"/>
              <a:buChar char="–"/>
            </a:pPr>
            <a:r>
              <a:rPr lang="zh-CN" altLang="en-US" sz="1200" dirty="0">
                <a:solidFill>
                  <a:srgbClr val="000000"/>
                </a:solidFill>
                <a:latin typeface="微软雅黑" pitchFamily="34" charset="-122"/>
                <a:ea typeface="微软雅黑" pitchFamily="34" charset="-122"/>
              </a:rPr>
              <a:t>卡风险监控</a:t>
            </a:r>
          </a:p>
        </p:txBody>
      </p:sp>
      <p:pic>
        <p:nvPicPr>
          <p:cNvPr id="43014" name="Picture 5" descr="砠砨X"/>
          <p:cNvPicPr>
            <a:picLocks noChangeAspect="1" noChangeArrowheads="1"/>
          </p:cNvPicPr>
          <p:nvPr/>
        </p:nvPicPr>
        <p:blipFill>
          <a:blip r:embed="rId3" cstate="print"/>
          <a:srcRect/>
          <a:stretch>
            <a:fillRect/>
          </a:stretch>
        </p:blipFill>
        <p:spPr bwMode="auto">
          <a:xfrm>
            <a:off x="7236296" y="5589240"/>
            <a:ext cx="1439862" cy="228600"/>
          </a:xfrm>
          <a:prstGeom prst="rect">
            <a:avLst/>
          </a:prstGeom>
          <a:noFill/>
          <a:ln w="9525">
            <a:noFill/>
            <a:miter lim="800000"/>
            <a:headEnd/>
            <a:tailEnd/>
          </a:ln>
        </p:spPr>
      </p:pic>
      <p:pic>
        <p:nvPicPr>
          <p:cNvPr id="43015" name="Picture 6" descr="newlogo"/>
          <p:cNvPicPr>
            <a:picLocks noChangeAspect="1" noChangeArrowheads="1"/>
          </p:cNvPicPr>
          <p:nvPr/>
        </p:nvPicPr>
        <p:blipFill>
          <a:blip r:embed="rId4" cstate="print"/>
          <a:srcRect/>
          <a:stretch>
            <a:fillRect/>
          </a:stretch>
        </p:blipFill>
        <p:spPr bwMode="auto">
          <a:xfrm>
            <a:off x="3124200" y="957263"/>
            <a:ext cx="1154113" cy="404812"/>
          </a:xfrm>
          <a:prstGeom prst="rect">
            <a:avLst/>
          </a:prstGeom>
          <a:noFill/>
          <a:ln w="9525">
            <a:noFill/>
            <a:miter lim="800000"/>
            <a:headEnd/>
            <a:tailEnd/>
          </a:ln>
        </p:spPr>
      </p:pic>
      <p:pic>
        <p:nvPicPr>
          <p:cNvPr id="43016" name="Picture 8"/>
          <p:cNvPicPr>
            <a:picLocks noChangeAspect="1" noChangeArrowheads="1"/>
          </p:cNvPicPr>
          <p:nvPr/>
        </p:nvPicPr>
        <p:blipFill>
          <a:blip r:embed="rId5" cstate="print"/>
          <a:srcRect/>
          <a:stretch>
            <a:fillRect/>
          </a:stretch>
        </p:blipFill>
        <p:spPr bwMode="auto">
          <a:xfrm>
            <a:off x="7380312" y="1052736"/>
            <a:ext cx="1216025" cy="327025"/>
          </a:xfrm>
          <a:prstGeom prst="rect">
            <a:avLst/>
          </a:prstGeom>
          <a:noFill/>
          <a:ln w="9525">
            <a:noFill/>
            <a:miter lim="800000"/>
            <a:headEnd/>
            <a:tailEnd/>
          </a:ln>
        </p:spPr>
      </p:pic>
      <p:pic>
        <p:nvPicPr>
          <p:cNvPr id="43017" name="Picture 9"/>
          <p:cNvPicPr>
            <a:picLocks noChangeAspect="1" noChangeArrowheads="1"/>
          </p:cNvPicPr>
          <p:nvPr/>
        </p:nvPicPr>
        <p:blipFill>
          <a:blip r:embed="rId6" cstate="print"/>
          <a:srcRect/>
          <a:stretch>
            <a:fillRect/>
          </a:stretch>
        </p:blipFill>
        <p:spPr bwMode="auto">
          <a:xfrm>
            <a:off x="7308304" y="4005064"/>
            <a:ext cx="1350962" cy="242888"/>
          </a:xfrm>
          <a:prstGeom prst="rect">
            <a:avLst/>
          </a:prstGeom>
          <a:noFill/>
          <a:ln w="9525">
            <a:noFill/>
            <a:miter lim="800000"/>
            <a:headEnd/>
            <a:tailEnd/>
          </a:ln>
        </p:spPr>
      </p:pic>
      <p:pic>
        <p:nvPicPr>
          <p:cNvPr id="43018" name="Picture 10"/>
          <p:cNvPicPr>
            <a:picLocks noChangeAspect="1" noChangeArrowheads="1"/>
          </p:cNvPicPr>
          <p:nvPr/>
        </p:nvPicPr>
        <p:blipFill>
          <a:blip r:embed="rId7" cstate="print"/>
          <a:srcRect/>
          <a:stretch>
            <a:fillRect/>
          </a:stretch>
        </p:blipFill>
        <p:spPr bwMode="auto">
          <a:xfrm>
            <a:off x="7380312" y="2996952"/>
            <a:ext cx="1347787" cy="254000"/>
          </a:xfrm>
          <a:prstGeom prst="rect">
            <a:avLst/>
          </a:prstGeom>
          <a:noFill/>
          <a:ln w="9525">
            <a:noFill/>
            <a:miter lim="800000"/>
            <a:headEnd/>
            <a:tailEnd/>
          </a:ln>
        </p:spPr>
      </p:pic>
      <p:pic>
        <p:nvPicPr>
          <p:cNvPr id="43019" name="Picture 11"/>
          <p:cNvPicPr>
            <a:picLocks noChangeAspect="1" noChangeArrowheads="1"/>
          </p:cNvPicPr>
          <p:nvPr/>
        </p:nvPicPr>
        <p:blipFill>
          <a:blip r:embed="rId8" cstate="print"/>
          <a:srcRect/>
          <a:stretch>
            <a:fillRect/>
          </a:stretch>
        </p:blipFill>
        <p:spPr bwMode="auto">
          <a:xfrm>
            <a:off x="7308304" y="4869160"/>
            <a:ext cx="1285875" cy="242887"/>
          </a:xfrm>
          <a:prstGeom prst="rect">
            <a:avLst/>
          </a:prstGeom>
          <a:noFill/>
          <a:ln w="9525">
            <a:noFill/>
            <a:miter lim="800000"/>
            <a:headEnd/>
            <a:tailEnd/>
          </a:ln>
        </p:spPr>
      </p:pic>
      <p:pic>
        <p:nvPicPr>
          <p:cNvPr id="43020" name="Picture 12"/>
          <p:cNvPicPr>
            <a:picLocks noChangeAspect="1" noChangeArrowheads="1"/>
          </p:cNvPicPr>
          <p:nvPr/>
        </p:nvPicPr>
        <p:blipFill>
          <a:blip r:embed="rId9" cstate="print"/>
          <a:srcRect/>
          <a:stretch>
            <a:fillRect/>
          </a:stretch>
        </p:blipFill>
        <p:spPr bwMode="auto">
          <a:xfrm>
            <a:off x="7308304" y="2204864"/>
            <a:ext cx="1368425" cy="304800"/>
          </a:xfrm>
          <a:prstGeom prst="rect">
            <a:avLst/>
          </a:prstGeom>
          <a:noFill/>
          <a:ln w="9525">
            <a:noFill/>
            <a:miter lim="800000"/>
            <a:headEnd/>
            <a:tailEnd/>
          </a:ln>
        </p:spPr>
      </p:pic>
      <p:pic>
        <p:nvPicPr>
          <p:cNvPr id="43021" name="Picture 13" descr="default3_top_r2_c1"/>
          <p:cNvPicPr>
            <a:picLocks noChangeAspect="1" noChangeArrowheads="1"/>
          </p:cNvPicPr>
          <p:nvPr/>
        </p:nvPicPr>
        <p:blipFill>
          <a:blip r:embed="rId10" cstate="print"/>
          <a:srcRect/>
          <a:stretch>
            <a:fillRect/>
          </a:stretch>
        </p:blipFill>
        <p:spPr bwMode="auto">
          <a:xfrm>
            <a:off x="3059832" y="4509120"/>
            <a:ext cx="1447800" cy="246062"/>
          </a:xfrm>
          <a:prstGeom prst="rect">
            <a:avLst/>
          </a:prstGeom>
          <a:noFill/>
          <a:ln w="9525">
            <a:noFill/>
            <a:miter lim="800000"/>
            <a:headEnd/>
            <a:tailEnd/>
          </a:ln>
        </p:spPr>
      </p:pic>
      <p:pic>
        <p:nvPicPr>
          <p:cNvPr id="43022" name="Picture 14"/>
          <p:cNvPicPr>
            <a:picLocks noChangeAspect="1" noChangeArrowheads="1"/>
          </p:cNvPicPr>
          <p:nvPr/>
        </p:nvPicPr>
        <p:blipFill>
          <a:blip r:embed="rId11" cstate="print"/>
          <a:srcRect/>
          <a:stretch>
            <a:fillRect/>
          </a:stretch>
        </p:blipFill>
        <p:spPr bwMode="auto">
          <a:xfrm>
            <a:off x="3240088" y="2259013"/>
            <a:ext cx="1038225" cy="292100"/>
          </a:xfrm>
          <a:prstGeom prst="rect">
            <a:avLst/>
          </a:prstGeom>
          <a:noFill/>
          <a:ln w="9525">
            <a:noFill/>
            <a:miter lim="800000"/>
            <a:headEnd/>
            <a:tailEnd/>
          </a:ln>
        </p:spPr>
      </p:pic>
      <p:pic>
        <p:nvPicPr>
          <p:cNvPr id="43023" name="Picture 2"/>
          <p:cNvPicPr>
            <a:picLocks noChangeAspect="1" noChangeArrowheads="1"/>
          </p:cNvPicPr>
          <p:nvPr/>
        </p:nvPicPr>
        <p:blipFill>
          <a:blip r:embed="rId12" cstate="print"/>
          <a:srcRect/>
          <a:stretch>
            <a:fillRect/>
          </a:stretch>
        </p:blipFill>
        <p:spPr bwMode="auto">
          <a:xfrm>
            <a:off x="2915816" y="3767708"/>
            <a:ext cx="1518010" cy="381372"/>
          </a:xfrm>
          <a:prstGeom prst="rect">
            <a:avLst/>
          </a:prstGeom>
          <a:noFill/>
          <a:ln w="9525">
            <a:noFill/>
            <a:miter lim="800000"/>
            <a:headEnd/>
            <a:tailEnd/>
          </a:ln>
        </p:spPr>
      </p:pic>
      <p:pic>
        <p:nvPicPr>
          <p:cNvPr id="43024" name="Picture 3"/>
          <p:cNvPicPr>
            <a:picLocks noChangeAspect="1" noChangeArrowheads="1"/>
          </p:cNvPicPr>
          <p:nvPr/>
        </p:nvPicPr>
        <p:blipFill>
          <a:blip r:embed="rId13" cstate="print"/>
          <a:srcRect/>
          <a:stretch>
            <a:fillRect/>
          </a:stretch>
        </p:blipFill>
        <p:spPr bwMode="auto">
          <a:xfrm>
            <a:off x="3275856" y="5203477"/>
            <a:ext cx="1263650" cy="385763"/>
          </a:xfrm>
          <a:prstGeom prst="rect">
            <a:avLst/>
          </a:prstGeom>
          <a:noFill/>
          <a:ln w="9525">
            <a:noFill/>
            <a:miter lim="800000"/>
            <a:headEnd/>
            <a:tailEnd/>
          </a:ln>
        </p:spPr>
      </p:pic>
      <p:pic>
        <p:nvPicPr>
          <p:cNvPr id="309249" name="Picture 1" descr="E:\00LT-Victory\FY11\2.1城商数据线\5.2其他售前客户\汉口银行\20100621招标准备\河北银行.jpg"/>
          <p:cNvPicPr>
            <a:picLocks noChangeAspect="1" noChangeArrowheads="1"/>
          </p:cNvPicPr>
          <p:nvPr/>
        </p:nvPicPr>
        <p:blipFill>
          <a:blip r:embed="rId14" cstate="print"/>
          <a:srcRect/>
          <a:stretch>
            <a:fillRect/>
          </a:stretch>
        </p:blipFill>
        <p:spPr bwMode="auto">
          <a:xfrm>
            <a:off x="2915816" y="6066442"/>
            <a:ext cx="1934468" cy="386894"/>
          </a:xfrm>
          <a:prstGeom prst="rect">
            <a:avLst/>
          </a:prstGeom>
          <a:noFill/>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3"/>
          <p:cNvSpPr>
            <a:spLocks noChangeArrowheads="1"/>
          </p:cNvSpPr>
          <p:nvPr/>
        </p:nvSpPr>
        <p:spPr bwMode="ltGray">
          <a:xfrm rot="5400000">
            <a:off x="-1527218"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pPr>
              <a:defRPr/>
            </a:pPr>
            <a:endParaRPr lang="zh-CN" altLang="en-US">
              <a:latin typeface="Arial" charset="0"/>
            </a:endParaRPr>
          </a:p>
        </p:txBody>
      </p:sp>
      <p:sp>
        <p:nvSpPr>
          <p:cNvPr id="22532" name="AutoShape 4"/>
          <p:cNvSpPr>
            <a:spLocks noChangeArrowheads="1"/>
          </p:cNvSpPr>
          <p:nvPr/>
        </p:nvSpPr>
        <p:spPr bwMode="blackGray">
          <a:xfrm rot="5400000" flipH="1">
            <a:off x="-1120818" y="2062163"/>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pPr>
              <a:defRPr/>
            </a:pPr>
            <a:endParaRPr lang="zh-CN" altLang="en-US" dirty="0">
              <a:latin typeface="Arial" charset="0"/>
            </a:endParaRPr>
          </a:p>
        </p:txBody>
      </p:sp>
      <p:grpSp>
        <p:nvGrpSpPr>
          <p:cNvPr id="4" name="组合 89"/>
          <p:cNvGrpSpPr/>
          <p:nvPr/>
        </p:nvGrpSpPr>
        <p:grpSpPr>
          <a:xfrm>
            <a:off x="2041474" y="1785926"/>
            <a:ext cx="4664110" cy="365124"/>
            <a:chOff x="2041474" y="1785926"/>
            <a:chExt cx="4664110" cy="365124"/>
          </a:xfrm>
        </p:grpSpPr>
        <p:sp>
          <p:nvSpPr>
            <p:cNvPr id="23594" name="AutoShape 6"/>
            <p:cNvSpPr>
              <a:spLocks noChangeArrowheads="1"/>
            </p:cNvSpPr>
            <p:nvPr/>
          </p:nvSpPr>
          <p:spPr bwMode="gray">
            <a:xfrm>
              <a:off x="2285984" y="1785926"/>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帮助管理层定义企业的重点</a:t>
              </a:r>
              <a:endParaRPr lang="en-US" altLang="zh-CN" sz="1400" b="1" dirty="0">
                <a:solidFill>
                  <a:schemeClr val="tx2"/>
                </a:solidFill>
              </a:endParaRPr>
            </a:p>
          </p:txBody>
        </p:sp>
        <p:grpSp>
          <p:nvGrpSpPr>
            <p:cNvPr id="6" name="Group 7"/>
            <p:cNvGrpSpPr>
              <a:grpSpLocks/>
            </p:cNvGrpSpPr>
            <p:nvPr/>
          </p:nvGrpSpPr>
          <p:grpSpPr bwMode="auto">
            <a:xfrm>
              <a:off x="2041474" y="1857364"/>
              <a:ext cx="285752" cy="255586"/>
              <a:chOff x="2078" y="1680"/>
              <a:chExt cx="1615" cy="1615"/>
            </a:xfrm>
          </p:grpSpPr>
          <p:sp>
            <p:nvSpPr>
              <p:cNvPr id="23596" name="Oval 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23597" name="Oval 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2" name="Oval 10"/>
              <p:cNvSpPr>
                <a:spLocks noChangeArrowheads="1"/>
              </p:cNvSpPr>
              <p:nvPr/>
            </p:nvSpPr>
            <p:spPr bwMode="gray">
              <a:xfrm>
                <a:off x="2253" y="1855"/>
                <a:ext cx="1265" cy="126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23599" name="Oval 11"/>
              <p:cNvSpPr>
                <a:spLocks noChangeArrowheads="1"/>
              </p:cNvSpPr>
              <p:nvPr/>
            </p:nvSpPr>
            <p:spPr bwMode="gray">
              <a:xfrm>
                <a:off x="2254" y="1856"/>
                <a:ext cx="1262" cy="1266"/>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p>
            </p:txBody>
          </p:sp>
          <p:sp>
            <p:nvSpPr>
              <p:cNvPr id="3" name="Oval 12"/>
              <p:cNvSpPr>
                <a:spLocks noChangeArrowheads="1"/>
              </p:cNvSpPr>
              <p:nvPr/>
            </p:nvSpPr>
            <p:spPr bwMode="gray">
              <a:xfrm>
                <a:off x="2334" y="1937"/>
                <a:ext cx="1097" cy="110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23601" name="Oval 13"/>
              <p:cNvSpPr>
                <a:spLocks noChangeArrowheads="1"/>
              </p:cNvSpPr>
              <p:nvPr/>
            </p:nvSpPr>
            <p:spPr bwMode="gray">
              <a:xfrm>
                <a:off x="2337" y="1940"/>
                <a:ext cx="1096" cy="1101"/>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p>
            </p:txBody>
          </p:sp>
        </p:grpSp>
      </p:grpSp>
      <p:grpSp>
        <p:nvGrpSpPr>
          <p:cNvPr id="9" name="组合 88"/>
          <p:cNvGrpSpPr/>
          <p:nvPr/>
        </p:nvGrpSpPr>
        <p:grpSpPr>
          <a:xfrm>
            <a:off x="2603486" y="2357430"/>
            <a:ext cx="4683158" cy="365124"/>
            <a:chOff x="2603486" y="2357430"/>
            <a:chExt cx="4683158" cy="365124"/>
          </a:xfrm>
        </p:grpSpPr>
        <p:sp>
          <p:nvSpPr>
            <p:cNvPr id="23586" name="AutoShape 15"/>
            <p:cNvSpPr>
              <a:spLocks noChangeArrowheads="1"/>
            </p:cNvSpPr>
            <p:nvPr/>
          </p:nvSpPr>
          <p:spPr bwMode="gray">
            <a:xfrm>
              <a:off x="2867044" y="2357430"/>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让企业员工了解哪些是重点</a:t>
              </a:r>
              <a:endParaRPr lang="en-US" altLang="zh-CN" sz="1400" b="1" dirty="0">
                <a:solidFill>
                  <a:schemeClr val="tx2"/>
                </a:solidFill>
              </a:endParaRPr>
            </a:p>
          </p:txBody>
        </p:sp>
        <p:grpSp>
          <p:nvGrpSpPr>
            <p:cNvPr id="10" name="Group 16"/>
            <p:cNvGrpSpPr>
              <a:grpSpLocks/>
            </p:cNvGrpSpPr>
            <p:nvPr/>
          </p:nvGrpSpPr>
          <p:grpSpPr bwMode="auto">
            <a:xfrm>
              <a:off x="2603486" y="2446331"/>
              <a:ext cx="285752" cy="255586"/>
              <a:chOff x="2078" y="1680"/>
              <a:chExt cx="1615" cy="1615"/>
            </a:xfrm>
          </p:grpSpPr>
          <p:sp>
            <p:nvSpPr>
              <p:cNvPr id="23588" name="Oval 1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23589" name="Oval 1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5" name="Oval 19"/>
              <p:cNvSpPr>
                <a:spLocks noChangeArrowheads="1"/>
              </p:cNvSpPr>
              <p:nvPr/>
            </p:nvSpPr>
            <p:spPr bwMode="gray">
              <a:xfrm>
                <a:off x="2253" y="1855"/>
                <a:ext cx="1265"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23591" name="Oval 20"/>
              <p:cNvSpPr>
                <a:spLocks noChangeArrowheads="1"/>
              </p:cNvSpPr>
              <p:nvPr/>
            </p:nvSpPr>
            <p:spPr bwMode="gray">
              <a:xfrm>
                <a:off x="2254" y="1856"/>
                <a:ext cx="1262" cy="1267"/>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p>
            </p:txBody>
          </p:sp>
          <p:sp>
            <p:nvSpPr>
              <p:cNvPr id="7" name="Oval 21"/>
              <p:cNvSpPr>
                <a:spLocks noChangeArrowheads="1"/>
              </p:cNvSpPr>
              <p:nvPr/>
            </p:nvSpPr>
            <p:spPr bwMode="gray">
              <a:xfrm>
                <a:off x="2334" y="1937"/>
                <a:ext cx="1097" cy="11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23593" name="Oval 22"/>
              <p:cNvSpPr>
                <a:spLocks noChangeArrowheads="1"/>
              </p:cNvSpPr>
              <p:nvPr/>
            </p:nvSpPr>
            <p:spPr bwMode="gray">
              <a:xfrm>
                <a:off x="2337" y="1939"/>
                <a:ext cx="1096" cy="1100"/>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p>
            </p:txBody>
          </p:sp>
        </p:grpSp>
      </p:grpSp>
      <p:grpSp>
        <p:nvGrpSpPr>
          <p:cNvPr id="11" name="组合 87"/>
          <p:cNvGrpSpPr/>
          <p:nvPr/>
        </p:nvGrpSpPr>
        <p:grpSpPr>
          <a:xfrm>
            <a:off x="2947978" y="2928934"/>
            <a:ext cx="4683158" cy="365124"/>
            <a:chOff x="2947978" y="2928934"/>
            <a:chExt cx="4683158" cy="365124"/>
          </a:xfrm>
        </p:grpSpPr>
        <p:sp>
          <p:nvSpPr>
            <p:cNvPr id="23578" name="AutoShape 24"/>
            <p:cNvSpPr>
              <a:spLocks noChangeArrowheads="1"/>
            </p:cNvSpPr>
            <p:nvPr/>
          </p:nvSpPr>
          <p:spPr bwMode="gray">
            <a:xfrm>
              <a:off x="3211536" y="2928934"/>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为特定的个人或团队设定目标和期望值</a:t>
              </a:r>
              <a:endParaRPr lang="en-US" altLang="zh-CN" sz="1400" b="1" dirty="0">
                <a:solidFill>
                  <a:schemeClr val="tx2"/>
                </a:solidFill>
              </a:endParaRPr>
            </a:p>
          </p:txBody>
        </p:sp>
        <p:grpSp>
          <p:nvGrpSpPr>
            <p:cNvPr id="12" name="Group 25"/>
            <p:cNvGrpSpPr>
              <a:grpSpLocks/>
            </p:cNvGrpSpPr>
            <p:nvPr/>
          </p:nvGrpSpPr>
          <p:grpSpPr bwMode="auto">
            <a:xfrm>
              <a:off x="2947978" y="2987672"/>
              <a:ext cx="285752" cy="255586"/>
              <a:chOff x="2078" y="1680"/>
              <a:chExt cx="1615" cy="1615"/>
            </a:xfrm>
          </p:grpSpPr>
          <p:sp>
            <p:nvSpPr>
              <p:cNvPr id="23580" name="Oval 2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23581" name="Oval 2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8" name="Oval 28"/>
              <p:cNvSpPr>
                <a:spLocks noChangeArrowheads="1"/>
              </p:cNvSpPr>
              <p:nvPr/>
            </p:nvSpPr>
            <p:spPr bwMode="gray">
              <a:xfrm>
                <a:off x="2253" y="1855"/>
                <a:ext cx="1265"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23583" name="Oval 29"/>
              <p:cNvSpPr>
                <a:spLocks noChangeArrowheads="1"/>
              </p:cNvSpPr>
              <p:nvPr/>
            </p:nvSpPr>
            <p:spPr bwMode="gray">
              <a:xfrm>
                <a:off x="2254" y="1856"/>
                <a:ext cx="1262" cy="1267"/>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p>
            </p:txBody>
          </p:sp>
          <p:sp>
            <p:nvSpPr>
              <p:cNvPr id="22558" name="Oval 30"/>
              <p:cNvSpPr>
                <a:spLocks noChangeArrowheads="1"/>
              </p:cNvSpPr>
              <p:nvPr/>
            </p:nvSpPr>
            <p:spPr bwMode="gray">
              <a:xfrm>
                <a:off x="2334" y="1936"/>
                <a:ext cx="1097" cy="11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23585" name="Oval 31"/>
              <p:cNvSpPr>
                <a:spLocks noChangeArrowheads="1"/>
              </p:cNvSpPr>
              <p:nvPr/>
            </p:nvSpPr>
            <p:spPr bwMode="gray">
              <a:xfrm>
                <a:off x="2337" y="1939"/>
                <a:ext cx="1096" cy="1100"/>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p>
            </p:txBody>
          </p:sp>
        </p:grpSp>
      </p:grpSp>
      <p:grpSp>
        <p:nvGrpSpPr>
          <p:cNvPr id="13" name="组合 86"/>
          <p:cNvGrpSpPr/>
          <p:nvPr/>
        </p:nvGrpSpPr>
        <p:grpSpPr>
          <a:xfrm>
            <a:off x="3071802" y="3500438"/>
            <a:ext cx="4714908" cy="365124"/>
            <a:chOff x="3071802" y="3500438"/>
            <a:chExt cx="4714908" cy="365124"/>
          </a:xfrm>
        </p:grpSpPr>
        <p:sp>
          <p:nvSpPr>
            <p:cNvPr id="23570" name="AutoShape 33"/>
            <p:cNvSpPr>
              <a:spLocks noChangeArrowheads="1"/>
            </p:cNvSpPr>
            <p:nvPr/>
          </p:nvSpPr>
          <p:spPr bwMode="gray">
            <a:xfrm>
              <a:off x="3367110" y="3500438"/>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让高管们晚上能够高枕无忧，一切尽在掌握</a:t>
              </a:r>
              <a:endParaRPr lang="en-US" altLang="zh-CN" sz="1400" b="1" dirty="0">
                <a:solidFill>
                  <a:schemeClr val="tx2"/>
                </a:solidFill>
              </a:endParaRPr>
            </a:p>
          </p:txBody>
        </p:sp>
        <p:grpSp>
          <p:nvGrpSpPr>
            <p:cNvPr id="14" name="Group 34"/>
            <p:cNvGrpSpPr>
              <a:grpSpLocks/>
            </p:cNvGrpSpPr>
            <p:nvPr/>
          </p:nvGrpSpPr>
          <p:grpSpPr bwMode="auto">
            <a:xfrm>
              <a:off x="3071802" y="3584576"/>
              <a:ext cx="285752" cy="255586"/>
              <a:chOff x="2078" y="1680"/>
              <a:chExt cx="1615" cy="1615"/>
            </a:xfrm>
          </p:grpSpPr>
          <p:sp>
            <p:nvSpPr>
              <p:cNvPr id="23572" name="Oval 3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23573" name="Oval 3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22565" name="Oval 37"/>
              <p:cNvSpPr>
                <a:spLocks noChangeArrowheads="1"/>
              </p:cNvSpPr>
              <p:nvPr/>
            </p:nvSpPr>
            <p:spPr bwMode="gray">
              <a:xfrm>
                <a:off x="2253" y="1855"/>
                <a:ext cx="1265"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23575" name="Oval 38"/>
              <p:cNvSpPr>
                <a:spLocks noChangeArrowheads="1"/>
              </p:cNvSpPr>
              <p:nvPr/>
            </p:nvSpPr>
            <p:spPr bwMode="gray">
              <a:xfrm>
                <a:off x="2254" y="1856"/>
                <a:ext cx="1262" cy="1267"/>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p>
            </p:txBody>
          </p:sp>
          <p:sp>
            <p:nvSpPr>
              <p:cNvPr id="22567" name="Oval 39"/>
              <p:cNvSpPr>
                <a:spLocks noChangeArrowheads="1"/>
              </p:cNvSpPr>
              <p:nvPr/>
            </p:nvSpPr>
            <p:spPr bwMode="gray">
              <a:xfrm>
                <a:off x="2334" y="1936"/>
                <a:ext cx="1097" cy="11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23577" name="Oval 40"/>
              <p:cNvSpPr>
                <a:spLocks noChangeArrowheads="1"/>
              </p:cNvSpPr>
              <p:nvPr/>
            </p:nvSpPr>
            <p:spPr bwMode="gray">
              <a:xfrm>
                <a:off x="2337" y="1939"/>
                <a:ext cx="1096" cy="1100"/>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p>
            </p:txBody>
          </p:sp>
        </p:grpSp>
      </p:grpSp>
      <p:grpSp>
        <p:nvGrpSpPr>
          <p:cNvPr id="15" name="组合 85"/>
          <p:cNvGrpSpPr/>
          <p:nvPr/>
        </p:nvGrpSpPr>
        <p:grpSpPr>
          <a:xfrm>
            <a:off x="3071802" y="4071942"/>
            <a:ext cx="4676807" cy="365124"/>
            <a:chOff x="3071802" y="4071942"/>
            <a:chExt cx="4676807" cy="365124"/>
          </a:xfrm>
        </p:grpSpPr>
        <p:sp>
          <p:nvSpPr>
            <p:cNvPr id="23562" name="AutoShape 42"/>
            <p:cNvSpPr>
              <a:spLocks noChangeArrowheads="1"/>
            </p:cNvSpPr>
            <p:nvPr/>
          </p:nvSpPr>
          <p:spPr bwMode="gray">
            <a:xfrm>
              <a:off x="3329009" y="4071942"/>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及时采取特定的行动</a:t>
              </a:r>
              <a:endParaRPr lang="en-US" altLang="zh-CN" sz="1400" b="1" dirty="0">
                <a:solidFill>
                  <a:schemeClr val="tx2"/>
                </a:solidFill>
              </a:endParaRPr>
            </a:p>
          </p:txBody>
        </p:sp>
        <p:grpSp>
          <p:nvGrpSpPr>
            <p:cNvPr id="16" name="Group 43"/>
            <p:cNvGrpSpPr>
              <a:grpSpLocks/>
            </p:cNvGrpSpPr>
            <p:nvPr/>
          </p:nvGrpSpPr>
          <p:grpSpPr bwMode="auto">
            <a:xfrm>
              <a:off x="3071802" y="4103693"/>
              <a:ext cx="266702" cy="255586"/>
              <a:chOff x="2078" y="1680"/>
              <a:chExt cx="1615" cy="1615"/>
            </a:xfrm>
          </p:grpSpPr>
          <p:sp>
            <p:nvSpPr>
              <p:cNvPr id="23564" name="Oval 4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23565" name="Oval 4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22574" name="Oval 46"/>
              <p:cNvSpPr>
                <a:spLocks noChangeArrowheads="1"/>
              </p:cNvSpPr>
              <p:nvPr/>
            </p:nvSpPr>
            <p:spPr bwMode="gray">
              <a:xfrm>
                <a:off x="2251" y="1855"/>
                <a:ext cx="1262" cy="12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23567" name="Oval 47"/>
              <p:cNvSpPr>
                <a:spLocks noChangeArrowheads="1"/>
              </p:cNvSpPr>
              <p:nvPr/>
            </p:nvSpPr>
            <p:spPr bwMode="gray">
              <a:xfrm>
                <a:off x="2254" y="1856"/>
                <a:ext cx="1262" cy="1267"/>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p>
            </p:txBody>
          </p:sp>
          <p:sp>
            <p:nvSpPr>
              <p:cNvPr id="22576" name="Oval 48"/>
              <p:cNvSpPr>
                <a:spLocks noChangeArrowheads="1"/>
              </p:cNvSpPr>
              <p:nvPr/>
            </p:nvSpPr>
            <p:spPr bwMode="gray">
              <a:xfrm>
                <a:off x="2338" y="1937"/>
                <a:ext cx="1096" cy="110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23569" name="Oval 49"/>
              <p:cNvSpPr>
                <a:spLocks noChangeArrowheads="1"/>
              </p:cNvSpPr>
              <p:nvPr/>
            </p:nvSpPr>
            <p:spPr bwMode="gray">
              <a:xfrm>
                <a:off x="2337" y="1939"/>
                <a:ext cx="1096" cy="1100"/>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zh-CN" altLang="en-US"/>
              </a:p>
            </p:txBody>
          </p:sp>
        </p:grpSp>
      </p:grpSp>
      <p:sp>
        <p:nvSpPr>
          <p:cNvPr id="50" name="标题 1"/>
          <p:cNvSpPr>
            <a:spLocks noGrp="1"/>
          </p:cNvSpPr>
          <p:nvPr>
            <p:ph type="title"/>
          </p:nvPr>
        </p:nvSpPr>
        <p:spPr/>
        <p:txBody>
          <a:bodyPr/>
          <a:lstStyle/>
          <a:p>
            <a:r>
              <a:rPr lang="zh-CN" altLang="en-US" dirty="0"/>
              <a:t>管理驾驶舱</a:t>
            </a:r>
            <a:r>
              <a:rPr lang="zh-CN" altLang="en-US" dirty="0" smtClean="0"/>
              <a:t>会带来什么价值？</a:t>
            </a:r>
            <a:endParaRPr lang="zh-CN" altLang="en-US" dirty="0"/>
          </a:p>
        </p:txBody>
      </p:sp>
      <p:grpSp>
        <p:nvGrpSpPr>
          <p:cNvPr id="17" name="组合 84"/>
          <p:cNvGrpSpPr/>
          <p:nvPr/>
        </p:nvGrpSpPr>
        <p:grpSpPr>
          <a:xfrm>
            <a:off x="2967027" y="4643446"/>
            <a:ext cx="4676807" cy="365124"/>
            <a:chOff x="2967027" y="4643446"/>
            <a:chExt cx="4676807" cy="365124"/>
          </a:xfrm>
        </p:grpSpPr>
        <p:sp>
          <p:nvSpPr>
            <p:cNvPr id="52" name="AutoShape 42"/>
            <p:cNvSpPr>
              <a:spLocks noChangeArrowheads="1"/>
            </p:cNvSpPr>
            <p:nvPr/>
          </p:nvSpPr>
          <p:spPr bwMode="gray">
            <a:xfrm>
              <a:off x="3224234" y="4643446"/>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当出现问题时能够突出显示异常指标并且发出报警</a:t>
              </a:r>
              <a:endParaRPr lang="en-US" altLang="zh-CN" sz="1400" b="1" dirty="0">
                <a:solidFill>
                  <a:schemeClr val="tx2"/>
                </a:solidFill>
              </a:endParaRPr>
            </a:p>
          </p:txBody>
        </p:sp>
        <p:grpSp>
          <p:nvGrpSpPr>
            <p:cNvPr id="18" name="组合 68"/>
            <p:cNvGrpSpPr/>
            <p:nvPr/>
          </p:nvGrpSpPr>
          <p:grpSpPr>
            <a:xfrm>
              <a:off x="2967027" y="4675197"/>
              <a:ext cx="266702" cy="255586"/>
              <a:chOff x="2571736" y="5327667"/>
              <a:chExt cx="355600" cy="381000"/>
            </a:xfrm>
          </p:grpSpPr>
          <p:sp>
            <p:nvSpPr>
              <p:cNvPr id="54" name="Oval 44"/>
              <p:cNvSpPr>
                <a:spLocks noChangeArrowheads="1"/>
              </p:cNvSpPr>
              <p:nvPr/>
            </p:nvSpPr>
            <p:spPr bwMode="gray">
              <a:xfrm>
                <a:off x="2571736" y="5327667"/>
                <a:ext cx="355600" cy="381000"/>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55" name="Oval 45"/>
              <p:cNvSpPr>
                <a:spLocks noChangeArrowheads="1"/>
              </p:cNvSpPr>
              <p:nvPr/>
            </p:nvSpPr>
            <p:spPr bwMode="gray">
              <a:xfrm>
                <a:off x="2591993" y="5349135"/>
                <a:ext cx="314866" cy="337356"/>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56" name="Oval 46"/>
              <p:cNvSpPr>
                <a:spLocks noChangeArrowheads="1"/>
              </p:cNvSpPr>
              <p:nvPr/>
            </p:nvSpPr>
            <p:spPr bwMode="gray">
              <a:xfrm>
                <a:off x="2609828" y="5368952"/>
                <a:ext cx="277874" cy="298430"/>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57" name="Oval 47"/>
              <p:cNvSpPr>
                <a:spLocks noChangeArrowheads="1"/>
              </p:cNvSpPr>
              <p:nvPr/>
            </p:nvSpPr>
            <p:spPr bwMode="gray">
              <a:xfrm>
                <a:off x="2610489" y="5369188"/>
                <a:ext cx="277874" cy="29819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p>
            </p:txBody>
          </p:sp>
          <p:sp>
            <p:nvSpPr>
              <p:cNvPr id="58" name="Oval 48"/>
              <p:cNvSpPr>
                <a:spLocks noChangeArrowheads="1"/>
              </p:cNvSpPr>
              <p:nvPr/>
            </p:nvSpPr>
            <p:spPr bwMode="gray">
              <a:xfrm>
                <a:off x="2628984" y="5388061"/>
                <a:ext cx="241324" cy="26044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59" name="Oval 49"/>
              <p:cNvSpPr>
                <a:spLocks noChangeArrowheads="1"/>
              </p:cNvSpPr>
              <p:nvPr/>
            </p:nvSpPr>
            <p:spPr bwMode="gray">
              <a:xfrm>
                <a:off x="2628764" y="5388769"/>
                <a:ext cx="241324" cy="259033"/>
              </a:xfrm>
              <a:prstGeom prst="ellipse">
                <a:avLst/>
              </a:prstGeom>
              <a:gradFill rotWithShape="1">
                <a:gsLst>
                  <a:gs pos="0">
                    <a:srgbClr val="C38FBC"/>
                  </a:gs>
                  <a:gs pos="100000">
                    <a:srgbClr val="6E2E11"/>
                  </a:gs>
                </a:gsLst>
                <a:lin ang="2700000" scaled="1"/>
              </a:gradFill>
              <a:ln w="38100" algn="ctr">
                <a:noFill/>
                <a:round/>
                <a:headEnd/>
                <a:tailEnd/>
              </a:ln>
            </p:spPr>
            <p:txBody>
              <a:bodyPr anchor="ctr">
                <a:spAutoFit/>
              </a:bodyPr>
              <a:lstStyle/>
              <a:p>
                <a:endParaRPr lang="zh-CN" altLang="en-US"/>
              </a:p>
            </p:txBody>
          </p:sp>
        </p:grpSp>
      </p:grpSp>
      <p:grpSp>
        <p:nvGrpSpPr>
          <p:cNvPr id="19" name="组合 83"/>
          <p:cNvGrpSpPr/>
          <p:nvPr/>
        </p:nvGrpSpPr>
        <p:grpSpPr>
          <a:xfrm>
            <a:off x="2693973" y="5214950"/>
            <a:ext cx="4592671" cy="365124"/>
            <a:chOff x="2693973" y="5214950"/>
            <a:chExt cx="4592671" cy="365124"/>
          </a:xfrm>
        </p:grpSpPr>
        <p:sp>
          <p:nvSpPr>
            <p:cNvPr id="61" name="AutoShape 42"/>
            <p:cNvSpPr>
              <a:spLocks noChangeArrowheads="1"/>
            </p:cNvSpPr>
            <p:nvPr/>
          </p:nvSpPr>
          <p:spPr bwMode="gray">
            <a:xfrm>
              <a:off x="2867044" y="5214950"/>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沟通项目进度和成果</a:t>
              </a:r>
              <a:endParaRPr lang="en-US" altLang="zh-CN" sz="1400" b="1" dirty="0">
                <a:solidFill>
                  <a:schemeClr val="tx2"/>
                </a:solidFill>
              </a:endParaRPr>
            </a:p>
          </p:txBody>
        </p:sp>
        <p:grpSp>
          <p:nvGrpSpPr>
            <p:cNvPr id="20" name="组合 70"/>
            <p:cNvGrpSpPr/>
            <p:nvPr/>
          </p:nvGrpSpPr>
          <p:grpSpPr>
            <a:xfrm>
              <a:off x="2693973" y="5246701"/>
              <a:ext cx="266702" cy="255586"/>
              <a:chOff x="1643042" y="6042047"/>
              <a:chExt cx="355600" cy="381000"/>
            </a:xfrm>
          </p:grpSpPr>
          <p:sp>
            <p:nvSpPr>
              <p:cNvPr id="63" name="Oval 44"/>
              <p:cNvSpPr>
                <a:spLocks noChangeArrowheads="1"/>
              </p:cNvSpPr>
              <p:nvPr/>
            </p:nvSpPr>
            <p:spPr bwMode="gray">
              <a:xfrm>
                <a:off x="1643042" y="6042047"/>
                <a:ext cx="355600" cy="381000"/>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64" name="Oval 45"/>
              <p:cNvSpPr>
                <a:spLocks noChangeArrowheads="1"/>
              </p:cNvSpPr>
              <p:nvPr/>
            </p:nvSpPr>
            <p:spPr bwMode="gray">
              <a:xfrm>
                <a:off x="1663299" y="6063515"/>
                <a:ext cx="314866" cy="337356"/>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65" name="Oval 46"/>
              <p:cNvSpPr>
                <a:spLocks noChangeArrowheads="1"/>
              </p:cNvSpPr>
              <p:nvPr/>
            </p:nvSpPr>
            <p:spPr bwMode="gray">
              <a:xfrm>
                <a:off x="1681134" y="6083332"/>
                <a:ext cx="277874" cy="298430"/>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66" name="Oval 47"/>
              <p:cNvSpPr>
                <a:spLocks noChangeArrowheads="1"/>
              </p:cNvSpPr>
              <p:nvPr/>
            </p:nvSpPr>
            <p:spPr bwMode="gray">
              <a:xfrm>
                <a:off x="1681795" y="6083568"/>
                <a:ext cx="277874" cy="29819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p>
            </p:txBody>
          </p:sp>
          <p:sp>
            <p:nvSpPr>
              <p:cNvPr id="67" name="Oval 48"/>
              <p:cNvSpPr>
                <a:spLocks noChangeArrowheads="1"/>
              </p:cNvSpPr>
              <p:nvPr/>
            </p:nvSpPr>
            <p:spPr bwMode="gray">
              <a:xfrm>
                <a:off x="1700290" y="6102441"/>
                <a:ext cx="241324" cy="26044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68" name="Oval 49"/>
              <p:cNvSpPr>
                <a:spLocks noChangeArrowheads="1"/>
              </p:cNvSpPr>
              <p:nvPr/>
            </p:nvSpPr>
            <p:spPr bwMode="gray">
              <a:xfrm>
                <a:off x="1700070" y="6103149"/>
                <a:ext cx="241324" cy="259033"/>
              </a:xfrm>
              <a:prstGeom prst="ellipse">
                <a:avLst/>
              </a:prstGeom>
              <a:gradFill rotWithShape="1">
                <a:gsLst>
                  <a:gs pos="0">
                    <a:srgbClr val="FFFF00"/>
                  </a:gs>
                  <a:gs pos="100000">
                    <a:srgbClr val="6E2E11"/>
                  </a:gs>
                </a:gsLst>
                <a:lin ang="2700000" scaled="1"/>
              </a:gradFill>
              <a:ln w="38100" algn="ctr">
                <a:noFill/>
                <a:round/>
                <a:headEnd/>
                <a:tailEnd/>
              </a:ln>
            </p:spPr>
            <p:txBody>
              <a:bodyPr anchor="ctr">
                <a:spAutoFit/>
              </a:bodyPr>
              <a:lstStyle/>
              <a:p>
                <a:endParaRPr lang="zh-CN" altLang="en-US"/>
              </a:p>
            </p:txBody>
          </p:sp>
        </p:grpSp>
      </p:grpSp>
      <p:grpSp>
        <p:nvGrpSpPr>
          <p:cNvPr id="21" name="组合 82"/>
          <p:cNvGrpSpPr/>
          <p:nvPr/>
        </p:nvGrpSpPr>
        <p:grpSpPr>
          <a:xfrm>
            <a:off x="2265345" y="5715016"/>
            <a:ext cx="4592671" cy="436562"/>
            <a:chOff x="2265345" y="5715016"/>
            <a:chExt cx="4592671" cy="436562"/>
          </a:xfrm>
        </p:grpSpPr>
        <p:sp>
          <p:nvSpPr>
            <p:cNvPr id="74" name="AutoShape 42"/>
            <p:cNvSpPr>
              <a:spLocks noChangeArrowheads="1"/>
            </p:cNvSpPr>
            <p:nvPr/>
          </p:nvSpPr>
          <p:spPr bwMode="gray">
            <a:xfrm>
              <a:off x="2438416" y="5786454"/>
              <a:ext cx="4419600" cy="365124"/>
            </a:xfrm>
            <a:prstGeom prst="roundRect">
              <a:avLst>
                <a:gd name="adj" fmla="val 50000"/>
              </a:avLst>
            </a:prstGeom>
            <a:noFill/>
            <a:ln w="28575" algn="ctr">
              <a:solidFill>
                <a:schemeClr val="bg2"/>
              </a:solidFill>
              <a:round/>
              <a:headEnd/>
              <a:tailEnd/>
            </a:ln>
          </p:spPr>
          <p:txBody>
            <a:bodyPr wrap="none" anchor="ctr"/>
            <a:lstStyle/>
            <a:p>
              <a:pPr eaLnBrk="0" hangingPunct="0"/>
              <a:r>
                <a:rPr lang="zh-CN" altLang="en-US" sz="1400" dirty="0" smtClean="0"/>
                <a:t>提供公共的接口用来与重要的商业数据交互并进行分析</a:t>
              </a:r>
              <a:endParaRPr lang="en-US" altLang="zh-CN" sz="1400" b="1" dirty="0">
                <a:solidFill>
                  <a:schemeClr val="tx2"/>
                </a:solidFill>
              </a:endParaRPr>
            </a:p>
          </p:txBody>
        </p:sp>
        <p:grpSp>
          <p:nvGrpSpPr>
            <p:cNvPr id="22" name="组合 81"/>
            <p:cNvGrpSpPr/>
            <p:nvPr/>
          </p:nvGrpSpPr>
          <p:grpSpPr>
            <a:xfrm>
              <a:off x="2265345" y="5715016"/>
              <a:ext cx="266702" cy="255586"/>
              <a:chOff x="2265345" y="5715016"/>
              <a:chExt cx="266702" cy="255586"/>
            </a:xfrm>
          </p:grpSpPr>
          <p:sp>
            <p:nvSpPr>
              <p:cNvPr id="76" name="Oval 44"/>
              <p:cNvSpPr>
                <a:spLocks noChangeArrowheads="1"/>
              </p:cNvSpPr>
              <p:nvPr/>
            </p:nvSpPr>
            <p:spPr bwMode="gray">
              <a:xfrm>
                <a:off x="2265345" y="5715016"/>
                <a:ext cx="266702" cy="255586"/>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p>
            </p:txBody>
          </p:sp>
          <p:sp>
            <p:nvSpPr>
              <p:cNvPr id="77" name="Oval 45"/>
              <p:cNvSpPr>
                <a:spLocks noChangeArrowheads="1"/>
              </p:cNvSpPr>
              <p:nvPr/>
            </p:nvSpPr>
            <p:spPr bwMode="gray">
              <a:xfrm>
                <a:off x="2280538" y="5729417"/>
                <a:ext cx="236151" cy="226308"/>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p>
            </p:txBody>
          </p:sp>
          <p:sp>
            <p:nvSpPr>
              <p:cNvPr id="78" name="Oval 46"/>
              <p:cNvSpPr>
                <a:spLocks noChangeArrowheads="1"/>
              </p:cNvSpPr>
              <p:nvPr/>
            </p:nvSpPr>
            <p:spPr bwMode="gray">
              <a:xfrm>
                <a:off x="2293914" y="5742711"/>
                <a:ext cx="208407" cy="20019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ndParaRPr>
              </a:p>
            </p:txBody>
          </p:sp>
          <p:sp>
            <p:nvSpPr>
              <p:cNvPr id="79" name="Oval 47"/>
              <p:cNvSpPr>
                <a:spLocks noChangeArrowheads="1"/>
              </p:cNvSpPr>
              <p:nvPr/>
            </p:nvSpPr>
            <p:spPr bwMode="gray">
              <a:xfrm>
                <a:off x="2294410" y="5742870"/>
                <a:ext cx="208407" cy="200037"/>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zh-CN" altLang="en-US"/>
              </a:p>
            </p:txBody>
          </p:sp>
          <p:sp>
            <p:nvSpPr>
              <p:cNvPr id="80" name="Oval 48"/>
              <p:cNvSpPr>
                <a:spLocks noChangeArrowheads="1"/>
              </p:cNvSpPr>
              <p:nvPr/>
            </p:nvSpPr>
            <p:spPr bwMode="gray">
              <a:xfrm>
                <a:off x="2308281" y="5755530"/>
                <a:ext cx="180994" cy="17471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ndParaRPr>
              </a:p>
            </p:txBody>
          </p:sp>
          <p:sp>
            <p:nvSpPr>
              <p:cNvPr id="81" name="Oval 49"/>
              <p:cNvSpPr>
                <a:spLocks noChangeArrowheads="1"/>
              </p:cNvSpPr>
              <p:nvPr/>
            </p:nvSpPr>
            <p:spPr bwMode="gray">
              <a:xfrm>
                <a:off x="2308116" y="5756005"/>
                <a:ext cx="180994" cy="173767"/>
              </a:xfrm>
              <a:prstGeom prst="ellipse">
                <a:avLst/>
              </a:prstGeom>
              <a:gradFill rotWithShape="1">
                <a:gsLst>
                  <a:gs pos="0">
                    <a:srgbClr val="FF0000"/>
                  </a:gs>
                  <a:gs pos="100000">
                    <a:srgbClr val="6E2E11"/>
                  </a:gs>
                </a:gsLst>
                <a:lin ang="2700000" scaled="1"/>
              </a:gradFill>
              <a:ln w="38100" algn="ctr">
                <a:noFill/>
                <a:round/>
                <a:headEnd/>
                <a:tailEnd/>
              </a:ln>
            </p:spPr>
            <p:txBody>
              <a:bodyPr anchor="ctr">
                <a:spAutoFit/>
              </a:bodyPr>
              <a:lstStyle/>
              <a:p>
                <a:endParaRPr lang="zh-CN" altLang="en-US"/>
              </a:p>
            </p:txBody>
          </p:sp>
        </p:grpSp>
      </p:grpSp>
      <p:sp>
        <p:nvSpPr>
          <p:cNvPr id="91" name="矩形 90"/>
          <p:cNvSpPr/>
          <p:nvPr/>
        </p:nvSpPr>
        <p:spPr>
          <a:xfrm>
            <a:off x="1571604" y="3071810"/>
            <a:ext cx="357190" cy="357190"/>
          </a:xfrm>
          <a:prstGeom prst="rect">
            <a:avLst/>
          </a:prstGeom>
          <a:solidFill>
            <a:srgbClr val="FF9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92" name="矩形 91"/>
          <p:cNvSpPr/>
          <p:nvPr/>
        </p:nvSpPr>
        <p:spPr>
          <a:xfrm>
            <a:off x="1571604" y="3929066"/>
            <a:ext cx="357190" cy="357190"/>
          </a:xfrm>
          <a:prstGeom prst="rect">
            <a:avLst/>
          </a:prstGeom>
          <a:solidFill>
            <a:srgbClr val="FF9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93" name="矩形 92"/>
          <p:cNvSpPr/>
          <p:nvPr/>
        </p:nvSpPr>
        <p:spPr>
          <a:xfrm>
            <a:off x="1571604" y="4714884"/>
            <a:ext cx="357190" cy="357190"/>
          </a:xfrm>
          <a:prstGeom prst="rect">
            <a:avLst/>
          </a:prstGeom>
          <a:solidFill>
            <a:srgbClr val="FF9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Tree>
    <p:extLst>
      <p:ext uri="{BB962C8B-B14F-4D97-AF65-F5344CB8AC3E}">
        <p14:creationId xmlns:p14="http://schemas.microsoft.com/office/powerpoint/2010/main" val="1961720793"/>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gray">
          <a:xfrm>
            <a:off x="1379538" y="2377871"/>
            <a:ext cx="3367087" cy="766763"/>
          </a:xfrm>
          <a:prstGeom prst="rect">
            <a:avLst/>
          </a:prstGeom>
          <a:solidFill>
            <a:srgbClr val="DDDDDD"/>
          </a:solidFill>
          <a:ln w="12700" algn="ctr">
            <a:noFill/>
            <a:prstDash val="dash"/>
            <a:miter lim="800000"/>
            <a:headEnd/>
            <a:tailEnd/>
          </a:ln>
        </p:spPr>
        <p:txBody>
          <a:bodyPr wrap="none" anchor="ctr"/>
          <a:lstStyle/>
          <a:p>
            <a:endParaRPr lang="zh-CN" altLang="en-US"/>
          </a:p>
        </p:txBody>
      </p:sp>
      <p:sp>
        <p:nvSpPr>
          <p:cNvPr id="115715" name="Rectangle 3"/>
          <p:cNvSpPr>
            <a:spLocks noChangeArrowheads="1"/>
          </p:cNvSpPr>
          <p:nvPr/>
        </p:nvSpPr>
        <p:spPr bwMode="gray">
          <a:xfrm>
            <a:off x="1379538" y="3171621"/>
            <a:ext cx="3367087" cy="766763"/>
          </a:xfrm>
          <a:prstGeom prst="rect">
            <a:avLst/>
          </a:prstGeom>
          <a:solidFill>
            <a:srgbClr val="DDDDDD"/>
          </a:solidFill>
          <a:ln w="12700" algn="ctr">
            <a:noFill/>
            <a:prstDash val="dash"/>
            <a:miter lim="800000"/>
            <a:headEnd/>
            <a:tailEnd/>
          </a:ln>
        </p:spPr>
        <p:txBody>
          <a:bodyPr wrap="none" anchor="ctr"/>
          <a:lstStyle/>
          <a:p>
            <a:endParaRPr lang="zh-CN" altLang="en-US"/>
          </a:p>
        </p:txBody>
      </p:sp>
      <p:sp>
        <p:nvSpPr>
          <p:cNvPr id="115716" name="Rectangle 4"/>
          <p:cNvSpPr>
            <a:spLocks noChangeArrowheads="1"/>
          </p:cNvSpPr>
          <p:nvPr/>
        </p:nvSpPr>
        <p:spPr bwMode="gray">
          <a:xfrm>
            <a:off x="1379538" y="3971721"/>
            <a:ext cx="3367087" cy="766763"/>
          </a:xfrm>
          <a:prstGeom prst="rect">
            <a:avLst/>
          </a:prstGeom>
          <a:solidFill>
            <a:srgbClr val="DDDDDD"/>
          </a:solidFill>
          <a:ln w="12700" algn="ctr">
            <a:noFill/>
            <a:prstDash val="dash"/>
            <a:miter lim="800000"/>
            <a:headEnd/>
            <a:tailEnd/>
          </a:ln>
        </p:spPr>
        <p:txBody>
          <a:bodyPr wrap="none" anchor="ctr"/>
          <a:lstStyle/>
          <a:p>
            <a:endParaRPr lang="zh-CN" altLang="en-US"/>
          </a:p>
        </p:txBody>
      </p:sp>
      <p:sp>
        <p:nvSpPr>
          <p:cNvPr id="115717" name="AutoShape 5"/>
          <p:cNvSpPr>
            <a:spLocks noChangeArrowheads="1"/>
          </p:cNvSpPr>
          <p:nvPr/>
        </p:nvSpPr>
        <p:spPr bwMode="gray">
          <a:xfrm rot="308465">
            <a:off x="6650038" y="1716072"/>
            <a:ext cx="1590675" cy="1701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endParaRPr lang="zh-CN" altLang="en-US"/>
          </a:p>
        </p:txBody>
      </p:sp>
      <p:sp>
        <p:nvSpPr>
          <p:cNvPr id="119814" name="Oval 6"/>
          <p:cNvSpPr>
            <a:spLocks noChangeArrowheads="1"/>
          </p:cNvSpPr>
          <p:nvPr/>
        </p:nvSpPr>
        <p:spPr bwMode="gray">
          <a:xfrm>
            <a:off x="6064250" y="1214422"/>
            <a:ext cx="1319213" cy="1319213"/>
          </a:xfrm>
          <a:prstGeom prst="ellipse">
            <a:avLst/>
          </a:prstGeom>
          <a:solidFill>
            <a:srgbClr val="00B0F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defRPr/>
            </a:pPr>
            <a:endParaRPr lang="zh-CN" altLang="en-US">
              <a:latin typeface="Arial" charset="0"/>
            </a:endParaRPr>
          </a:p>
        </p:txBody>
      </p:sp>
      <p:sp>
        <p:nvSpPr>
          <p:cNvPr id="119815" name="Oval 7"/>
          <p:cNvSpPr>
            <a:spLocks noChangeArrowheads="1"/>
          </p:cNvSpPr>
          <p:nvPr/>
        </p:nvSpPr>
        <p:spPr bwMode="gray">
          <a:xfrm>
            <a:off x="7321550" y="3027347"/>
            <a:ext cx="1320800" cy="1320800"/>
          </a:xfrm>
          <a:prstGeom prst="ellipse">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defRPr/>
            </a:pPr>
            <a:endParaRPr lang="zh-CN" altLang="en-US">
              <a:latin typeface="Arial" charset="0"/>
            </a:endParaRPr>
          </a:p>
        </p:txBody>
      </p:sp>
      <p:sp>
        <p:nvSpPr>
          <p:cNvPr id="115720" name="AutoShape 8"/>
          <p:cNvSpPr>
            <a:spLocks noChangeArrowheads="1"/>
          </p:cNvSpPr>
          <p:nvPr/>
        </p:nvSpPr>
        <p:spPr bwMode="gray">
          <a:xfrm rot="7527986">
            <a:off x="5976144" y="3137679"/>
            <a:ext cx="1589087" cy="17018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endParaRPr lang="zh-CN" altLang="en-US"/>
          </a:p>
        </p:txBody>
      </p:sp>
      <p:sp>
        <p:nvSpPr>
          <p:cNvPr id="115721" name="AutoShape 9"/>
          <p:cNvSpPr>
            <a:spLocks noChangeArrowheads="1"/>
          </p:cNvSpPr>
          <p:nvPr/>
        </p:nvSpPr>
        <p:spPr bwMode="gray">
          <a:xfrm rot="-6384000">
            <a:off x="5046663" y="1936919"/>
            <a:ext cx="1589088" cy="17033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rgbClr val="003366">
                  <a:alpha val="78000"/>
                </a:srgbClr>
              </a:gs>
            </a:gsLst>
            <a:lin ang="5400000" scaled="1"/>
          </a:gradFill>
          <a:ln w="9525">
            <a:noFill/>
            <a:miter lim="800000"/>
            <a:headEnd/>
            <a:tailEnd/>
          </a:ln>
        </p:spPr>
        <p:txBody>
          <a:bodyPr wrap="none" anchor="ctr"/>
          <a:lstStyle/>
          <a:p>
            <a:endParaRPr lang="zh-CN" altLang="en-US"/>
          </a:p>
        </p:txBody>
      </p:sp>
      <p:sp>
        <p:nvSpPr>
          <p:cNvPr id="119818" name="Oval 10"/>
          <p:cNvSpPr>
            <a:spLocks noChangeArrowheads="1"/>
          </p:cNvSpPr>
          <p:nvPr/>
        </p:nvSpPr>
        <p:spPr bwMode="gray">
          <a:xfrm>
            <a:off x="4962525" y="3032110"/>
            <a:ext cx="1320800" cy="1319212"/>
          </a:xfrm>
          <a:prstGeom prst="ellipse">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defRPr/>
            </a:pPr>
            <a:endParaRPr lang="zh-CN" altLang="en-US">
              <a:latin typeface="Arial" charset="0"/>
            </a:endParaRPr>
          </a:p>
        </p:txBody>
      </p:sp>
      <p:sp>
        <p:nvSpPr>
          <p:cNvPr id="115729" name="Rectangle 173"/>
          <p:cNvSpPr>
            <a:spLocks noChangeArrowheads="1"/>
          </p:cNvSpPr>
          <p:nvPr/>
        </p:nvSpPr>
        <p:spPr bwMode="gray">
          <a:xfrm>
            <a:off x="442913" y="2377871"/>
            <a:ext cx="1169987" cy="766763"/>
          </a:xfrm>
          <a:prstGeom prst="rect">
            <a:avLst/>
          </a:prstGeom>
          <a:solidFill>
            <a:schemeClr val="accent2"/>
          </a:solidFill>
          <a:ln w="12700" algn="ctr">
            <a:noFill/>
            <a:prstDash val="dash"/>
            <a:miter lim="800000"/>
            <a:headEnd/>
            <a:tailEnd/>
          </a:ln>
        </p:spPr>
        <p:txBody>
          <a:bodyPr wrap="none" anchor="ctr"/>
          <a:lstStyle/>
          <a:p>
            <a:endParaRPr lang="zh-CN" altLang="en-US"/>
          </a:p>
        </p:txBody>
      </p:sp>
      <p:sp>
        <p:nvSpPr>
          <p:cNvPr id="115730" name="Rectangle 174"/>
          <p:cNvSpPr>
            <a:spLocks noChangeArrowheads="1"/>
          </p:cNvSpPr>
          <p:nvPr/>
        </p:nvSpPr>
        <p:spPr bwMode="gray">
          <a:xfrm>
            <a:off x="442913" y="3171621"/>
            <a:ext cx="1169987" cy="766763"/>
          </a:xfrm>
          <a:prstGeom prst="rect">
            <a:avLst/>
          </a:prstGeom>
          <a:solidFill>
            <a:schemeClr val="accent1"/>
          </a:solidFill>
          <a:ln w="12700" algn="ctr">
            <a:noFill/>
            <a:prstDash val="dash"/>
            <a:miter lim="800000"/>
            <a:headEnd/>
            <a:tailEnd/>
          </a:ln>
        </p:spPr>
        <p:txBody>
          <a:bodyPr wrap="none" anchor="ctr"/>
          <a:lstStyle/>
          <a:p>
            <a:endParaRPr lang="zh-CN" altLang="en-US"/>
          </a:p>
        </p:txBody>
      </p:sp>
      <p:sp>
        <p:nvSpPr>
          <p:cNvPr id="115731" name="Rectangle 175"/>
          <p:cNvSpPr>
            <a:spLocks noChangeArrowheads="1"/>
          </p:cNvSpPr>
          <p:nvPr/>
        </p:nvSpPr>
        <p:spPr bwMode="gray">
          <a:xfrm>
            <a:off x="442913" y="3971721"/>
            <a:ext cx="1169987" cy="766763"/>
          </a:xfrm>
          <a:prstGeom prst="rect">
            <a:avLst/>
          </a:prstGeom>
          <a:solidFill>
            <a:schemeClr val="folHlink"/>
          </a:solidFill>
          <a:ln w="12700" algn="ctr">
            <a:noFill/>
            <a:prstDash val="dash"/>
            <a:miter lim="800000"/>
            <a:headEnd/>
            <a:tailEnd/>
          </a:ln>
        </p:spPr>
        <p:txBody>
          <a:bodyPr wrap="none" anchor="ctr"/>
          <a:lstStyle/>
          <a:p>
            <a:endParaRPr lang="zh-CN" altLang="en-US"/>
          </a:p>
        </p:txBody>
      </p:sp>
      <p:sp>
        <p:nvSpPr>
          <p:cNvPr id="115732" name="Rectangle 176"/>
          <p:cNvSpPr>
            <a:spLocks noChangeArrowheads="1"/>
          </p:cNvSpPr>
          <p:nvPr/>
        </p:nvSpPr>
        <p:spPr bwMode="white">
          <a:xfrm>
            <a:off x="560388" y="2558846"/>
            <a:ext cx="649537"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渠道</a:t>
            </a:r>
            <a:endParaRPr lang="en-US" altLang="zh-CN" b="1" dirty="0">
              <a:solidFill>
                <a:srgbClr val="FFFFFF"/>
              </a:solidFill>
            </a:endParaRPr>
          </a:p>
        </p:txBody>
      </p:sp>
      <p:sp>
        <p:nvSpPr>
          <p:cNvPr id="115733" name="Rectangle 177"/>
          <p:cNvSpPr>
            <a:spLocks noChangeArrowheads="1"/>
          </p:cNvSpPr>
          <p:nvPr/>
        </p:nvSpPr>
        <p:spPr bwMode="white">
          <a:xfrm>
            <a:off x="546755" y="3387521"/>
            <a:ext cx="881973"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交互性</a:t>
            </a:r>
            <a:endParaRPr lang="en-US" altLang="zh-CN" b="1" dirty="0">
              <a:solidFill>
                <a:srgbClr val="FFFFFF"/>
              </a:solidFill>
            </a:endParaRPr>
          </a:p>
        </p:txBody>
      </p:sp>
      <p:sp>
        <p:nvSpPr>
          <p:cNvPr id="115734" name="Rectangle 178"/>
          <p:cNvSpPr>
            <a:spLocks noChangeArrowheads="1"/>
          </p:cNvSpPr>
          <p:nvPr/>
        </p:nvSpPr>
        <p:spPr bwMode="white">
          <a:xfrm>
            <a:off x="546755" y="4178096"/>
            <a:ext cx="881973"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时效性</a:t>
            </a:r>
            <a:endParaRPr lang="en-US" altLang="zh-CN" b="1" dirty="0">
              <a:solidFill>
                <a:srgbClr val="FFFFFF"/>
              </a:solidFill>
            </a:endParaRPr>
          </a:p>
        </p:txBody>
      </p:sp>
      <p:sp>
        <p:nvSpPr>
          <p:cNvPr id="115735" name="Rectangle 179"/>
          <p:cNvSpPr>
            <a:spLocks noChangeArrowheads="1"/>
          </p:cNvSpPr>
          <p:nvPr/>
        </p:nvSpPr>
        <p:spPr bwMode="auto">
          <a:xfrm>
            <a:off x="1692275" y="2495346"/>
            <a:ext cx="3051175" cy="523220"/>
          </a:xfrm>
          <a:prstGeom prst="rect">
            <a:avLst/>
          </a:prstGeom>
          <a:noFill/>
          <a:ln w="9525" algn="ctr">
            <a:noFill/>
            <a:miter lim="800000"/>
            <a:headEnd/>
            <a:tailEnd/>
          </a:ln>
        </p:spPr>
        <p:txBody>
          <a:bodyPr>
            <a:spAutoFit/>
          </a:bodyPr>
          <a:lstStyle/>
          <a:p>
            <a:r>
              <a:rPr lang="zh-CN" altLang="en-US" sz="1400" dirty="0" smtClean="0"/>
              <a:t>移动终端、桌面系统、平面媒体、户外媒体</a:t>
            </a:r>
            <a:endParaRPr lang="en-US" altLang="zh-CN" sz="1400" dirty="0"/>
          </a:p>
        </p:txBody>
      </p:sp>
      <p:sp>
        <p:nvSpPr>
          <p:cNvPr id="115736" name="Rectangle 180"/>
          <p:cNvSpPr>
            <a:spLocks noChangeArrowheads="1"/>
          </p:cNvSpPr>
          <p:nvPr/>
        </p:nvSpPr>
        <p:spPr bwMode="auto">
          <a:xfrm>
            <a:off x="1692275" y="3284334"/>
            <a:ext cx="3051175" cy="307777"/>
          </a:xfrm>
          <a:prstGeom prst="rect">
            <a:avLst/>
          </a:prstGeom>
          <a:noFill/>
          <a:ln w="9525" algn="ctr">
            <a:noFill/>
            <a:miter lim="800000"/>
            <a:headEnd/>
            <a:tailEnd/>
          </a:ln>
        </p:spPr>
        <p:txBody>
          <a:bodyPr>
            <a:spAutoFit/>
          </a:bodyPr>
          <a:lstStyle/>
          <a:p>
            <a:r>
              <a:rPr lang="zh-CN" altLang="en-US" sz="1400" dirty="0" smtClean="0"/>
              <a:t>点击、触摸、探索、批注、警示</a:t>
            </a:r>
            <a:endParaRPr lang="en-US" altLang="zh-CN" sz="1400" dirty="0"/>
          </a:p>
        </p:txBody>
      </p:sp>
      <p:sp>
        <p:nvSpPr>
          <p:cNvPr id="115737" name="Rectangle 181"/>
          <p:cNvSpPr>
            <a:spLocks noChangeArrowheads="1"/>
          </p:cNvSpPr>
          <p:nvPr/>
        </p:nvSpPr>
        <p:spPr bwMode="auto">
          <a:xfrm>
            <a:off x="1692275" y="4093959"/>
            <a:ext cx="3051175" cy="307777"/>
          </a:xfrm>
          <a:prstGeom prst="rect">
            <a:avLst/>
          </a:prstGeom>
          <a:noFill/>
          <a:ln w="9525" algn="ctr">
            <a:noFill/>
            <a:miter lim="800000"/>
            <a:headEnd/>
            <a:tailEnd/>
          </a:ln>
        </p:spPr>
        <p:txBody>
          <a:bodyPr>
            <a:spAutoFit/>
          </a:bodyPr>
          <a:lstStyle/>
          <a:p>
            <a:r>
              <a:rPr lang="en-US" altLang="zh-CN" sz="1400" dirty="0" smtClean="0"/>
              <a:t>T+0</a:t>
            </a:r>
            <a:r>
              <a:rPr lang="zh-CN" altLang="en-US" sz="1400" dirty="0" smtClean="0"/>
              <a:t>，</a:t>
            </a:r>
            <a:r>
              <a:rPr lang="en-US" altLang="zh-CN" sz="1400" dirty="0" smtClean="0"/>
              <a:t>T+1</a:t>
            </a:r>
            <a:endParaRPr lang="en-US" altLang="zh-CN" sz="1400" dirty="0"/>
          </a:p>
        </p:txBody>
      </p:sp>
      <p:sp>
        <p:nvSpPr>
          <p:cNvPr id="115738" name="Rectangle 182"/>
          <p:cNvSpPr>
            <a:spLocks noChangeArrowheads="1"/>
          </p:cNvSpPr>
          <p:nvPr/>
        </p:nvSpPr>
        <p:spPr bwMode="white">
          <a:xfrm>
            <a:off x="6422793" y="1676385"/>
            <a:ext cx="649537"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聚焦</a:t>
            </a:r>
            <a:endParaRPr lang="en-US" altLang="zh-CN" b="1" dirty="0">
              <a:solidFill>
                <a:srgbClr val="FFFFFF"/>
              </a:solidFill>
            </a:endParaRPr>
          </a:p>
        </p:txBody>
      </p:sp>
      <p:sp>
        <p:nvSpPr>
          <p:cNvPr id="115739" name="Rectangle 183"/>
          <p:cNvSpPr>
            <a:spLocks noChangeArrowheads="1"/>
          </p:cNvSpPr>
          <p:nvPr/>
        </p:nvSpPr>
        <p:spPr bwMode="white">
          <a:xfrm>
            <a:off x="5286380" y="3505185"/>
            <a:ext cx="649537"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准确</a:t>
            </a:r>
            <a:endParaRPr lang="en-US" altLang="zh-CN" b="1" dirty="0">
              <a:solidFill>
                <a:srgbClr val="FFFFFF"/>
              </a:solidFill>
            </a:endParaRPr>
          </a:p>
        </p:txBody>
      </p:sp>
      <p:sp>
        <p:nvSpPr>
          <p:cNvPr id="115740" name="Rectangle 184"/>
          <p:cNvSpPr>
            <a:spLocks noChangeArrowheads="1"/>
          </p:cNvSpPr>
          <p:nvPr/>
        </p:nvSpPr>
        <p:spPr bwMode="white">
          <a:xfrm>
            <a:off x="7643834" y="3486135"/>
            <a:ext cx="649537"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清晰</a:t>
            </a:r>
            <a:endParaRPr lang="en-US" altLang="zh-CN" b="1" dirty="0">
              <a:solidFill>
                <a:srgbClr val="FFFFFF"/>
              </a:solidFill>
            </a:endParaRPr>
          </a:p>
        </p:txBody>
      </p:sp>
      <p:sp>
        <p:nvSpPr>
          <p:cNvPr id="187" name="标题 1"/>
          <p:cNvSpPr>
            <a:spLocks noGrp="1"/>
          </p:cNvSpPr>
          <p:nvPr>
            <p:ph type="title"/>
          </p:nvPr>
        </p:nvSpPr>
        <p:spPr>
          <a:xfrm>
            <a:off x="367836" y="116632"/>
            <a:ext cx="8229600" cy="792163"/>
          </a:xfrm>
        </p:spPr>
        <p:txBody>
          <a:bodyPr/>
          <a:lstStyle/>
          <a:p>
            <a:r>
              <a:rPr lang="zh-CN" altLang="en-US" dirty="0" smtClean="0"/>
              <a:t>如何展示仪表盘？</a:t>
            </a:r>
            <a:endParaRPr lang="zh-CN" altLang="en-US" dirty="0"/>
          </a:p>
        </p:txBody>
      </p:sp>
      <p:sp>
        <p:nvSpPr>
          <p:cNvPr id="188" name="Freeform 53"/>
          <p:cNvSpPr>
            <a:spLocks/>
          </p:cNvSpPr>
          <p:nvPr/>
        </p:nvSpPr>
        <p:spPr bwMode="gray">
          <a:xfrm>
            <a:off x="533400" y="4929198"/>
            <a:ext cx="8077200" cy="1857388"/>
          </a:xfrm>
          <a:custGeom>
            <a:avLst/>
            <a:gdLst>
              <a:gd name="T0" fmla="*/ 0 w 5016"/>
              <a:gd name="T1" fmla="*/ 2147483647 h 2256"/>
              <a:gd name="T2" fmla="*/ 2147483647 w 5016"/>
              <a:gd name="T3" fmla="*/ 2147483647 h 2256"/>
              <a:gd name="T4" fmla="*/ 2147483647 w 5016"/>
              <a:gd name="T5" fmla="*/ 2147483647 h 2256"/>
              <a:gd name="T6" fmla="*/ 2147483647 w 5016"/>
              <a:gd name="T7" fmla="*/ 2147483647 h 2256"/>
              <a:gd name="T8" fmla="*/ 2147483647 w 5016"/>
              <a:gd name="T9" fmla="*/ 2147483647 h 2256"/>
              <a:gd name="T10" fmla="*/ 2147483647 w 5016"/>
              <a:gd name="T11" fmla="*/ 2147483647 h 2256"/>
              <a:gd name="T12" fmla="*/ 2147483647 w 5016"/>
              <a:gd name="T13" fmla="*/ 2147483647 h 2256"/>
              <a:gd name="T14" fmla="*/ 2147483647 w 5016"/>
              <a:gd name="T15" fmla="*/ 2147483647 h 2256"/>
              <a:gd name="T16" fmla="*/ 2147483647 w 5016"/>
              <a:gd name="T17" fmla="*/ 2147483647 h 2256"/>
              <a:gd name="T18" fmla="*/ 2147483647 w 5016"/>
              <a:gd name="T19" fmla="*/ 0 h 2256"/>
              <a:gd name="T20" fmla="*/ 2147483647 w 5016"/>
              <a:gd name="T21" fmla="*/ 2147483647 h 2256"/>
              <a:gd name="T22" fmla="*/ 2147483647 w 5016"/>
              <a:gd name="T23" fmla="*/ 2147483647 h 2256"/>
              <a:gd name="T24" fmla="*/ 2147483647 w 5016"/>
              <a:gd name="T25" fmla="*/ 2147483647 h 2256"/>
              <a:gd name="T26" fmla="*/ 2147483647 w 5016"/>
              <a:gd name="T27" fmla="*/ 2147483647 h 2256"/>
              <a:gd name="T28" fmla="*/ 2147483647 w 5016"/>
              <a:gd name="T29" fmla="*/ 2147483647 h 2256"/>
              <a:gd name="T30" fmla="*/ 2147483647 w 5016"/>
              <a:gd name="T31" fmla="*/ 2147483647 h 2256"/>
              <a:gd name="T32" fmla="*/ 2147483647 w 5016"/>
              <a:gd name="T33" fmla="*/ 2147483647 h 2256"/>
              <a:gd name="T34" fmla="*/ 2147483647 w 5016"/>
              <a:gd name="T35" fmla="*/ 2147483647 h 2256"/>
              <a:gd name="T36" fmla="*/ 2147483647 w 5016"/>
              <a:gd name="T37" fmla="*/ 2147483647 h 2256"/>
              <a:gd name="T38" fmla="*/ 0 w 5016"/>
              <a:gd name="T39" fmla="*/ 214748364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C0C0C0"/>
              </a:gs>
              <a:gs pos="100000">
                <a:schemeClr val="bg1"/>
              </a:gs>
            </a:gsLst>
            <a:lin ang="5400000" scaled="1"/>
          </a:gradFill>
          <a:ln w="9525">
            <a:noFill/>
            <a:round/>
            <a:headEnd/>
            <a:tailEnd/>
          </a:ln>
        </p:spPr>
        <p:txBody>
          <a:bodyPr wrap="none" anchor="ctr"/>
          <a:lstStyle/>
          <a:p>
            <a:endParaRPr lang="zh-CN" altLang="en-US"/>
          </a:p>
        </p:txBody>
      </p:sp>
      <p:sp>
        <p:nvSpPr>
          <p:cNvPr id="189" name="Rectangle 2"/>
          <p:cNvSpPr>
            <a:spLocks noChangeArrowheads="1"/>
          </p:cNvSpPr>
          <p:nvPr/>
        </p:nvSpPr>
        <p:spPr bwMode="gray">
          <a:xfrm>
            <a:off x="1365221" y="1590667"/>
            <a:ext cx="3367087" cy="766763"/>
          </a:xfrm>
          <a:prstGeom prst="rect">
            <a:avLst/>
          </a:prstGeom>
          <a:solidFill>
            <a:srgbClr val="DDDDDD"/>
          </a:solidFill>
          <a:ln w="12700" algn="ctr">
            <a:noFill/>
            <a:prstDash val="dash"/>
            <a:miter lim="800000"/>
            <a:headEnd/>
            <a:tailEnd/>
          </a:ln>
        </p:spPr>
        <p:txBody>
          <a:bodyPr wrap="none" anchor="ctr"/>
          <a:lstStyle/>
          <a:p>
            <a:endParaRPr lang="zh-CN" altLang="en-US"/>
          </a:p>
        </p:txBody>
      </p:sp>
      <p:sp>
        <p:nvSpPr>
          <p:cNvPr id="190" name="Rectangle 173"/>
          <p:cNvSpPr>
            <a:spLocks noChangeArrowheads="1"/>
          </p:cNvSpPr>
          <p:nvPr/>
        </p:nvSpPr>
        <p:spPr bwMode="gray">
          <a:xfrm>
            <a:off x="428596" y="1590667"/>
            <a:ext cx="1169987" cy="766763"/>
          </a:xfrm>
          <a:prstGeom prst="rect">
            <a:avLst/>
          </a:prstGeom>
          <a:solidFill>
            <a:srgbClr val="00B0F0"/>
          </a:solidFill>
          <a:ln w="12700" algn="ctr">
            <a:noFill/>
            <a:prstDash val="dash"/>
            <a:miter lim="800000"/>
            <a:headEnd/>
            <a:tailEnd/>
          </a:ln>
        </p:spPr>
        <p:txBody>
          <a:bodyPr wrap="none" anchor="ctr"/>
          <a:lstStyle/>
          <a:p>
            <a:endParaRPr lang="zh-CN" altLang="en-US"/>
          </a:p>
        </p:txBody>
      </p:sp>
      <p:sp>
        <p:nvSpPr>
          <p:cNvPr id="191" name="Rectangle 176"/>
          <p:cNvSpPr>
            <a:spLocks noChangeArrowheads="1"/>
          </p:cNvSpPr>
          <p:nvPr/>
        </p:nvSpPr>
        <p:spPr bwMode="white">
          <a:xfrm>
            <a:off x="444473" y="1771642"/>
            <a:ext cx="1114409" cy="369332"/>
          </a:xfrm>
          <a:prstGeom prst="rect">
            <a:avLst/>
          </a:prstGeom>
          <a:noFill/>
          <a:ln w="9525" algn="ctr">
            <a:noFill/>
            <a:miter lim="800000"/>
            <a:headEnd/>
            <a:tailEnd/>
          </a:ln>
        </p:spPr>
        <p:txBody>
          <a:bodyPr wrap="none">
            <a:spAutoFit/>
          </a:bodyPr>
          <a:lstStyle/>
          <a:p>
            <a:pPr algn="ctr"/>
            <a:r>
              <a:rPr lang="zh-CN" altLang="en-US" b="1" dirty="0" smtClean="0">
                <a:solidFill>
                  <a:srgbClr val="FFFFFF"/>
                </a:solidFill>
              </a:rPr>
              <a:t>分析能力</a:t>
            </a:r>
            <a:endParaRPr lang="en-US" altLang="zh-CN" b="1" dirty="0">
              <a:solidFill>
                <a:srgbClr val="FFFFFF"/>
              </a:solidFill>
            </a:endParaRPr>
          </a:p>
        </p:txBody>
      </p:sp>
      <p:sp>
        <p:nvSpPr>
          <p:cNvPr id="192" name="Rectangle 179"/>
          <p:cNvSpPr>
            <a:spLocks noChangeArrowheads="1"/>
          </p:cNvSpPr>
          <p:nvPr/>
        </p:nvSpPr>
        <p:spPr bwMode="auto">
          <a:xfrm>
            <a:off x="1677958" y="1708142"/>
            <a:ext cx="3051175" cy="523220"/>
          </a:xfrm>
          <a:prstGeom prst="rect">
            <a:avLst/>
          </a:prstGeom>
          <a:noFill/>
          <a:ln w="9525" algn="ctr">
            <a:noFill/>
            <a:miter lim="800000"/>
            <a:headEnd/>
            <a:tailEnd/>
          </a:ln>
        </p:spPr>
        <p:txBody>
          <a:bodyPr>
            <a:spAutoFit/>
          </a:bodyPr>
          <a:lstStyle/>
          <a:p>
            <a:r>
              <a:rPr lang="zh-CN" altLang="en-US" sz="1400" dirty="0" smtClean="0"/>
              <a:t>纵向、横向比较，关联跳转，上下钻取，同业比较</a:t>
            </a:r>
            <a:endParaRPr lang="en-US" altLang="zh-CN" sz="1400" dirty="0"/>
          </a:p>
        </p:txBody>
      </p:sp>
      <p:sp>
        <p:nvSpPr>
          <p:cNvPr id="194" name="TextBox 193"/>
          <p:cNvSpPr txBox="1"/>
          <p:nvPr/>
        </p:nvSpPr>
        <p:spPr>
          <a:xfrm>
            <a:off x="2018726" y="6202940"/>
            <a:ext cx="1338828" cy="369332"/>
          </a:xfrm>
          <a:prstGeom prst="rect">
            <a:avLst/>
          </a:prstGeom>
          <a:noFill/>
        </p:spPr>
        <p:txBody>
          <a:bodyPr wrap="none" rtlCol="0">
            <a:spAutoFit/>
          </a:bodyPr>
          <a:lstStyle/>
          <a:p>
            <a:r>
              <a:rPr lang="zh-CN" altLang="en-US" dirty="0" smtClean="0"/>
              <a:t>单页面布局</a:t>
            </a:r>
            <a:endParaRPr lang="zh-CN" altLang="en-US" dirty="0"/>
          </a:p>
        </p:txBody>
      </p:sp>
      <p:sp>
        <p:nvSpPr>
          <p:cNvPr id="195" name="TextBox 194"/>
          <p:cNvSpPr txBox="1"/>
          <p:nvPr/>
        </p:nvSpPr>
        <p:spPr>
          <a:xfrm>
            <a:off x="3857620" y="6202940"/>
            <a:ext cx="1569660" cy="369332"/>
          </a:xfrm>
          <a:prstGeom prst="rect">
            <a:avLst/>
          </a:prstGeom>
          <a:noFill/>
        </p:spPr>
        <p:txBody>
          <a:bodyPr wrap="none" rtlCol="0">
            <a:spAutoFit/>
          </a:bodyPr>
          <a:lstStyle/>
          <a:p>
            <a:r>
              <a:rPr lang="zh-CN" altLang="en-US" dirty="0" smtClean="0"/>
              <a:t>展示实时信息</a:t>
            </a:r>
            <a:endParaRPr lang="zh-CN" altLang="en-US" dirty="0"/>
          </a:p>
        </p:txBody>
      </p:sp>
      <p:sp>
        <p:nvSpPr>
          <p:cNvPr id="196" name="TextBox 195"/>
          <p:cNvSpPr txBox="1"/>
          <p:nvPr/>
        </p:nvSpPr>
        <p:spPr>
          <a:xfrm>
            <a:off x="5629027" y="6202940"/>
            <a:ext cx="1800493" cy="369332"/>
          </a:xfrm>
          <a:prstGeom prst="rect">
            <a:avLst/>
          </a:prstGeom>
          <a:noFill/>
        </p:spPr>
        <p:txBody>
          <a:bodyPr wrap="none" rtlCol="0">
            <a:spAutoFit/>
          </a:bodyPr>
          <a:lstStyle/>
          <a:p>
            <a:r>
              <a:rPr lang="zh-CN" altLang="en-US" dirty="0" smtClean="0"/>
              <a:t>全面的业务视图</a:t>
            </a:r>
            <a:endParaRPr lang="zh-CN" altLang="en-US" dirty="0"/>
          </a:p>
        </p:txBody>
      </p:sp>
    </p:spTree>
    <p:extLst>
      <p:ext uri="{BB962C8B-B14F-4D97-AF65-F5344CB8AC3E}">
        <p14:creationId xmlns:p14="http://schemas.microsoft.com/office/powerpoint/2010/main" val="3870981023"/>
      </p:ext>
    </p:extLst>
  </p:cSld>
  <p:clrMapOvr>
    <a:masterClrMapping/>
  </p:clrMapOvr>
  <p:transition advClick="0"/>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完美仪表盘的选项</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1633063503"/>
              </p:ext>
            </p:extLst>
          </p:nvPr>
        </p:nvGraphicFramePr>
        <p:xfrm>
          <a:off x="785787" y="2408128"/>
          <a:ext cx="7500989" cy="4333240"/>
        </p:xfrm>
        <a:graphic>
          <a:graphicData uri="http://schemas.openxmlformats.org/drawingml/2006/table">
            <a:tbl>
              <a:tblPr firstRow="1" bandRow="1">
                <a:tableStyleId>{5C22544A-7EE6-4342-B048-85BDC9FD1C3A}</a:tableStyleId>
              </a:tblPr>
              <a:tblGrid>
                <a:gridCol w="1114008"/>
                <a:gridCol w="3342025"/>
                <a:gridCol w="3044956"/>
              </a:tblGrid>
              <a:tr h="370840">
                <a:tc>
                  <a:txBody>
                    <a:bodyPr/>
                    <a:lstStyle/>
                    <a:p>
                      <a:endParaRPr lang="zh-CN" altLang="en-US" sz="1600" dirty="0">
                        <a:latin typeface="+mn-ea"/>
                        <a:ea typeface="+mn-ea"/>
                      </a:endParaRPr>
                    </a:p>
                  </a:txBody>
                  <a:tcPr/>
                </a:tc>
                <a:tc>
                  <a:txBody>
                    <a:bodyPr/>
                    <a:lstStyle/>
                    <a:p>
                      <a:pPr algn="ctr"/>
                      <a:r>
                        <a:rPr lang="zh-CN" altLang="en-US" sz="1600" dirty="0" smtClean="0">
                          <a:latin typeface="+mn-ea"/>
                          <a:ea typeface="+mn-ea"/>
                        </a:rPr>
                        <a:t>选择</a:t>
                      </a:r>
                      <a:r>
                        <a:rPr lang="en-US" altLang="zh-CN" sz="1600" dirty="0" smtClean="0">
                          <a:latin typeface="+mn-ea"/>
                          <a:ea typeface="+mn-ea"/>
                        </a:rPr>
                        <a:t>1</a:t>
                      </a:r>
                      <a:endParaRPr lang="zh-CN" altLang="en-US" sz="1600" dirty="0">
                        <a:latin typeface="+mn-ea"/>
                        <a:ea typeface="+mn-ea"/>
                      </a:endParaRPr>
                    </a:p>
                  </a:txBody>
                  <a:tcPr/>
                </a:tc>
                <a:tc>
                  <a:txBody>
                    <a:bodyPr/>
                    <a:lstStyle/>
                    <a:p>
                      <a:pPr algn="ctr"/>
                      <a:r>
                        <a:rPr lang="zh-CN" altLang="en-US" sz="1600" dirty="0" smtClean="0">
                          <a:latin typeface="+mn-ea"/>
                          <a:ea typeface="+mn-ea"/>
                        </a:rPr>
                        <a:t>选择</a:t>
                      </a:r>
                      <a:r>
                        <a:rPr lang="en-US" altLang="zh-CN" sz="1600" dirty="0" smtClean="0">
                          <a:latin typeface="+mn-ea"/>
                          <a:ea typeface="+mn-ea"/>
                        </a:rPr>
                        <a:t>2</a:t>
                      </a:r>
                      <a:endParaRPr lang="zh-CN" altLang="en-US" sz="1600" dirty="0">
                        <a:latin typeface="+mn-ea"/>
                        <a:ea typeface="+mn-ea"/>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范围 </a:t>
                      </a:r>
                    </a:p>
                  </a:txBody>
                  <a:tcPr anchor="ctr" anchorCtr="1">
                    <a:solidFill>
                      <a:srgbClr val="00B0F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广泛：</a:t>
                      </a:r>
                      <a:r>
                        <a:rPr lang="zh-CN" altLang="en-US" sz="1600" b="0" kern="1200" baseline="0" dirty="0" smtClean="0">
                          <a:solidFill>
                            <a:schemeClr val="dk1"/>
                          </a:solidFill>
                          <a:latin typeface="+mn-ea"/>
                          <a:ea typeface="+mn-ea"/>
                          <a:cs typeface="+mn-cs"/>
                        </a:rPr>
                        <a:t>展示整个企业的信息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特定：</a:t>
                      </a:r>
                      <a:r>
                        <a:rPr lang="zh-CN" altLang="en-US" sz="1600" b="0" kern="1200" baseline="0" dirty="0" smtClean="0">
                          <a:solidFill>
                            <a:schemeClr val="dk1"/>
                          </a:solidFill>
                          <a:latin typeface="+mn-ea"/>
                          <a:ea typeface="+mn-ea"/>
                          <a:cs typeface="+mn-cs"/>
                        </a:rPr>
                        <a:t>仅针对某一个特定的功能、流程、产品等</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业务角色 </a:t>
                      </a:r>
                    </a:p>
                  </a:txBody>
                  <a:tcPr anchor="ctr" anchorCtr="1">
                    <a:solidFill>
                      <a:srgbClr val="00B0F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策略层：</a:t>
                      </a:r>
                      <a:r>
                        <a:rPr lang="zh-CN" altLang="en-US" sz="1600" b="0" kern="1200" baseline="0" dirty="0" smtClean="0">
                          <a:solidFill>
                            <a:schemeClr val="dk1"/>
                          </a:solidFill>
                          <a:latin typeface="+mn-ea"/>
                          <a:ea typeface="+mn-ea"/>
                          <a:cs typeface="+mn-cs"/>
                        </a:rPr>
                        <a:t>提供高层次、大范围的、长期业务指标视图</a:t>
                      </a:r>
                      <a:r>
                        <a:rPr lang="zh-CN" altLang="en-US" sz="1600" b="1" kern="1200" baseline="0" dirty="0" smtClean="0">
                          <a:solidFill>
                            <a:schemeClr val="dk1"/>
                          </a:solidFill>
                          <a:latin typeface="+mn-ea"/>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操作层：</a:t>
                      </a:r>
                      <a:r>
                        <a:rPr lang="zh-CN" altLang="en-US" sz="1600" b="0" kern="1200" baseline="0" dirty="0" smtClean="0">
                          <a:solidFill>
                            <a:schemeClr val="dk1"/>
                          </a:solidFill>
                          <a:latin typeface="+mn-ea"/>
                          <a:ea typeface="+mn-ea"/>
                          <a:cs typeface="+mn-cs"/>
                        </a:rPr>
                        <a:t>从战术角度提供某一特定短期业务指标的视图</a:t>
                      </a:r>
                      <a:r>
                        <a:rPr lang="zh-CN" altLang="en-US" sz="1600" b="1" kern="1200" baseline="0" dirty="0" smtClean="0">
                          <a:solidFill>
                            <a:schemeClr val="dk1"/>
                          </a:solidFill>
                          <a:latin typeface="+mn-ea"/>
                          <a:ea typeface="+mn-ea"/>
                          <a:cs typeface="+mn-cs"/>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时间范围 </a:t>
                      </a:r>
                    </a:p>
                  </a:txBody>
                  <a:tcPr anchor="ctr" anchorCtr="1">
                    <a:solidFill>
                      <a:srgbClr val="00B0F0">
                        <a:alpha val="50000"/>
                      </a:srgbClr>
                    </a:solidFill>
                  </a:tcPr>
                </a:tc>
                <a:tc>
                  <a:txBody>
                    <a:bodyPr/>
                    <a:lstStyle/>
                    <a:p>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记录历史： </a:t>
                      </a:r>
                      <a:r>
                        <a:rPr lang="zh-CN" altLang="en-US" sz="1600" kern="1200" baseline="0" dirty="0" smtClean="0">
                          <a:solidFill>
                            <a:schemeClr val="dk1"/>
                          </a:solidFill>
                          <a:latin typeface="+mn-ea"/>
                          <a:ea typeface="+mn-ea"/>
                          <a:cs typeface="+mn-cs"/>
                        </a:rPr>
                        <a:t>回溯历史进行趋势跟踪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快照：</a:t>
                      </a:r>
                      <a:r>
                        <a:rPr lang="zh-CN" altLang="en-US" sz="1600" b="0" kern="1200" baseline="0" dirty="0" smtClean="0">
                          <a:solidFill>
                            <a:schemeClr val="dk1"/>
                          </a:solidFill>
                          <a:latin typeface="+mn-ea"/>
                          <a:ea typeface="+mn-ea"/>
                          <a:cs typeface="+mn-cs"/>
                        </a:rPr>
                        <a:t>只显示单一时点的指标</a:t>
                      </a:r>
                      <a:r>
                        <a:rPr lang="zh-CN" altLang="en-US" sz="1600" b="1" kern="1200" baseline="0" dirty="0" smtClean="0">
                          <a:solidFill>
                            <a:schemeClr val="dk1"/>
                          </a:solidFill>
                          <a:latin typeface="+mn-ea"/>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实时：</a:t>
                      </a:r>
                      <a:r>
                        <a:rPr lang="zh-CN" altLang="en-US" sz="1600" b="0" kern="1200" baseline="0" dirty="0" smtClean="0">
                          <a:solidFill>
                            <a:schemeClr val="dk1"/>
                          </a:solidFill>
                          <a:latin typeface="+mn-ea"/>
                          <a:ea typeface="+mn-ea"/>
                          <a:cs typeface="+mn-cs"/>
                        </a:rPr>
                        <a:t>监控当时正在进行的活动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预测：</a:t>
                      </a:r>
                      <a:r>
                        <a:rPr lang="zh-CN" altLang="en-US" sz="1600" b="0" kern="1200" baseline="0" dirty="0" smtClean="0">
                          <a:solidFill>
                            <a:schemeClr val="dk1"/>
                          </a:solidFill>
                          <a:latin typeface="+mn-ea"/>
                          <a:ea typeface="+mn-ea"/>
                          <a:cs typeface="+mn-cs"/>
                        </a:rPr>
                        <a:t>用过去的指标值预测未来的指标值</a:t>
                      </a:r>
                      <a:r>
                        <a:rPr lang="zh-CN" altLang="en-US" sz="1600" b="1" kern="1200" baseline="0" dirty="0" smtClean="0">
                          <a:solidFill>
                            <a:schemeClr val="dk1"/>
                          </a:solidFill>
                          <a:latin typeface="+mn-ea"/>
                          <a:ea typeface="+mn-ea"/>
                          <a:cs typeface="+mn-cs"/>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定制度 </a:t>
                      </a:r>
                    </a:p>
                  </a:txBody>
                  <a:tcPr anchor="ctr" anchorCtr="1">
                    <a:solidFill>
                      <a:srgbClr val="00B0F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单一视图：</a:t>
                      </a:r>
                      <a:r>
                        <a:rPr lang="zh-CN" altLang="en-US" sz="1600" b="0" kern="1200" baseline="0" dirty="0" smtClean="0">
                          <a:solidFill>
                            <a:schemeClr val="dk1"/>
                          </a:solidFill>
                          <a:latin typeface="+mn-ea"/>
                          <a:ea typeface="+mn-ea"/>
                          <a:cs typeface="+mn-cs"/>
                        </a:rPr>
                        <a:t>所有用户都使用同一个视图</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可定制：</a:t>
                      </a:r>
                      <a:r>
                        <a:rPr lang="zh-CN" altLang="en-US" sz="1600" b="0" kern="1200" baseline="0" dirty="0" smtClean="0">
                          <a:solidFill>
                            <a:schemeClr val="dk1"/>
                          </a:solidFill>
                          <a:latin typeface="+mn-ea"/>
                          <a:ea typeface="+mn-ea"/>
                          <a:cs typeface="+mn-cs"/>
                        </a:rPr>
                        <a:t>允许用户根据自身的需求定制不同的视图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细节层次 </a:t>
                      </a:r>
                    </a:p>
                  </a:txBody>
                  <a:tcPr anchor="ctr" anchorCtr="1">
                    <a:solidFill>
                      <a:srgbClr val="00B0F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高层次：</a:t>
                      </a:r>
                      <a:r>
                        <a:rPr lang="zh-CN" altLang="en-US" sz="1600" b="0" kern="1200" baseline="0" dirty="0" smtClean="0">
                          <a:solidFill>
                            <a:schemeClr val="dk1"/>
                          </a:solidFill>
                          <a:latin typeface="+mn-ea"/>
                          <a:ea typeface="+mn-ea"/>
                          <a:cs typeface="+mn-cs"/>
                        </a:rPr>
                        <a:t>仅展现最高层次的数据</a:t>
                      </a:r>
                      <a:r>
                        <a:rPr lang="zh-CN" altLang="en-US" sz="1600" b="1" kern="1200" baseline="0" dirty="0" smtClean="0">
                          <a:solidFill>
                            <a:schemeClr val="dk1"/>
                          </a:solidFill>
                          <a:latin typeface="+mn-ea"/>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可钻取：</a:t>
                      </a:r>
                      <a:r>
                        <a:rPr lang="zh-CN" altLang="en-US" sz="1600" b="0" kern="1200" baseline="0" dirty="0" smtClean="0">
                          <a:solidFill>
                            <a:schemeClr val="dk1"/>
                          </a:solidFill>
                          <a:latin typeface="+mn-ea"/>
                          <a:ea typeface="+mn-ea"/>
                          <a:cs typeface="+mn-cs"/>
                        </a:rPr>
                        <a:t>提供钻取功能，可以获得更细节的数据</a:t>
                      </a:r>
                      <a:r>
                        <a:rPr lang="zh-CN" altLang="en-US" sz="1600" kern="1200" baseline="0" dirty="0" smtClean="0">
                          <a:solidFill>
                            <a:schemeClr val="dk1"/>
                          </a:solidFill>
                          <a:latin typeface="+mn-ea"/>
                          <a:ea typeface="+mn-ea"/>
                          <a:cs typeface="+mn-cs"/>
                        </a:rPr>
                        <a:t> </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kern="1200" baseline="0" dirty="0" smtClean="0">
                          <a:solidFill>
                            <a:schemeClr val="dk1"/>
                          </a:solidFill>
                          <a:latin typeface="黑体" pitchFamily="2" charset="-122"/>
                          <a:ea typeface="黑体" pitchFamily="2" charset="-122"/>
                          <a:cs typeface="+mn-cs"/>
                        </a:rPr>
                        <a:t>视角 </a:t>
                      </a:r>
                    </a:p>
                  </a:txBody>
                  <a:tcPr anchor="ctr" anchorCtr="1">
                    <a:solidFill>
                      <a:srgbClr val="00B0F0">
                        <a:alpha val="5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指示性：</a:t>
                      </a:r>
                      <a:r>
                        <a:rPr lang="zh-CN" altLang="en-US" sz="1600" b="0" kern="1200" baseline="0" dirty="0" smtClean="0">
                          <a:solidFill>
                            <a:schemeClr val="dk1"/>
                          </a:solidFill>
                          <a:latin typeface="+mn-ea"/>
                          <a:ea typeface="+mn-ea"/>
                          <a:cs typeface="+mn-cs"/>
                        </a:rPr>
                        <a:t>仪表盘显式的告知用户数据的含义以及用途</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baseline="0" dirty="0" smtClean="0">
                          <a:solidFill>
                            <a:schemeClr val="dk1"/>
                          </a:solidFill>
                          <a:latin typeface="+mn-ea"/>
                          <a:ea typeface="+mn-ea"/>
                          <a:cs typeface="+mn-cs"/>
                        </a:rPr>
                        <a:t>□</a:t>
                      </a:r>
                      <a:r>
                        <a:rPr lang="zh-CN" altLang="en-US" sz="1600" b="1" kern="1200" baseline="0" dirty="0" smtClean="0">
                          <a:solidFill>
                            <a:schemeClr val="dk1"/>
                          </a:solidFill>
                          <a:latin typeface="+mn-ea"/>
                          <a:ea typeface="+mn-ea"/>
                          <a:cs typeface="+mn-cs"/>
                        </a:rPr>
                        <a:t>探索性：</a:t>
                      </a:r>
                      <a:r>
                        <a:rPr lang="zh-CN" altLang="en-US" sz="1600" b="0" kern="1200" baseline="0" dirty="0" smtClean="0">
                          <a:solidFill>
                            <a:schemeClr val="dk1"/>
                          </a:solidFill>
                          <a:latin typeface="+mn-ea"/>
                          <a:ea typeface="+mn-ea"/>
                          <a:cs typeface="+mn-cs"/>
                        </a:rPr>
                        <a:t>用户可以对数据结果自主做出合适的解释 </a:t>
                      </a:r>
                    </a:p>
                  </a:txBody>
                  <a:tcPr/>
                </a:tc>
              </a:tr>
            </a:tbl>
          </a:graphicData>
        </a:graphic>
      </p:graphicFrame>
      <p:sp>
        <p:nvSpPr>
          <p:cNvPr id="5" name="内容占位符 2"/>
          <p:cNvSpPr>
            <a:spLocks noGrp="1"/>
          </p:cNvSpPr>
          <p:nvPr>
            <p:ph idx="1"/>
          </p:nvPr>
        </p:nvSpPr>
        <p:spPr>
          <a:xfrm>
            <a:off x="500034" y="939512"/>
            <a:ext cx="8242762" cy="1409368"/>
          </a:xfrm>
        </p:spPr>
        <p:txBody>
          <a:bodyPr/>
          <a:lstStyle/>
          <a:p>
            <a:r>
              <a:rPr lang="zh-CN" altLang="en-US" sz="1800" b="1" dirty="0" smtClean="0"/>
              <a:t>中心思想</a:t>
            </a:r>
            <a:endParaRPr lang="en-US" altLang="zh-CN" sz="1800" b="1" dirty="0" smtClean="0"/>
          </a:p>
          <a:p>
            <a:pPr marL="801688" indent="-436563">
              <a:buFont typeface="Wingdings" pitchFamily="2" charset="2"/>
              <a:buChar char="Ø"/>
            </a:pPr>
            <a:r>
              <a:rPr lang="zh-CN" altLang="en-US" sz="1600" dirty="0" smtClean="0"/>
              <a:t>仪表盘设计中有个最常见的错误就是认为所有数据都同等重要，一视同仁。</a:t>
            </a:r>
          </a:p>
          <a:p>
            <a:pPr marL="801688" indent="-436563">
              <a:buFont typeface="Wingdings" pitchFamily="2" charset="2"/>
              <a:buChar char="Ø"/>
            </a:pPr>
            <a:r>
              <a:rPr lang="zh-CN" altLang="en-US" sz="1600" dirty="0" smtClean="0"/>
              <a:t>仪表盘上呈现什么信息的筛选标准通常是看某些权势力量是否感兴趣。而我们要提出一个更严格的标准：这些信息能否驱动生产力的提高？这里给出一些策略可以辅助缩小范围，找到真正有意义的信息。</a:t>
            </a:r>
            <a:endParaRPr lang="zh-CN" altLang="en-US" sz="1600" dirty="0"/>
          </a:p>
        </p:txBody>
      </p:sp>
    </p:spTree>
    <p:extLst>
      <p:ext uri="{BB962C8B-B14F-4D97-AF65-F5344CB8AC3E}">
        <p14:creationId xmlns:p14="http://schemas.microsoft.com/office/powerpoint/2010/main" val="803284778"/>
      </p:ext>
    </p:extLst>
  </p:cSld>
  <p:clrMapOvr>
    <a:masterClrMapping/>
  </p:clrMapOvr>
  <p:transition advClick="0"/>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lstStyle/>
          <a:p>
            <a:r>
              <a:rPr lang="zh-CN" altLang="en-US" sz="2400" dirty="0"/>
              <a:t>某股份制银行管理驾驶舱系统</a:t>
            </a:r>
            <a:r>
              <a:rPr lang="zh-CN" altLang="en-US" b="1" kern="1200" dirty="0" smtClean="0">
                <a:solidFill>
                  <a:srgbClr val="CC3300"/>
                </a:solidFill>
                <a:latin typeface="黑体" pitchFamily="49" charset="-122"/>
                <a:ea typeface="黑体" pitchFamily="49" charset="-122"/>
                <a:cs typeface="+mn-cs"/>
              </a:rPr>
              <a:t>总体目标</a:t>
            </a:r>
            <a:endParaRPr lang="zh-CN" altLang="en-US" b="1" kern="1200" dirty="0">
              <a:solidFill>
                <a:srgbClr val="CC3300"/>
              </a:solidFill>
              <a:latin typeface="黑体" pitchFamily="49" charset="-122"/>
              <a:ea typeface="黑体" pitchFamily="49" charset="-122"/>
              <a:cs typeface="+mn-cs"/>
            </a:endParaRPr>
          </a:p>
        </p:txBody>
      </p:sp>
      <p:sp>
        <p:nvSpPr>
          <p:cNvPr id="885767" name="AutoShape 7"/>
          <p:cNvSpPr>
            <a:spLocks noChangeArrowheads="1"/>
          </p:cNvSpPr>
          <p:nvPr/>
        </p:nvSpPr>
        <p:spPr bwMode="auto">
          <a:xfrm>
            <a:off x="461963" y="1500174"/>
            <a:ext cx="1263650" cy="1295400"/>
          </a:xfrm>
          <a:prstGeom prst="homePlate">
            <a:avLst>
              <a:gd name="adj" fmla="val 13083"/>
            </a:avLst>
          </a:prstGeom>
          <a:solidFill>
            <a:schemeClr val="accent2"/>
          </a:solidFill>
          <a:ln w="6350">
            <a:noFill/>
            <a:miter lim="800000"/>
            <a:headEnd/>
            <a:tailEnd/>
          </a:ln>
          <a:effectLst>
            <a:outerShdw dist="35921" dir="2700000" algn="ctr" rotWithShape="0">
              <a:schemeClr val="bg2"/>
            </a:outerShdw>
          </a:effectLst>
        </p:spPr>
        <p:txBody>
          <a:bodyPr lIns="0" tIns="0" rIns="0" bIns="0" anchor="ctr">
            <a:spAutoFit/>
          </a:bodyPr>
          <a:lstStyle/>
          <a:p>
            <a:endParaRPr lang="zh-CN" altLang="en-US"/>
          </a:p>
        </p:txBody>
      </p:sp>
      <p:sp>
        <p:nvSpPr>
          <p:cNvPr id="885768" name="Text Box 8"/>
          <p:cNvSpPr txBox="1">
            <a:spLocks noChangeArrowheads="1"/>
          </p:cNvSpPr>
          <p:nvPr/>
        </p:nvSpPr>
        <p:spPr bwMode="auto">
          <a:xfrm>
            <a:off x="528638" y="1731207"/>
            <a:ext cx="1185842" cy="830997"/>
          </a:xfrm>
          <a:prstGeom prst="rect">
            <a:avLst/>
          </a:prstGeom>
          <a:noFill/>
          <a:ln w="6350">
            <a:noFill/>
            <a:miter lim="800000"/>
            <a:headEnd/>
            <a:tailEnd/>
          </a:ln>
          <a:effectLst/>
        </p:spPr>
        <p:txBody>
          <a:bodyPr wrap="square" lIns="0" tIns="0" rIns="0" bIns="0" anchor="ctr">
            <a:spAutoFit/>
          </a:bodyPr>
          <a:lstStyle/>
          <a:p>
            <a:pPr algn="l" eaLnBrk="0" hangingPunct="0"/>
            <a:r>
              <a:rPr lang="zh-CN" altLang="en-US" dirty="0" smtClean="0">
                <a:solidFill>
                  <a:schemeClr val="bg1"/>
                </a:solidFill>
                <a:latin typeface="Arial" charset="0"/>
              </a:rPr>
              <a:t>建立银行统一的决策支持平台</a:t>
            </a:r>
            <a:endParaRPr lang="zh-CN" altLang="en-US" dirty="0">
              <a:solidFill>
                <a:schemeClr val="bg1"/>
              </a:solidFill>
              <a:latin typeface="Arial" charset="0"/>
            </a:endParaRPr>
          </a:p>
        </p:txBody>
      </p:sp>
      <p:sp>
        <p:nvSpPr>
          <p:cNvPr id="885769" name="Freeform 9"/>
          <p:cNvSpPr>
            <a:spLocks/>
          </p:cNvSpPr>
          <p:nvPr/>
        </p:nvSpPr>
        <p:spPr bwMode="auto">
          <a:xfrm>
            <a:off x="1738313" y="1500174"/>
            <a:ext cx="7204075" cy="12954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lstStyle/>
          <a:p>
            <a:endParaRPr lang="zh-CN" altLang="en-US"/>
          </a:p>
        </p:txBody>
      </p:sp>
      <p:sp>
        <p:nvSpPr>
          <p:cNvPr id="885770" name="AutoShape 10"/>
          <p:cNvSpPr>
            <a:spLocks noChangeArrowheads="1"/>
          </p:cNvSpPr>
          <p:nvPr/>
        </p:nvSpPr>
        <p:spPr bwMode="auto">
          <a:xfrm>
            <a:off x="488950" y="5375262"/>
            <a:ext cx="1263650" cy="1028700"/>
          </a:xfrm>
          <a:prstGeom prst="homePlate">
            <a:avLst>
              <a:gd name="adj" fmla="val 16072"/>
            </a:avLst>
          </a:prstGeom>
          <a:solidFill>
            <a:schemeClr val="accent2"/>
          </a:solidFill>
          <a:ln w="6350">
            <a:noFill/>
            <a:miter lim="800000"/>
            <a:headEnd/>
            <a:tailEnd/>
          </a:ln>
          <a:effectLst>
            <a:outerShdw dist="35921" dir="2700000" algn="ctr" rotWithShape="0">
              <a:schemeClr val="bg2"/>
            </a:outerShdw>
          </a:effectLst>
        </p:spPr>
        <p:txBody>
          <a:bodyPr lIns="0" tIns="0" rIns="0" bIns="0" anchor="ctr">
            <a:spAutoFit/>
          </a:bodyPr>
          <a:lstStyle/>
          <a:p>
            <a:endParaRPr lang="zh-CN" altLang="en-US"/>
          </a:p>
        </p:txBody>
      </p:sp>
      <p:sp>
        <p:nvSpPr>
          <p:cNvPr id="885771" name="Text Box 11"/>
          <p:cNvSpPr txBox="1">
            <a:spLocks noChangeArrowheads="1"/>
          </p:cNvSpPr>
          <p:nvPr/>
        </p:nvSpPr>
        <p:spPr bwMode="auto">
          <a:xfrm>
            <a:off x="509588" y="5651544"/>
            <a:ext cx="1219200" cy="553998"/>
          </a:xfrm>
          <a:prstGeom prst="rect">
            <a:avLst/>
          </a:prstGeom>
          <a:noFill/>
          <a:ln w="6350">
            <a:noFill/>
            <a:miter lim="800000"/>
            <a:headEnd/>
            <a:tailEnd/>
          </a:ln>
          <a:effectLst/>
        </p:spPr>
        <p:txBody>
          <a:bodyPr lIns="0" tIns="0" rIns="0" bIns="0" anchor="ctr">
            <a:spAutoFit/>
          </a:bodyPr>
          <a:lstStyle/>
          <a:p>
            <a:pPr algn="l" eaLnBrk="0" hangingPunct="0"/>
            <a:r>
              <a:rPr lang="zh-CN" altLang="en-US" dirty="0">
                <a:solidFill>
                  <a:schemeClr val="bg1"/>
                </a:solidFill>
                <a:latin typeface="Arial" charset="0"/>
              </a:rPr>
              <a:t>全面</a:t>
            </a:r>
            <a:r>
              <a:rPr lang="zh-CN" altLang="en-US" dirty="0" smtClean="0">
                <a:solidFill>
                  <a:schemeClr val="bg1"/>
                </a:solidFill>
                <a:latin typeface="Arial" charset="0"/>
              </a:rPr>
              <a:t>的系统集成方案</a:t>
            </a:r>
            <a:endParaRPr lang="zh-CN" altLang="en-US" dirty="0">
              <a:solidFill>
                <a:schemeClr val="bg1"/>
              </a:solidFill>
              <a:latin typeface="Arial" charset="0"/>
            </a:endParaRPr>
          </a:p>
        </p:txBody>
      </p:sp>
      <p:sp>
        <p:nvSpPr>
          <p:cNvPr id="885772" name="Freeform 12"/>
          <p:cNvSpPr>
            <a:spLocks/>
          </p:cNvSpPr>
          <p:nvPr/>
        </p:nvSpPr>
        <p:spPr bwMode="auto">
          <a:xfrm>
            <a:off x="1787525" y="5367324"/>
            <a:ext cx="7204075" cy="9906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lstStyle/>
          <a:p>
            <a:endParaRPr lang="zh-CN" altLang="en-US"/>
          </a:p>
        </p:txBody>
      </p:sp>
      <p:sp>
        <p:nvSpPr>
          <p:cNvPr id="885773" name="AutoShape 13"/>
          <p:cNvSpPr>
            <a:spLocks noChangeArrowheads="1"/>
          </p:cNvSpPr>
          <p:nvPr/>
        </p:nvSpPr>
        <p:spPr bwMode="auto">
          <a:xfrm>
            <a:off x="452438" y="3938574"/>
            <a:ext cx="1395412" cy="1352550"/>
          </a:xfrm>
          <a:prstGeom prst="homePlate">
            <a:avLst>
              <a:gd name="adj" fmla="val 13498"/>
            </a:avLst>
          </a:prstGeom>
          <a:solidFill>
            <a:schemeClr val="accent2"/>
          </a:solidFill>
          <a:ln w="6350">
            <a:noFill/>
            <a:miter lim="800000"/>
            <a:headEnd/>
            <a:tailEnd/>
          </a:ln>
          <a:effectLst>
            <a:outerShdw dist="35921" dir="2700000" algn="ctr" rotWithShape="0">
              <a:schemeClr val="bg2"/>
            </a:outerShdw>
          </a:effectLst>
        </p:spPr>
        <p:txBody>
          <a:bodyPr lIns="0" tIns="0" rIns="0" bIns="0" anchor="ctr">
            <a:spAutoFit/>
          </a:bodyPr>
          <a:lstStyle/>
          <a:p>
            <a:endParaRPr lang="zh-CN" altLang="en-US"/>
          </a:p>
        </p:txBody>
      </p:sp>
      <p:sp>
        <p:nvSpPr>
          <p:cNvPr id="885774" name="Text Box 14"/>
          <p:cNvSpPr txBox="1">
            <a:spLocks noChangeArrowheads="1"/>
          </p:cNvSpPr>
          <p:nvPr/>
        </p:nvSpPr>
        <p:spPr bwMode="auto">
          <a:xfrm>
            <a:off x="533400" y="4062402"/>
            <a:ext cx="1143000" cy="1107996"/>
          </a:xfrm>
          <a:prstGeom prst="rect">
            <a:avLst/>
          </a:prstGeom>
          <a:noFill/>
          <a:ln w="6350">
            <a:noFill/>
            <a:miter lim="800000"/>
            <a:headEnd/>
            <a:tailEnd/>
          </a:ln>
          <a:effectLst/>
        </p:spPr>
        <p:txBody>
          <a:bodyPr lIns="0" tIns="0" rIns="0" bIns="0" anchor="ctr">
            <a:spAutoFit/>
          </a:bodyPr>
          <a:lstStyle/>
          <a:p>
            <a:pPr algn="l" eaLnBrk="0" hangingPunct="0"/>
            <a:r>
              <a:rPr lang="zh-CN" altLang="en-US" dirty="0" smtClean="0">
                <a:solidFill>
                  <a:schemeClr val="bg1"/>
                </a:solidFill>
                <a:latin typeface="Arial" charset="0"/>
              </a:rPr>
              <a:t>财务数据的全面梳理，灵活、直观的展示</a:t>
            </a:r>
            <a:endParaRPr lang="zh-CN" altLang="en-US" dirty="0">
              <a:solidFill>
                <a:schemeClr val="bg1"/>
              </a:solidFill>
              <a:latin typeface="Arial" charset="0"/>
            </a:endParaRPr>
          </a:p>
        </p:txBody>
      </p:sp>
      <p:sp>
        <p:nvSpPr>
          <p:cNvPr id="885775" name="Freeform 15"/>
          <p:cNvSpPr>
            <a:spLocks/>
          </p:cNvSpPr>
          <p:nvPr/>
        </p:nvSpPr>
        <p:spPr bwMode="auto">
          <a:xfrm>
            <a:off x="1787525" y="3938574"/>
            <a:ext cx="7204075" cy="135255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lstStyle/>
          <a:p>
            <a:endParaRPr lang="zh-CN" altLang="en-US"/>
          </a:p>
        </p:txBody>
      </p:sp>
      <p:sp>
        <p:nvSpPr>
          <p:cNvPr id="885776" name="Text Box 16"/>
          <p:cNvSpPr txBox="1">
            <a:spLocks noChangeArrowheads="1"/>
          </p:cNvSpPr>
          <p:nvPr/>
        </p:nvSpPr>
        <p:spPr bwMode="auto">
          <a:xfrm>
            <a:off x="2044700" y="3986199"/>
            <a:ext cx="6813580" cy="1231106"/>
          </a:xfrm>
          <a:prstGeom prst="rect">
            <a:avLst/>
          </a:prstGeom>
          <a:noFill/>
          <a:ln w="9525" algn="ctr">
            <a:noFill/>
            <a:miter lim="800000"/>
            <a:headEnd/>
            <a:tailEnd/>
          </a:ln>
          <a:effectLst/>
        </p:spPr>
        <p:txBody>
          <a:bodyPr wrap="square" lIns="0" tIns="0" rIns="0" bIns="0">
            <a:spAutoFit/>
          </a:bodyPr>
          <a:lstStyle/>
          <a:p>
            <a:pPr algn="l" eaLnBrk="0" hangingPunct="0">
              <a:spcBef>
                <a:spcPct val="50000"/>
              </a:spcBef>
            </a:pPr>
            <a:r>
              <a:rPr lang="zh-CN" altLang="en-US" sz="2000" dirty="0" smtClean="0">
                <a:solidFill>
                  <a:schemeClr val="tx1"/>
                </a:solidFill>
                <a:latin typeface="华文楷体" pitchFamily="2" charset="-122"/>
                <a:ea typeface="华文楷体" pitchFamily="2" charset="-122"/>
              </a:rPr>
              <a:t>通过对财务报表的全面梳理，整合财务指标的口径、度量、路径，整理指标的分解参数、参考关系，建立以财务指标为基础的全行核心经营指标。通过先进的管理驾驶舱技术，提高管理层、决策层的用户体验。</a:t>
            </a:r>
            <a:endParaRPr lang="zh-CN" altLang="en-US" sz="2000" dirty="0">
              <a:solidFill>
                <a:schemeClr val="tx1"/>
              </a:solidFill>
              <a:latin typeface="华文楷体" pitchFamily="2" charset="-122"/>
              <a:ea typeface="华文楷体" pitchFamily="2" charset="-122"/>
            </a:endParaRPr>
          </a:p>
        </p:txBody>
      </p:sp>
      <p:sp>
        <p:nvSpPr>
          <p:cNvPr id="885777" name="Text Box 17"/>
          <p:cNvSpPr txBox="1">
            <a:spLocks noChangeArrowheads="1"/>
          </p:cNvSpPr>
          <p:nvPr/>
        </p:nvSpPr>
        <p:spPr bwMode="auto">
          <a:xfrm>
            <a:off x="2136775" y="5413362"/>
            <a:ext cx="6642100" cy="923330"/>
          </a:xfrm>
          <a:prstGeom prst="rect">
            <a:avLst/>
          </a:prstGeom>
          <a:noFill/>
          <a:ln w="9525" algn="ctr">
            <a:noFill/>
            <a:miter lim="800000"/>
            <a:headEnd/>
            <a:tailEnd/>
          </a:ln>
          <a:effectLst/>
        </p:spPr>
        <p:txBody>
          <a:bodyPr lIns="0" tIns="0" rIns="0" bIns="0">
            <a:spAutoFit/>
          </a:bodyPr>
          <a:lstStyle/>
          <a:p>
            <a:pPr algn="l" eaLnBrk="0" hangingPunct="0">
              <a:spcBef>
                <a:spcPct val="50000"/>
              </a:spcBef>
            </a:pPr>
            <a:r>
              <a:rPr lang="zh-CN" altLang="en-US" sz="2000" dirty="0" smtClean="0">
                <a:latin typeface="华文楷体" pitchFamily="2" charset="-122"/>
                <a:ea typeface="华文楷体" pitchFamily="2" charset="-122"/>
              </a:rPr>
              <a:t>充分利用现有系统，集成一事通的认证方式，实现行内用户单点登录。通过集成多个渠道，如</a:t>
            </a:r>
            <a:r>
              <a:rPr lang="en-US" altLang="zh-CN" sz="2000" dirty="0" smtClean="0">
                <a:latin typeface="华文楷体" pitchFamily="2" charset="-122"/>
                <a:ea typeface="华文楷体" pitchFamily="2" charset="-122"/>
              </a:rPr>
              <a:t>OA</a:t>
            </a:r>
            <a:r>
              <a:rPr lang="zh-CN" altLang="en-US" sz="2000" dirty="0" smtClean="0">
                <a:latin typeface="华文楷体" pitchFamily="2" charset="-122"/>
                <a:ea typeface="华文楷体" pitchFamily="2" charset="-122"/>
              </a:rPr>
              <a:t>、短信平台，提供丰富的信息推送服务。</a:t>
            </a:r>
          </a:p>
        </p:txBody>
      </p:sp>
      <p:sp>
        <p:nvSpPr>
          <p:cNvPr id="885778" name="Text Box 18"/>
          <p:cNvSpPr txBox="1">
            <a:spLocks noChangeArrowheads="1"/>
          </p:cNvSpPr>
          <p:nvPr/>
        </p:nvSpPr>
        <p:spPr bwMode="auto">
          <a:xfrm>
            <a:off x="2093912" y="1500174"/>
            <a:ext cx="6835806" cy="1231106"/>
          </a:xfrm>
          <a:prstGeom prst="rect">
            <a:avLst/>
          </a:prstGeom>
          <a:noFill/>
          <a:ln w="9525" algn="ctr">
            <a:noFill/>
            <a:miter lim="800000"/>
            <a:headEnd/>
            <a:tailEnd/>
          </a:ln>
          <a:effectLst/>
        </p:spPr>
        <p:txBody>
          <a:bodyPr wrap="square" lIns="0" tIns="0" rIns="0" bIns="0">
            <a:spAutoFit/>
          </a:bodyPr>
          <a:lstStyle/>
          <a:p>
            <a:pPr algn="l"/>
            <a:r>
              <a:rPr lang="zh-CN" altLang="en-US" sz="2000" dirty="0" smtClean="0">
                <a:solidFill>
                  <a:schemeClr val="tx1"/>
                </a:solidFill>
                <a:latin typeface="华文楷体" pitchFamily="2" charset="-122"/>
                <a:ea typeface="华文楷体" pitchFamily="2" charset="-122"/>
              </a:rPr>
              <a:t>建立</a:t>
            </a:r>
            <a:r>
              <a:rPr lang="zh-CN" altLang="en-US" sz="2000" dirty="0" smtClean="0">
                <a:latin typeface="华文楷体" pitchFamily="2" charset="-122"/>
                <a:ea typeface="华文楷体" pitchFamily="2" charset="-122"/>
              </a:rPr>
              <a:t>面向管理及分析人员的“</a:t>
            </a:r>
            <a:r>
              <a:rPr lang="zh-CN" altLang="en-US" sz="2000" dirty="0" smtClean="0">
                <a:solidFill>
                  <a:schemeClr val="hlink"/>
                </a:solidFill>
                <a:latin typeface="华文楷体" pitchFamily="2" charset="-122"/>
                <a:ea typeface="华文楷体" pitchFamily="2" charset="-122"/>
              </a:rPr>
              <a:t>一站式</a:t>
            </a:r>
            <a:r>
              <a:rPr lang="zh-CN" altLang="en-US" sz="2000" dirty="0" smtClean="0">
                <a:latin typeface="华文楷体" pitchFamily="2" charset="-122"/>
                <a:ea typeface="华文楷体" pitchFamily="2" charset="-122"/>
              </a:rPr>
              <a:t>”综合决策支持平台。实现决策报表的集中化管理，建设一个包括指标管理、报表管理、数据补录、权限管理等主要功能的管理简单、流程清晰的资讯服务平台，逐步替代目前使用的管理信息平台。</a:t>
            </a:r>
          </a:p>
        </p:txBody>
      </p:sp>
      <p:sp>
        <p:nvSpPr>
          <p:cNvPr id="885780" name="AutoShape 20"/>
          <p:cNvSpPr>
            <a:spLocks noChangeArrowheads="1"/>
          </p:cNvSpPr>
          <p:nvPr/>
        </p:nvSpPr>
        <p:spPr bwMode="auto">
          <a:xfrm>
            <a:off x="457200" y="2879713"/>
            <a:ext cx="1263650" cy="952501"/>
          </a:xfrm>
          <a:prstGeom prst="homePlate">
            <a:avLst>
              <a:gd name="adj" fmla="val 17357"/>
            </a:avLst>
          </a:prstGeom>
          <a:solidFill>
            <a:schemeClr val="accent2"/>
          </a:solidFill>
          <a:ln w="6350">
            <a:noFill/>
            <a:miter lim="800000"/>
            <a:headEnd/>
            <a:tailEnd/>
          </a:ln>
          <a:effectLst>
            <a:outerShdw dist="35921" dir="2700000" algn="ctr" rotWithShape="0">
              <a:schemeClr val="bg2"/>
            </a:outerShdw>
          </a:effectLst>
        </p:spPr>
        <p:txBody>
          <a:bodyPr lIns="0" tIns="0" rIns="0" bIns="0" anchor="ctr">
            <a:spAutoFit/>
          </a:bodyPr>
          <a:lstStyle/>
          <a:p>
            <a:endParaRPr lang="zh-CN" altLang="en-US"/>
          </a:p>
        </p:txBody>
      </p:sp>
      <p:sp>
        <p:nvSpPr>
          <p:cNvPr id="885781" name="Text Box 21"/>
          <p:cNvSpPr txBox="1">
            <a:spLocks noChangeArrowheads="1"/>
          </p:cNvSpPr>
          <p:nvPr/>
        </p:nvSpPr>
        <p:spPr bwMode="auto">
          <a:xfrm>
            <a:off x="496888" y="2917813"/>
            <a:ext cx="1219200" cy="830263"/>
          </a:xfrm>
          <a:prstGeom prst="rect">
            <a:avLst/>
          </a:prstGeom>
          <a:noFill/>
          <a:ln w="6350">
            <a:noFill/>
            <a:miter lim="800000"/>
            <a:headEnd/>
            <a:tailEnd/>
          </a:ln>
          <a:effectLst/>
        </p:spPr>
        <p:txBody>
          <a:bodyPr lIns="0" tIns="0" rIns="0" bIns="0" anchor="ctr">
            <a:spAutoFit/>
          </a:bodyPr>
          <a:lstStyle/>
          <a:p>
            <a:pPr algn="l" eaLnBrk="0" hangingPunct="0"/>
            <a:r>
              <a:rPr lang="zh-CN" altLang="en-US" dirty="0" smtClean="0">
                <a:solidFill>
                  <a:schemeClr val="bg1"/>
                </a:solidFill>
                <a:latin typeface="Arial" charset="0"/>
              </a:rPr>
              <a:t>建立银行的统一指标管理体系</a:t>
            </a:r>
            <a:endParaRPr lang="zh-CN" altLang="en-US" dirty="0">
              <a:solidFill>
                <a:schemeClr val="bg1"/>
              </a:solidFill>
              <a:latin typeface="Arial" charset="0"/>
            </a:endParaRPr>
          </a:p>
        </p:txBody>
      </p:sp>
      <p:sp>
        <p:nvSpPr>
          <p:cNvPr id="885782" name="Freeform 22"/>
          <p:cNvSpPr>
            <a:spLocks/>
          </p:cNvSpPr>
          <p:nvPr/>
        </p:nvSpPr>
        <p:spPr bwMode="auto">
          <a:xfrm>
            <a:off x="1731963" y="2871775"/>
            <a:ext cx="7204075" cy="960438"/>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lstStyle/>
          <a:p>
            <a:endParaRPr lang="zh-CN" altLang="en-US"/>
          </a:p>
        </p:txBody>
      </p:sp>
      <p:sp>
        <p:nvSpPr>
          <p:cNvPr id="885783" name="Text Box 23"/>
          <p:cNvSpPr txBox="1">
            <a:spLocks noChangeArrowheads="1"/>
          </p:cNvSpPr>
          <p:nvPr/>
        </p:nvSpPr>
        <p:spPr bwMode="auto">
          <a:xfrm>
            <a:off x="2081213" y="2917813"/>
            <a:ext cx="6642100" cy="939815"/>
          </a:xfrm>
          <a:prstGeom prst="rect">
            <a:avLst/>
          </a:prstGeom>
          <a:noFill/>
          <a:ln w="9525" algn="ctr">
            <a:noFill/>
            <a:miter lim="800000"/>
            <a:headEnd/>
            <a:tailEnd/>
          </a:ln>
          <a:effectLst/>
        </p:spPr>
        <p:txBody>
          <a:bodyPr wrap="square" lIns="0" tIns="0" rIns="0" bIns="0">
            <a:noAutofit/>
          </a:bodyPr>
          <a:lstStyle/>
          <a:p>
            <a:pPr algn="l" eaLnBrk="0" hangingPunct="0">
              <a:spcBef>
                <a:spcPct val="50000"/>
              </a:spcBef>
            </a:pPr>
            <a:r>
              <a:rPr lang="zh-CN" altLang="en-US" sz="2000" dirty="0">
                <a:solidFill>
                  <a:schemeClr val="tx1"/>
                </a:solidFill>
                <a:latin typeface="华文楷体" pitchFamily="2" charset="-122"/>
                <a:ea typeface="华文楷体" pitchFamily="2" charset="-122"/>
              </a:rPr>
              <a:t>建立一个可持续改进的</a:t>
            </a:r>
            <a:r>
              <a:rPr lang="zh-CN" altLang="en-US" sz="2000" dirty="0">
                <a:solidFill>
                  <a:schemeClr val="hlink"/>
                </a:solidFill>
                <a:latin typeface="华文楷体" pitchFamily="2" charset="-122"/>
                <a:ea typeface="华文楷体" pitchFamily="2" charset="-122"/>
              </a:rPr>
              <a:t>企业</a:t>
            </a:r>
            <a:r>
              <a:rPr lang="zh-CN" altLang="en-US" sz="2000" dirty="0" smtClean="0">
                <a:solidFill>
                  <a:schemeClr val="hlink"/>
                </a:solidFill>
                <a:latin typeface="华文楷体" pitchFamily="2" charset="-122"/>
                <a:ea typeface="华文楷体" pitchFamily="2" charset="-122"/>
              </a:rPr>
              <a:t>级指标数据</a:t>
            </a:r>
            <a:r>
              <a:rPr lang="zh-CN" altLang="en-US" sz="2000" dirty="0">
                <a:solidFill>
                  <a:schemeClr val="hlink"/>
                </a:solidFill>
                <a:latin typeface="华文楷体" pitchFamily="2" charset="-122"/>
                <a:ea typeface="华文楷体" pitchFamily="2" charset="-122"/>
              </a:rPr>
              <a:t>架构模型</a:t>
            </a:r>
            <a:r>
              <a:rPr lang="zh-CN" altLang="en-US" sz="2000" dirty="0">
                <a:solidFill>
                  <a:schemeClr val="tx1"/>
                </a:solidFill>
                <a:latin typeface="华文楷体" pitchFamily="2" charset="-122"/>
                <a:ea typeface="华文楷体" pitchFamily="2" charset="-122"/>
              </a:rPr>
              <a:t>，</a:t>
            </a:r>
            <a:r>
              <a:rPr lang="zh-CN" altLang="en-US" sz="2000" dirty="0" smtClean="0">
                <a:solidFill>
                  <a:schemeClr val="tx1"/>
                </a:solidFill>
                <a:latin typeface="华文楷体" pitchFamily="2" charset="-122"/>
                <a:ea typeface="华文楷体" pitchFamily="2" charset="-122"/>
              </a:rPr>
              <a:t>为我行报表数据指标化、业务口径一致化奠定基础。一期建立财务指标为中心的指标</a:t>
            </a:r>
            <a:r>
              <a:rPr lang="zh-CN" altLang="en-US" sz="2000" dirty="0" smtClean="0">
                <a:latin typeface="华文楷体" pitchFamily="2" charset="-122"/>
                <a:ea typeface="华文楷体" pitchFamily="2" charset="-122"/>
              </a:rPr>
              <a:t>及报表</a:t>
            </a:r>
            <a:r>
              <a:rPr lang="zh-CN" altLang="en-US" sz="2000" dirty="0" smtClean="0">
                <a:solidFill>
                  <a:schemeClr val="tx1"/>
                </a:solidFill>
                <a:latin typeface="华文楷体" pitchFamily="2" charset="-122"/>
                <a:ea typeface="华文楷体" pitchFamily="2" charset="-122"/>
              </a:rPr>
              <a:t>管理规范、流程，提高信息管理水平。</a:t>
            </a:r>
            <a:endParaRPr lang="zh-CN" altLang="en-US" sz="2000" dirty="0">
              <a:solidFill>
                <a:schemeClr val="hlink"/>
              </a:solidFill>
              <a:latin typeface="华文楷体" pitchFamily="2" charset="-122"/>
              <a:ea typeface="华文楷体" pitchFamily="2" charset="-122"/>
            </a:endParaRPr>
          </a:p>
        </p:txBody>
      </p:sp>
    </p:spTree>
    <p:extLst>
      <p:ext uri="{BB962C8B-B14F-4D97-AF65-F5344CB8AC3E}">
        <p14:creationId xmlns:p14="http://schemas.microsoft.com/office/powerpoint/2010/main" val="1465747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下箭头 11"/>
          <p:cNvSpPr/>
          <p:nvPr/>
        </p:nvSpPr>
        <p:spPr>
          <a:xfrm rot="10800000">
            <a:off x="260319" y="1142984"/>
            <a:ext cx="1428760" cy="5286412"/>
          </a:xfrm>
          <a:prstGeom prst="downArrow">
            <a:avLst>
              <a:gd name="adj1" fmla="val 50000"/>
              <a:gd name="adj2" fmla="val 20667"/>
            </a:avLst>
          </a:prstGeom>
          <a:gradFill>
            <a:gsLst>
              <a:gs pos="0">
                <a:schemeClr val="bg2">
                  <a:lumMod val="20000"/>
                  <a:lumOff val="80000"/>
                </a:schemeClr>
              </a:gs>
              <a:gs pos="64999">
                <a:srgbClr val="F0EBD5"/>
              </a:gs>
              <a:gs pos="100000">
                <a:srgbClr val="D1C39F"/>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434" name="Rectangle 2"/>
          <p:cNvSpPr>
            <a:spLocks noGrp="1" noChangeArrowheads="1"/>
          </p:cNvSpPr>
          <p:nvPr>
            <p:ph type="title"/>
          </p:nvPr>
        </p:nvSpPr>
        <p:spPr/>
        <p:txBody>
          <a:bodyPr/>
          <a:lstStyle/>
          <a:p>
            <a:pPr eaLnBrk="1" hangingPunct="1">
              <a:defRPr/>
            </a:pPr>
            <a:r>
              <a:rPr lang="zh-CN" altLang="en-US" sz="2400" dirty="0"/>
              <a:t>一期报表范围</a:t>
            </a:r>
          </a:p>
        </p:txBody>
      </p:sp>
      <p:sp>
        <p:nvSpPr>
          <p:cNvPr id="6" name="圆角矩形 5"/>
          <p:cNvSpPr/>
          <p:nvPr/>
        </p:nvSpPr>
        <p:spPr>
          <a:xfrm>
            <a:off x="1428728" y="3143248"/>
            <a:ext cx="6929486" cy="642942"/>
          </a:xfrm>
          <a:prstGeom prst="roundRect">
            <a:avLst/>
          </a:prstGeom>
          <a:gradFill>
            <a:gsLst>
              <a:gs pos="0">
                <a:schemeClr val="bg2">
                  <a:lumMod val="20000"/>
                  <a:lumOff val="80000"/>
                </a:schemeClr>
              </a:gs>
              <a:gs pos="64999">
                <a:srgbClr val="F0EBD5"/>
              </a:gs>
              <a:gs pos="100000">
                <a:srgbClr val="D1C39F"/>
              </a:gs>
            </a:gsLst>
            <a:lin ang="0" scaled="1"/>
          </a:gradFill>
          <a:ln w="9525">
            <a:noFill/>
            <a:miter lim="800000"/>
            <a:headEnd/>
            <a:tailEnd/>
          </a:ln>
        </p:spPr>
        <p:txBody>
          <a:bodyPr lIns="91431" tIns="45716" rIns="91431" bIns="45716"/>
          <a:lstStyle/>
          <a:p>
            <a:pPr algn="l">
              <a:lnSpc>
                <a:spcPct val="150000"/>
              </a:lnSpc>
            </a:pPr>
            <a:r>
              <a:rPr lang="zh-CN" altLang="en-US" dirty="0">
                <a:latin typeface="黑体" pitchFamily="2" charset="-122"/>
                <a:ea typeface="黑体" pitchFamily="2" charset="-122"/>
              </a:rPr>
              <a:t>构建指标体系及多维分析模型，并提升报表的系统化实现程度</a:t>
            </a:r>
          </a:p>
        </p:txBody>
      </p:sp>
      <p:sp>
        <p:nvSpPr>
          <p:cNvPr id="7" name="圆角矩形 6"/>
          <p:cNvSpPr/>
          <p:nvPr/>
        </p:nvSpPr>
        <p:spPr>
          <a:xfrm>
            <a:off x="1428728" y="2357430"/>
            <a:ext cx="6929486" cy="642942"/>
          </a:xfrm>
          <a:prstGeom prst="roundRect">
            <a:avLst/>
          </a:prstGeom>
          <a:gradFill>
            <a:gsLst>
              <a:gs pos="0">
                <a:schemeClr val="bg2">
                  <a:lumMod val="20000"/>
                  <a:lumOff val="80000"/>
                </a:schemeClr>
              </a:gs>
              <a:gs pos="64999">
                <a:srgbClr val="F0EBD5"/>
              </a:gs>
              <a:gs pos="100000">
                <a:srgbClr val="D1C39F"/>
              </a:gs>
            </a:gsLst>
            <a:lin ang="0" scaled="1"/>
          </a:gradFill>
          <a:ln w="9525">
            <a:noFill/>
            <a:miter lim="800000"/>
            <a:headEnd/>
            <a:tailEnd/>
          </a:ln>
        </p:spPr>
        <p:txBody>
          <a:bodyPr lIns="91431" tIns="45716" rIns="91431" bIns="45716"/>
          <a:lstStyle/>
          <a:p>
            <a:pPr algn="l">
              <a:lnSpc>
                <a:spcPct val="150000"/>
              </a:lnSpc>
            </a:pPr>
            <a:r>
              <a:rPr lang="zh-CN" altLang="en-US" dirty="0">
                <a:latin typeface="黑体" pitchFamily="2" charset="-122"/>
                <a:ea typeface="黑体" pitchFamily="2" charset="-122"/>
              </a:rPr>
              <a:t>结合数据补录，</a:t>
            </a:r>
            <a:r>
              <a:rPr lang="zh-CN" altLang="en-US" dirty="0" smtClean="0">
                <a:latin typeface="黑体" pitchFamily="2" charset="-122"/>
                <a:ea typeface="黑体" pitchFamily="2" charset="-122"/>
              </a:rPr>
              <a:t>实现最终报表产品的加工、处理与共享</a:t>
            </a:r>
            <a:endParaRPr lang="zh-CN" altLang="en-US" dirty="0">
              <a:latin typeface="黑体" pitchFamily="2" charset="-122"/>
              <a:ea typeface="黑体" pitchFamily="2" charset="-122"/>
            </a:endParaRPr>
          </a:p>
        </p:txBody>
      </p:sp>
      <p:sp>
        <p:nvSpPr>
          <p:cNvPr id="8" name="圆角矩形 7"/>
          <p:cNvSpPr/>
          <p:nvPr/>
        </p:nvSpPr>
        <p:spPr>
          <a:xfrm>
            <a:off x="1428728" y="1571612"/>
            <a:ext cx="6929486" cy="642942"/>
          </a:xfrm>
          <a:prstGeom prst="roundRect">
            <a:avLst/>
          </a:prstGeom>
          <a:gradFill>
            <a:gsLst>
              <a:gs pos="0">
                <a:schemeClr val="bg2">
                  <a:lumMod val="20000"/>
                  <a:lumOff val="80000"/>
                </a:schemeClr>
              </a:gs>
              <a:gs pos="64999">
                <a:srgbClr val="F0EBD5"/>
              </a:gs>
              <a:gs pos="100000">
                <a:srgbClr val="D1C39F"/>
              </a:gs>
            </a:gsLst>
            <a:lin ang="0" scaled="1"/>
          </a:gradFill>
          <a:ln w="9525">
            <a:noFill/>
            <a:miter lim="800000"/>
            <a:headEnd/>
            <a:tailEnd/>
          </a:ln>
        </p:spPr>
        <p:txBody>
          <a:bodyPr lIns="91431" tIns="45716" rIns="91431" bIns="45716"/>
          <a:lstStyle/>
          <a:p>
            <a:pPr algn="l"/>
            <a:r>
              <a:rPr lang="zh-CN" altLang="en-US" dirty="0">
                <a:latin typeface="黑体" pitchFamily="2" charset="-122"/>
                <a:ea typeface="黑体" pitchFamily="2" charset="-122"/>
              </a:rPr>
              <a:t>以强大的仪表盘的技术，构建报表、图形、文字相结合的全新信息展现形式</a:t>
            </a:r>
          </a:p>
        </p:txBody>
      </p:sp>
      <p:sp>
        <p:nvSpPr>
          <p:cNvPr id="9" name="椭圆 8"/>
          <p:cNvSpPr/>
          <p:nvPr/>
        </p:nvSpPr>
        <p:spPr>
          <a:xfrm>
            <a:off x="642910" y="1571612"/>
            <a:ext cx="642942" cy="64294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0" name="椭圆 9"/>
          <p:cNvSpPr/>
          <p:nvPr/>
        </p:nvSpPr>
        <p:spPr>
          <a:xfrm>
            <a:off x="642910" y="2357430"/>
            <a:ext cx="642942" cy="64294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p:cNvSpPr/>
          <p:nvPr/>
        </p:nvSpPr>
        <p:spPr>
          <a:xfrm>
            <a:off x="642910" y="3143248"/>
            <a:ext cx="642942" cy="64294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 name="TextBox 12"/>
          <p:cNvSpPr txBox="1"/>
          <p:nvPr/>
        </p:nvSpPr>
        <p:spPr>
          <a:xfrm>
            <a:off x="1357290" y="4000504"/>
            <a:ext cx="7109640" cy="646331"/>
          </a:xfrm>
          <a:prstGeom prst="rect">
            <a:avLst/>
          </a:prstGeom>
          <a:noFill/>
        </p:spPr>
        <p:txBody>
          <a:bodyPr wrap="none" rtlCol="0">
            <a:spAutoFit/>
          </a:bodyPr>
          <a:lstStyle/>
          <a:p>
            <a:r>
              <a:rPr lang="zh-CN" altLang="en-US" sz="3600" dirty="0" smtClean="0">
                <a:latin typeface="华文新魏" pitchFamily="2" charset="-122"/>
                <a:ea typeface="华文新魏" pitchFamily="2" charset="-122"/>
              </a:rPr>
              <a:t>以计财部日常经营决策报表为基础</a:t>
            </a:r>
          </a:p>
        </p:txBody>
      </p:sp>
      <p:sp>
        <p:nvSpPr>
          <p:cNvPr id="14" name="圆角矩形 13"/>
          <p:cNvSpPr/>
          <p:nvPr/>
        </p:nvSpPr>
        <p:spPr>
          <a:xfrm>
            <a:off x="1428728" y="4786322"/>
            <a:ext cx="2071702"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日常综合经营分析</a:t>
            </a:r>
            <a:endParaRPr lang="zh-CN" altLang="en-US" dirty="0">
              <a:latin typeface="黑体" pitchFamily="2" charset="-122"/>
              <a:ea typeface="黑体" pitchFamily="2" charset="-122"/>
            </a:endParaRPr>
          </a:p>
        </p:txBody>
      </p:sp>
      <p:sp>
        <p:nvSpPr>
          <p:cNvPr id="15" name="圆角矩形 14"/>
          <p:cNvSpPr/>
          <p:nvPr/>
        </p:nvSpPr>
        <p:spPr>
          <a:xfrm>
            <a:off x="1428728" y="550070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预算监测</a:t>
            </a:r>
            <a:endParaRPr lang="zh-CN" altLang="en-US" dirty="0">
              <a:latin typeface="黑体" pitchFamily="2" charset="-122"/>
              <a:ea typeface="黑体" pitchFamily="2" charset="-122"/>
            </a:endParaRPr>
          </a:p>
        </p:txBody>
      </p:sp>
      <p:sp>
        <p:nvSpPr>
          <p:cNvPr id="17" name="圆角矩形 16"/>
          <p:cNvSpPr/>
          <p:nvPr/>
        </p:nvSpPr>
        <p:spPr>
          <a:xfrm>
            <a:off x="5004048" y="551495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风险监管</a:t>
            </a:r>
            <a:endParaRPr lang="zh-CN" altLang="en-US" dirty="0">
              <a:latin typeface="黑体" pitchFamily="2" charset="-122"/>
              <a:ea typeface="黑体" pitchFamily="2" charset="-122"/>
            </a:endParaRPr>
          </a:p>
        </p:txBody>
      </p:sp>
      <p:sp>
        <p:nvSpPr>
          <p:cNvPr id="18" name="圆角矩形 17"/>
          <p:cNvSpPr/>
          <p:nvPr/>
        </p:nvSpPr>
        <p:spPr>
          <a:xfrm>
            <a:off x="6858016" y="478632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管理会计</a:t>
            </a:r>
            <a:endParaRPr lang="zh-CN" altLang="en-US" dirty="0">
              <a:latin typeface="黑体" pitchFamily="2" charset="-122"/>
              <a:ea typeface="黑体" pitchFamily="2" charset="-122"/>
            </a:endParaRPr>
          </a:p>
        </p:txBody>
      </p:sp>
      <p:sp>
        <p:nvSpPr>
          <p:cNvPr id="19" name="圆角矩形 18"/>
          <p:cNvSpPr/>
          <p:nvPr/>
        </p:nvSpPr>
        <p:spPr>
          <a:xfrm>
            <a:off x="6858016" y="550070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票据业务</a:t>
            </a:r>
            <a:endParaRPr lang="zh-CN" altLang="en-US" dirty="0">
              <a:latin typeface="黑体" pitchFamily="2" charset="-122"/>
              <a:ea typeface="黑体" pitchFamily="2" charset="-122"/>
            </a:endParaRPr>
          </a:p>
        </p:txBody>
      </p:sp>
      <p:sp>
        <p:nvSpPr>
          <p:cNvPr id="20" name="圆角矩形 19"/>
          <p:cNvSpPr/>
          <p:nvPr/>
        </p:nvSpPr>
        <p:spPr>
          <a:xfrm>
            <a:off x="4427984" y="479943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财务披露</a:t>
            </a:r>
            <a:endParaRPr lang="zh-CN" altLang="en-US" dirty="0">
              <a:latin typeface="黑体" pitchFamily="2" charset="-122"/>
              <a:ea typeface="黑体" pitchFamily="2" charset="-122"/>
            </a:endParaRPr>
          </a:p>
        </p:txBody>
      </p:sp>
      <p:sp>
        <p:nvSpPr>
          <p:cNvPr id="21" name="圆角矩形 20"/>
          <p:cNvSpPr/>
          <p:nvPr/>
        </p:nvSpPr>
        <p:spPr>
          <a:xfrm>
            <a:off x="3131840" y="5514952"/>
            <a:ext cx="1428760" cy="571504"/>
          </a:xfrm>
          <a:prstGeom prst="roundRect">
            <a:avLst/>
          </a:prstGeom>
          <a:solidFill>
            <a:schemeClr val="bg2">
              <a:lumMod val="20000"/>
              <a:lumOff val="80000"/>
              <a:alpha val="50000"/>
            </a:schemeClr>
          </a:solidFill>
          <a:ln w="9525">
            <a:noFill/>
            <a:miter lim="800000"/>
            <a:headEnd/>
            <a:tailEnd/>
          </a:ln>
        </p:spPr>
        <p:txBody>
          <a:bodyPr lIns="91431" tIns="45716" rIns="91431" bIns="45716"/>
          <a:lstStyle/>
          <a:p>
            <a:pPr>
              <a:lnSpc>
                <a:spcPct val="150000"/>
              </a:lnSpc>
            </a:pPr>
            <a:r>
              <a:rPr lang="zh-CN" altLang="en-US" dirty="0" smtClean="0">
                <a:latin typeface="黑体" pitchFamily="2" charset="-122"/>
                <a:ea typeface="黑体" pitchFamily="2" charset="-122"/>
              </a:rPr>
              <a:t>司库分析</a:t>
            </a:r>
            <a:endParaRPr lang="zh-CN" altLang="en-US" dirty="0">
              <a:latin typeface="黑体" pitchFamily="2" charset="-122"/>
              <a:ea typeface="黑体" pitchFamily="2" charset="-122"/>
            </a:endParaRPr>
          </a:p>
        </p:txBody>
      </p:sp>
      <p:sp>
        <p:nvSpPr>
          <p:cNvPr id="22" name="灯片编号占位符 3"/>
          <p:cNvSpPr txBox="1">
            <a:spLocks/>
          </p:cNvSpPr>
          <p:nvPr/>
        </p:nvSpPr>
        <p:spPr bwMode="auto">
          <a:xfrm>
            <a:off x="7885113" y="6429375"/>
            <a:ext cx="80645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BDBBCE23-2E59-4EF7-BCEA-1591DDE7FBD9}" type="slidenum">
              <a:rPr kumimoji="0" lang="zh-TW" altLang="en-GB" sz="1400" b="1" i="0" u="none" strike="noStrike" kern="1200" cap="none" spc="0" normalizeH="0" baseline="0" noProof="0" smtClean="0">
                <a:ln>
                  <a:noFill/>
                </a:ln>
                <a:solidFill>
                  <a:schemeClr val="bg2"/>
                </a:solidFill>
                <a:effectLst/>
                <a:uLnTx/>
                <a:uFillTx/>
                <a:latin typeface="Arial" pitchFamily="34" charset="0"/>
                <a:ea typeface="宋体"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154</a:t>
            </a:fld>
            <a:endParaRPr kumimoji="0" lang="en-GB" altLang="zh-TW" sz="1400" b="1" i="0" u="none" strike="noStrike" kern="1200" cap="none" spc="0" normalizeH="0" baseline="0" noProof="0" dirty="0">
              <a:ln>
                <a:noFill/>
              </a:ln>
              <a:solidFill>
                <a:schemeClr val="bg2"/>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37684539"/>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9154" name="Rectangle 2"/>
          <p:cNvSpPr>
            <a:spLocks noGrp="1" noChangeArrowheads="1"/>
          </p:cNvSpPr>
          <p:nvPr>
            <p:ph type="title"/>
          </p:nvPr>
        </p:nvSpPr>
        <p:spPr/>
        <p:txBody>
          <a:bodyPr/>
          <a:lstStyle/>
          <a:p>
            <a:r>
              <a:rPr lang="zh-CN" altLang="en-US" sz="2400" dirty="0"/>
              <a:t>逻辑架构</a:t>
            </a:r>
          </a:p>
        </p:txBody>
      </p:sp>
      <p:sp>
        <p:nvSpPr>
          <p:cNvPr id="13" name="灯片编号占位符 3"/>
          <p:cNvSpPr>
            <a:spLocks noGrp="1"/>
          </p:cNvSpPr>
          <p:nvPr>
            <p:ph type="sldNum" sz="quarter" idx="4294967295"/>
          </p:nvPr>
        </p:nvSpPr>
        <p:spPr>
          <a:xfrm>
            <a:off x="8337550" y="6429375"/>
            <a:ext cx="806450" cy="287338"/>
          </a:xfrm>
          <a:prstGeom prst="rect">
            <a:avLst/>
          </a:prstGeom>
        </p:spPr>
        <p:txBody>
          <a:bodyPr/>
          <a:lstStyle/>
          <a:p>
            <a:fld id="{BDBBCE23-2E59-4EF7-BCEA-1591DDE7FBD9}" type="slidenum">
              <a:rPr lang="zh-TW" altLang="en-GB"/>
              <a:pPr/>
              <a:t>155</a:t>
            </a:fld>
            <a:endParaRPr lang="en-GB" altLang="zh-TW"/>
          </a:p>
        </p:txBody>
      </p:sp>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547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5475" name="Object 3"/>
          <p:cNvGraphicFramePr>
            <a:graphicFrameLocks noChangeAspect="1"/>
          </p:cNvGraphicFramePr>
          <p:nvPr/>
        </p:nvGraphicFramePr>
        <p:xfrm>
          <a:off x="500034" y="928670"/>
          <a:ext cx="8143932" cy="5468574"/>
        </p:xfrm>
        <a:graphic>
          <a:graphicData uri="http://schemas.openxmlformats.org/presentationml/2006/ole">
            <mc:AlternateContent xmlns:mc="http://schemas.openxmlformats.org/markup-compatibility/2006">
              <mc:Choice xmlns:v="urn:schemas-microsoft-com:vml" Requires="v">
                <p:oleObj spid="_x0000_s749580" name="Visio" r:id="rId4" imgW="9364980" imgH="6284214" progId="Visio.Drawing.11">
                  <p:embed/>
                </p:oleObj>
              </mc:Choice>
              <mc:Fallback>
                <p:oleObj name="Visio" r:id="rId4" imgW="9364980" imgH="628421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34" y="928670"/>
                        <a:ext cx="8143932" cy="5468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7147517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                     系统集成</a:t>
            </a:r>
            <a:r>
              <a:rPr lang="zh-CN" altLang="en-US" sz="2400" dirty="0"/>
              <a:t>关系及功能架构</a:t>
            </a:r>
          </a:p>
        </p:txBody>
      </p:sp>
      <p:sp>
        <p:nvSpPr>
          <p:cNvPr id="4" name="页脚占位符 3"/>
          <p:cNvSpPr>
            <a:spLocks noGrp="1"/>
          </p:cNvSpPr>
          <p:nvPr>
            <p:ph type="ftr" sz="quarter" idx="4294967295"/>
          </p:nvPr>
        </p:nvSpPr>
        <p:spPr>
          <a:xfrm>
            <a:off x="8337550" y="6429375"/>
            <a:ext cx="806450" cy="287338"/>
          </a:xfrm>
          <a:prstGeom prst="rect">
            <a:avLst/>
          </a:prstGeom>
        </p:spPr>
        <p:txBody>
          <a:bodyPr/>
          <a:lstStyle/>
          <a:p>
            <a:pPr>
              <a:defRPr/>
            </a:pPr>
            <a:fld id="{8D5CB581-8760-4AA2-A5F3-B54DB24469B0}" type="slidenum">
              <a:rPr lang="en-US" altLang="zh-CN" smtClean="0"/>
              <a:pPr>
                <a:defRPr/>
              </a:pPr>
              <a:t>156</a:t>
            </a:fld>
            <a:endParaRPr lang="en-US" altLang="zh-CN"/>
          </a:p>
        </p:txBody>
      </p:sp>
      <p:pic>
        <p:nvPicPr>
          <p:cNvPr id="238594" name="Picture 2" descr="管理驾驶舱系统"/>
          <p:cNvPicPr>
            <a:picLocks noGrp="1" noChangeAspect="1" noChangeArrowheads="1"/>
          </p:cNvPicPr>
          <p:nvPr>
            <p:ph idx="4294967295"/>
          </p:nvPr>
        </p:nvPicPr>
        <p:blipFill>
          <a:blip r:embed="rId3"/>
          <a:srcRect/>
          <a:stretch>
            <a:fillRect/>
          </a:stretch>
        </p:blipFill>
        <p:spPr bwMode="auto">
          <a:xfrm>
            <a:off x="179512" y="116632"/>
            <a:ext cx="2079625" cy="6550025"/>
          </a:xfrm>
          <a:prstGeom prst="rect">
            <a:avLst/>
          </a:prstGeom>
          <a:noFill/>
          <a:ln w="9525">
            <a:noFill/>
            <a:miter lim="800000"/>
            <a:headEnd/>
            <a:tailEnd/>
          </a:ln>
        </p:spPr>
      </p:pic>
      <p:sp>
        <p:nvSpPr>
          <p:cNvPr id="23859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38595" name="Object 3"/>
          <p:cNvGraphicFramePr>
            <a:graphicFrameLocks noChangeAspect="1"/>
          </p:cNvGraphicFramePr>
          <p:nvPr>
            <p:extLst>
              <p:ext uri="{D42A27DB-BD31-4B8C-83A1-F6EECF244321}">
                <p14:modId xmlns:p14="http://schemas.microsoft.com/office/powerpoint/2010/main" val="3875714313"/>
              </p:ext>
            </p:extLst>
          </p:nvPr>
        </p:nvGraphicFramePr>
        <p:xfrm>
          <a:off x="2489398" y="1484784"/>
          <a:ext cx="6115050" cy="3724275"/>
        </p:xfrm>
        <a:graphic>
          <a:graphicData uri="http://schemas.openxmlformats.org/presentationml/2006/ole">
            <mc:AlternateContent xmlns:mc="http://schemas.openxmlformats.org/markup-compatibility/2006">
              <mc:Choice xmlns:v="urn:schemas-microsoft-com:vml" Requires="v">
                <p:oleObj spid="_x0000_s750604" name="Visio" r:id="rId4" imgW="8300466" imgH="5057394" progId="Visio.Drawing.11">
                  <p:embed/>
                </p:oleObj>
              </mc:Choice>
              <mc:Fallback>
                <p:oleObj name="Visio" r:id="rId4" imgW="8300466" imgH="505739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398" y="1484784"/>
                        <a:ext cx="6115050" cy="372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0905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solidFill>
                  <a:schemeClr val="bg1"/>
                </a:solidFill>
                <a:latin typeface="Arial" charset="0"/>
              </a:rPr>
              <a:t>华东商行</a:t>
            </a:r>
            <a:r>
              <a:rPr lang="en-US" altLang="zh-CN" sz="1500" dirty="0" smtClean="0">
                <a:solidFill>
                  <a:schemeClr val="bg1"/>
                </a:solidFill>
                <a:latin typeface="Arial" charset="0"/>
              </a:rPr>
              <a:t>1</a:t>
            </a:r>
            <a:r>
              <a:rPr lang="zh-CN" altLang="en-US" sz="1500" dirty="0" smtClean="0">
                <a:solidFill>
                  <a:schemeClr val="bg1"/>
                </a:solidFill>
                <a:latin typeface="Arial" charset="0"/>
              </a:rPr>
              <a:t>数据仓库</a:t>
            </a:r>
            <a:endParaRPr lang="zh-CN" altLang="zh-CN" sz="1500" dirty="0">
              <a:solidFill>
                <a:schemeClr val="bg1"/>
              </a:solidFill>
              <a:latin typeface="Arial" charset="0"/>
            </a:endParaRPr>
          </a:p>
        </p:txBody>
      </p:sp>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31432" name="标题 23"/>
          <p:cNvSpPr>
            <a:spLocks noGrp="1"/>
          </p:cNvSpPr>
          <p:nvPr>
            <p:ph type="title"/>
          </p:nvPr>
        </p:nvSpPr>
        <p:spPr/>
        <p:txBody>
          <a:bodyPr/>
          <a:lstStyle/>
          <a:p>
            <a:pPr eaLnBrk="1" hangingPunct="1"/>
            <a:r>
              <a:rPr lang="zh-CN" altLang="en-US" smtClean="0"/>
              <a:t>主题</a:t>
            </a:r>
          </a:p>
        </p:txBody>
      </p:sp>
      <p:cxnSp>
        <p:nvCxnSpPr>
          <p:cNvPr id="231433"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国有银行</a:t>
            </a:r>
            <a:r>
              <a:rPr lang="en-US" altLang="zh-CN" sz="1500" dirty="0" smtClean="0"/>
              <a:t>ODS</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华东商行</a:t>
            </a:r>
            <a:r>
              <a:rPr lang="en-US" altLang="zh-CN" sz="1500" dirty="0" smtClean="0"/>
              <a:t>2</a:t>
            </a:r>
            <a:r>
              <a:rPr lang="zh-CN" altLang="en-US" sz="1500" dirty="0" smtClean="0"/>
              <a:t>数据中心规划</a:t>
            </a:r>
            <a:endParaRPr lang="zh-CN" altLang="zh-CN" sz="1500" dirty="0">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股份制银行管理驾驶舱</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30" name="AutoShape 5"/>
          <p:cNvSpPr>
            <a:spLocks noChangeArrowheads="1"/>
          </p:cNvSpPr>
          <p:nvPr/>
        </p:nvSpPr>
        <p:spPr bwMode="gray">
          <a:xfrm>
            <a:off x="4636944" y="4889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1"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latin typeface="Arial" charset="0"/>
              </a:rPr>
              <a:t>股份制银行绩效考核</a:t>
            </a:r>
            <a:endParaRPr lang="zh-CN" altLang="zh-CN" sz="1500" dirty="0">
              <a:latin typeface="Arial" charset="0"/>
            </a:endParaRPr>
          </a:p>
        </p:txBody>
      </p:sp>
      <p:sp>
        <p:nvSpPr>
          <p:cNvPr id="32" name="AutoShape 5"/>
          <p:cNvSpPr>
            <a:spLocks noChangeArrowheads="1"/>
          </p:cNvSpPr>
          <p:nvPr/>
        </p:nvSpPr>
        <p:spPr bwMode="gray">
          <a:xfrm>
            <a:off x="4644008" y="537321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3" name="AutoShape 4"/>
          <p:cNvSpPr>
            <a:spLocks noChangeArrowheads="1"/>
          </p:cNvSpPr>
          <p:nvPr/>
        </p:nvSpPr>
        <p:spPr bwMode="gray">
          <a:xfrm>
            <a:off x="4812363" y="5457652"/>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其他最新商行案例</a:t>
            </a:r>
            <a:endParaRPr lang="zh-CN" altLang="zh-CN" sz="1500" dirty="0">
              <a:latin typeface="Arial" charset="0"/>
            </a:endParaRPr>
          </a:p>
        </p:txBody>
      </p:sp>
    </p:spTree>
    <p:extLst>
      <p:ext uri="{BB962C8B-B14F-4D97-AF65-F5344CB8AC3E}">
        <p14:creationId xmlns:p14="http://schemas.microsoft.com/office/powerpoint/2010/main" val="314926107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t>行长视图</a:t>
            </a:r>
          </a:p>
        </p:txBody>
      </p:sp>
      <p:sp>
        <p:nvSpPr>
          <p:cNvPr id="26627" name="矩形 2"/>
          <p:cNvSpPr>
            <a:spLocks noChangeArrowheads="1"/>
          </p:cNvSpPr>
          <p:nvPr/>
        </p:nvSpPr>
        <p:spPr bwMode="auto">
          <a:xfrm>
            <a:off x="393700" y="1117600"/>
            <a:ext cx="8401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行长视图，共</a:t>
            </a:r>
            <a:r>
              <a:rPr lang="en-US" altLang="zh-CN">
                <a:solidFill>
                  <a:srgbClr val="FF0000"/>
                </a:solidFill>
                <a:latin typeface="微软雅黑" pitchFamily="34" charset="-122"/>
                <a:ea typeface="微软雅黑" pitchFamily="34" charset="-122"/>
              </a:rPr>
              <a:t>10</a:t>
            </a:r>
            <a:r>
              <a:rPr lang="zh-CN" altLang="en-US">
                <a:solidFill>
                  <a:srgbClr val="FF0000"/>
                </a:solidFill>
                <a:latin typeface="微软雅黑" pitchFamily="34" charset="-122"/>
                <a:ea typeface="微软雅黑" pitchFamily="34" charset="-122"/>
              </a:rPr>
              <a:t>大模块</a:t>
            </a:r>
            <a:endParaRPr lang="en-US" altLang="zh-CN">
              <a:solidFill>
                <a:srgbClr val="FF0000"/>
              </a:solidFill>
              <a:latin typeface="微软雅黑" pitchFamily="34" charset="-122"/>
              <a:ea typeface="微软雅黑" pitchFamily="34" charset="-122"/>
            </a:endParaRPr>
          </a:p>
          <a:p>
            <a:r>
              <a:rPr lang="zh-CN" altLang="en-US" sz="1400">
                <a:latin typeface="微软雅黑" pitchFamily="34" charset="-122"/>
                <a:ea typeface="微软雅黑" pitchFamily="34" charset="-122"/>
              </a:rPr>
              <a:t>包括总资产、存款、贷款、利润、中间业务收入、资产质量、表外业务、发卡量、定期存款、网银客户数</a:t>
            </a:r>
            <a:endParaRPr lang="en-US" altLang="zh-CN" sz="1400">
              <a:latin typeface="微软雅黑" pitchFamily="34" charset="-122"/>
              <a:ea typeface="微软雅黑" pitchFamily="34" charset="-122"/>
            </a:endParaRPr>
          </a:p>
        </p:txBody>
      </p:sp>
      <p:pic>
        <p:nvPicPr>
          <p:cNvPr id="26628" name="图片 4" descr="4.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550" y="1739900"/>
            <a:ext cx="8986838"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340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smtClean="0"/>
              <a:t>部门报表</a:t>
            </a:r>
          </a:p>
        </p:txBody>
      </p:sp>
      <p:sp>
        <p:nvSpPr>
          <p:cNvPr id="27651" name="矩形 2"/>
          <p:cNvSpPr>
            <a:spLocks noChangeArrowheads="1"/>
          </p:cNvSpPr>
          <p:nvPr/>
        </p:nvSpPr>
        <p:spPr bwMode="auto">
          <a:xfrm>
            <a:off x="393700" y="1117600"/>
            <a:ext cx="4341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部门报表，涵盖</a:t>
            </a:r>
            <a:r>
              <a:rPr lang="en-US" altLang="zh-CN">
                <a:solidFill>
                  <a:srgbClr val="FF0000"/>
                </a:solidFill>
                <a:latin typeface="微软雅黑" pitchFamily="34" charset="-122"/>
                <a:ea typeface="微软雅黑" pitchFamily="34" charset="-122"/>
              </a:rPr>
              <a:t>10</a:t>
            </a:r>
            <a:r>
              <a:rPr lang="zh-CN" altLang="en-US">
                <a:solidFill>
                  <a:srgbClr val="FF0000"/>
                </a:solidFill>
                <a:latin typeface="微软雅黑" pitchFamily="34" charset="-122"/>
                <a:ea typeface="微软雅黑" pitchFamily="34" charset="-122"/>
              </a:rPr>
              <a:t>大部门，共</a:t>
            </a:r>
            <a:r>
              <a:rPr lang="en-US" altLang="zh-CN">
                <a:solidFill>
                  <a:srgbClr val="FF0000"/>
                </a:solidFill>
                <a:latin typeface="微软雅黑" pitchFamily="34" charset="-122"/>
                <a:ea typeface="微软雅黑" pitchFamily="34" charset="-122"/>
              </a:rPr>
              <a:t>250</a:t>
            </a:r>
            <a:r>
              <a:rPr lang="zh-CN" altLang="en-US">
                <a:solidFill>
                  <a:srgbClr val="FF0000"/>
                </a:solidFill>
                <a:latin typeface="微软雅黑" pitchFamily="34" charset="-122"/>
                <a:ea typeface="微软雅黑" pitchFamily="34" charset="-122"/>
              </a:rPr>
              <a:t>多张</a:t>
            </a:r>
            <a:endParaRPr lang="en-US" altLang="zh-CN">
              <a:solidFill>
                <a:srgbClr val="FF0000"/>
              </a:solidFill>
              <a:latin typeface="微软雅黑" pitchFamily="34" charset="-122"/>
              <a:ea typeface="微软雅黑" pitchFamily="34" charset="-122"/>
            </a:endParaRPr>
          </a:p>
        </p:txBody>
      </p:sp>
      <p:pic>
        <p:nvPicPr>
          <p:cNvPr id="27652" name="图片 3" descr="1.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606550"/>
            <a:ext cx="1952625"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图片 5" descr="3.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739900"/>
            <a:ext cx="6542088"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98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页脚占位符 3"/>
          <p:cNvSpPr txBox="1">
            <a:spLocks noGrp="1"/>
          </p:cNvSpPr>
          <p:nvPr/>
        </p:nvSpPr>
        <p:spPr bwMode="auto">
          <a:xfrm>
            <a:off x="7885113" y="5497587"/>
            <a:ext cx="806450" cy="287338"/>
          </a:xfrm>
          <a:prstGeom prst="rect">
            <a:avLst/>
          </a:prstGeom>
          <a:noFill/>
          <a:ln w="9525">
            <a:noFill/>
            <a:miter lim="800000"/>
            <a:headEnd/>
            <a:tailEnd/>
          </a:ln>
        </p:spPr>
        <p:txBody>
          <a:bodyPr/>
          <a:lstStyle/>
          <a:p>
            <a:pPr eaLnBrk="1" hangingPunct="1"/>
            <a:fld id="{6FE1ED4D-8421-4FBE-9599-13DFF477F706}" type="slidenum">
              <a:rPr lang="en-US" altLang="zh-CN" sz="1400">
                <a:solidFill>
                  <a:schemeClr val="bg2"/>
                </a:solidFill>
                <a:latin typeface="微软雅黑" pitchFamily="34" charset="-122"/>
                <a:ea typeface="微软雅黑" pitchFamily="34" charset="-122"/>
              </a:rPr>
              <a:pPr eaLnBrk="1" hangingPunct="1"/>
              <a:t>16</a:t>
            </a:fld>
            <a:endParaRPr lang="en-US" altLang="zh-CN" sz="1400">
              <a:solidFill>
                <a:schemeClr val="bg2"/>
              </a:solidFill>
              <a:latin typeface="微软雅黑" pitchFamily="34" charset="-122"/>
              <a:ea typeface="微软雅黑" pitchFamily="34" charset="-122"/>
            </a:endParaRPr>
          </a:p>
        </p:txBody>
      </p:sp>
      <p:sp>
        <p:nvSpPr>
          <p:cNvPr id="49155" name="Rectangle 2"/>
          <p:cNvSpPr>
            <a:spLocks noGrp="1" noChangeArrowheads="1"/>
          </p:cNvSpPr>
          <p:nvPr>
            <p:ph type="title" idx="4294967295"/>
          </p:nvPr>
        </p:nvSpPr>
        <p:spPr/>
        <p:txBody>
          <a:bodyPr/>
          <a:lstStyle/>
          <a:p>
            <a:pPr eaLnBrk="1" hangingPunct="1"/>
            <a:r>
              <a:rPr lang="en-US" altLang="zh-CN" dirty="0" err="1" smtClean="0"/>
              <a:t>Longtop</a:t>
            </a:r>
            <a:r>
              <a:rPr lang="en-US" altLang="zh-CN" dirty="0" smtClean="0"/>
              <a:t> BI</a:t>
            </a:r>
            <a:r>
              <a:rPr lang="zh-CN" altLang="en-US" dirty="0" smtClean="0"/>
              <a:t>　基础数据平台－行业背景</a:t>
            </a:r>
            <a:endParaRPr lang="zh-CN" altLang="zh-CN" dirty="0" smtClean="0"/>
          </a:p>
        </p:txBody>
      </p:sp>
      <p:sp>
        <p:nvSpPr>
          <p:cNvPr id="47" name="燕尾形箭头 46"/>
          <p:cNvSpPr/>
          <p:nvPr/>
        </p:nvSpPr>
        <p:spPr bwMode="auto">
          <a:xfrm>
            <a:off x="4684771" y="1541796"/>
            <a:ext cx="3914399" cy="1671180"/>
          </a:xfrm>
          <a:prstGeom prst="notchedRightArrow">
            <a:avLst/>
          </a:prstGeom>
          <a:solidFill>
            <a:schemeClr val="accent1">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eaLnBrk="1" hangingPunct="1">
              <a:lnSpc>
                <a:spcPct val="90000"/>
              </a:lnSpc>
              <a:spcBef>
                <a:spcPct val="35000"/>
              </a:spcBef>
              <a:spcAft>
                <a:spcPct val="15000"/>
              </a:spcAft>
              <a:buSzPct val="65000"/>
              <a:buFontTx/>
              <a:buBlip>
                <a:blip r:embed="rId2"/>
              </a:buBlip>
            </a:pPr>
            <a:r>
              <a:rPr lang="zh-CN" altLang="en-US" sz="1600">
                <a:solidFill>
                  <a:schemeClr val="tx1"/>
                </a:solidFill>
                <a:latin typeface="微软雅黑" pitchFamily="34" charset="-122"/>
                <a:ea typeface="微软雅黑" pitchFamily="34" charset="-122"/>
              </a:rPr>
              <a:t>数据交换</a:t>
            </a:r>
            <a:br>
              <a:rPr lang="zh-CN" altLang="en-US" sz="1600">
                <a:solidFill>
                  <a:schemeClr val="tx1"/>
                </a:solidFill>
                <a:latin typeface="微软雅黑" pitchFamily="34" charset="-122"/>
                <a:ea typeface="微软雅黑" pitchFamily="34" charset="-122"/>
              </a:rPr>
            </a:br>
            <a:r>
              <a:rPr lang="zh-CN" altLang="en-US" sz="1600" b="0">
                <a:solidFill>
                  <a:schemeClr val="tx1"/>
                </a:solidFill>
                <a:latin typeface="微软雅黑" pitchFamily="34" charset="-122"/>
                <a:ea typeface="微软雅黑" pitchFamily="34" charset="-122"/>
              </a:rPr>
              <a:t>数据交换体系</a:t>
            </a:r>
          </a:p>
        </p:txBody>
      </p:sp>
      <p:sp>
        <p:nvSpPr>
          <p:cNvPr id="49" name="燕尾形箭头 48"/>
          <p:cNvSpPr/>
          <p:nvPr/>
        </p:nvSpPr>
        <p:spPr bwMode="auto">
          <a:xfrm>
            <a:off x="4684771" y="2555556"/>
            <a:ext cx="3914399" cy="1672670"/>
          </a:xfrm>
          <a:prstGeom prst="notchedRightArrow">
            <a:avLst/>
          </a:prstGeom>
          <a:solidFill>
            <a:schemeClr val="accent1">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eaLnBrk="1" hangingPunct="1">
              <a:lnSpc>
                <a:spcPct val="90000"/>
              </a:lnSpc>
              <a:spcBef>
                <a:spcPct val="35000"/>
              </a:spcBef>
              <a:spcAft>
                <a:spcPct val="15000"/>
              </a:spcAft>
              <a:buSzPct val="65000"/>
              <a:buFontTx/>
              <a:buBlip>
                <a:blip r:embed="rId2"/>
              </a:buBlip>
            </a:pPr>
            <a:r>
              <a:rPr lang="zh-CN" altLang="en-US" sz="1600">
                <a:solidFill>
                  <a:schemeClr val="tx1"/>
                </a:solidFill>
                <a:latin typeface="微软雅黑" pitchFamily="34" charset="-122"/>
                <a:ea typeface="微软雅黑" pitchFamily="34" charset="-122"/>
              </a:rPr>
              <a:t>数据加工</a:t>
            </a:r>
            <a:r>
              <a:rPr lang="zh-CN" altLang="en-US" sz="1600" b="0">
                <a:solidFill>
                  <a:schemeClr val="tx1"/>
                </a:solidFill>
                <a:latin typeface="微软雅黑" pitchFamily="34" charset="-122"/>
                <a:ea typeface="微软雅黑" pitchFamily="34" charset="-122"/>
              </a:rPr>
              <a:t/>
            </a:r>
            <a:br>
              <a:rPr lang="zh-CN" altLang="en-US" sz="1600" b="0">
                <a:solidFill>
                  <a:schemeClr val="tx1"/>
                </a:solidFill>
                <a:latin typeface="微软雅黑" pitchFamily="34" charset="-122"/>
                <a:ea typeface="微软雅黑" pitchFamily="34" charset="-122"/>
              </a:rPr>
            </a:br>
            <a:r>
              <a:rPr lang="zh-CN" altLang="en-US" sz="1600" b="0">
                <a:solidFill>
                  <a:schemeClr val="tx1"/>
                </a:solidFill>
                <a:latin typeface="微软雅黑" pitchFamily="34" charset="-122"/>
                <a:ea typeface="微软雅黑" pitchFamily="34" charset="-122"/>
              </a:rPr>
              <a:t>数据处理环境</a:t>
            </a:r>
            <a:r>
              <a:rPr lang="en-US" altLang="zh-CN" sz="1600" b="0">
                <a:solidFill>
                  <a:schemeClr val="tx1"/>
                </a:solidFill>
                <a:latin typeface="微软雅黑" pitchFamily="34" charset="-122"/>
                <a:ea typeface="微软雅黑" pitchFamily="34" charset="-122"/>
              </a:rPr>
              <a:t>+</a:t>
            </a:r>
            <a:r>
              <a:rPr lang="zh-CN" altLang="en-US" sz="1600" b="0">
                <a:solidFill>
                  <a:schemeClr val="tx1"/>
                </a:solidFill>
                <a:latin typeface="微软雅黑" pitchFamily="34" charset="-122"/>
                <a:ea typeface="微软雅黑" pitchFamily="34" charset="-122"/>
              </a:rPr>
              <a:t>数据整合模型</a:t>
            </a:r>
          </a:p>
        </p:txBody>
      </p:sp>
      <p:sp>
        <p:nvSpPr>
          <p:cNvPr id="51" name="燕尾形箭头 50"/>
          <p:cNvSpPr/>
          <p:nvPr/>
        </p:nvSpPr>
        <p:spPr bwMode="auto">
          <a:xfrm>
            <a:off x="4684771" y="3565063"/>
            <a:ext cx="3914399" cy="1671178"/>
          </a:xfrm>
          <a:prstGeom prst="notchedRightArrow">
            <a:avLst/>
          </a:prstGeom>
          <a:solidFill>
            <a:schemeClr val="accent1">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eaLnBrk="1" hangingPunct="1">
              <a:lnSpc>
                <a:spcPct val="90000"/>
              </a:lnSpc>
              <a:spcBef>
                <a:spcPct val="35000"/>
              </a:spcBef>
              <a:spcAft>
                <a:spcPct val="15000"/>
              </a:spcAft>
              <a:buSzPct val="65000"/>
              <a:buFontTx/>
              <a:buBlip>
                <a:blip r:embed="rId2"/>
              </a:buBlip>
            </a:pPr>
            <a:r>
              <a:rPr lang="zh-CN" altLang="en-US" sz="1600" dirty="0">
                <a:solidFill>
                  <a:schemeClr val="tx1"/>
                </a:solidFill>
                <a:latin typeface="微软雅黑" pitchFamily="34" charset="-122"/>
                <a:ea typeface="微软雅黑" pitchFamily="34" charset="-122"/>
              </a:rPr>
              <a:t>数据服务</a:t>
            </a:r>
            <a:r>
              <a:rPr lang="zh-CN" altLang="en-US" sz="1600" b="0" dirty="0">
                <a:solidFill>
                  <a:schemeClr val="tx1"/>
                </a:solidFill>
                <a:latin typeface="微软雅黑" pitchFamily="34" charset="-122"/>
                <a:ea typeface="微软雅黑" pitchFamily="34" charset="-122"/>
              </a:rPr>
              <a:t/>
            </a:r>
            <a:br>
              <a:rPr lang="zh-CN" altLang="en-US" sz="1600" b="0" dirty="0">
                <a:solidFill>
                  <a:schemeClr val="tx1"/>
                </a:solidFill>
                <a:latin typeface="微软雅黑" pitchFamily="34" charset="-122"/>
                <a:ea typeface="微软雅黑" pitchFamily="34" charset="-122"/>
              </a:rPr>
            </a:br>
            <a:r>
              <a:rPr lang="zh-CN" altLang="en-US" sz="1600" b="0" dirty="0" smtClean="0">
                <a:solidFill>
                  <a:schemeClr val="tx1"/>
                </a:solidFill>
                <a:latin typeface="微软雅黑" pitchFamily="34" charset="-122"/>
                <a:ea typeface="微软雅黑" pitchFamily="34" charset="-122"/>
              </a:rPr>
              <a:t>综合应用平台</a:t>
            </a:r>
            <a:r>
              <a:rPr lang="en-US" altLang="zh-CN" sz="1600" b="0" dirty="0" smtClean="0">
                <a:solidFill>
                  <a:schemeClr val="tx1"/>
                </a:solidFill>
                <a:latin typeface="微软雅黑" pitchFamily="34" charset="-122"/>
                <a:ea typeface="微软雅黑" pitchFamily="34" charset="-122"/>
              </a:rPr>
              <a:t>+</a:t>
            </a:r>
            <a:r>
              <a:rPr lang="zh-CN" altLang="en-US" sz="1600" b="0" dirty="0" smtClean="0">
                <a:solidFill>
                  <a:schemeClr val="tx1"/>
                </a:solidFill>
                <a:latin typeface="微软雅黑" pitchFamily="34" charset="-122"/>
                <a:ea typeface="微软雅黑" pitchFamily="34" charset="-122"/>
              </a:rPr>
              <a:t>多层次数据服务</a:t>
            </a:r>
            <a:endParaRPr lang="zh-CN" altLang="en-US" sz="1600" b="0" dirty="0">
              <a:solidFill>
                <a:schemeClr val="tx1"/>
              </a:solidFill>
              <a:latin typeface="微软雅黑" pitchFamily="34" charset="-122"/>
              <a:ea typeface="微软雅黑" pitchFamily="34" charset="-122"/>
            </a:endParaRPr>
          </a:p>
        </p:txBody>
      </p:sp>
      <p:sp>
        <p:nvSpPr>
          <p:cNvPr id="48" name="五边形 47"/>
          <p:cNvSpPr/>
          <p:nvPr/>
        </p:nvSpPr>
        <p:spPr bwMode="auto">
          <a:xfrm>
            <a:off x="650822" y="1927676"/>
            <a:ext cx="4386874" cy="906040"/>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a:lnSpc>
                <a:spcPct val="80000"/>
              </a:lnSpc>
            </a:pPr>
            <a:r>
              <a:rPr lang="zh-CN" altLang="en-US" sz="1800" b="0">
                <a:solidFill>
                  <a:schemeClr val="bg1"/>
                </a:solidFill>
                <a:latin typeface="微软雅黑" pitchFamily="34" charset="-122"/>
                <a:ea typeface="微软雅黑" pitchFamily="34" charset="-122"/>
              </a:rPr>
              <a:t>系统剧增；网状交换</a:t>
            </a:r>
            <a:endParaRPr lang="en-US" altLang="zh-CN" sz="1800" b="0">
              <a:solidFill>
                <a:schemeClr val="bg1"/>
              </a:solidFill>
              <a:latin typeface="微软雅黑" pitchFamily="34" charset="-122"/>
              <a:ea typeface="微软雅黑" pitchFamily="34" charset="-122"/>
            </a:endParaRPr>
          </a:p>
        </p:txBody>
      </p:sp>
      <p:sp>
        <p:nvSpPr>
          <p:cNvPr id="50" name="五边形 49"/>
          <p:cNvSpPr/>
          <p:nvPr/>
        </p:nvSpPr>
        <p:spPr bwMode="auto">
          <a:xfrm>
            <a:off x="650822" y="2941459"/>
            <a:ext cx="4386874" cy="907452"/>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nSpc>
                <a:spcPct val="80000"/>
              </a:lnSpc>
            </a:pPr>
            <a:r>
              <a:rPr lang="zh-CN" altLang="zh-CN" dirty="0" smtClean="0">
                <a:solidFill>
                  <a:schemeClr val="bg1"/>
                </a:solidFill>
                <a:latin typeface="微软雅黑" pitchFamily="34" charset="-122"/>
                <a:ea typeface="微软雅黑" pitchFamily="34" charset="-122"/>
              </a:rPr>
              <a:t>数据化经营</a:t>
            </a:r>
            <a:r>
              <a:rPr lang="zh-CN" altLang="en-US" dirty="0" smtClean="0">
                <a:solidFill>
                  <a:schemeClr val="bg1"/>
                </a:solidFill>
                <a:latin typeface="微软雅黑" pitchFamily="34" charset="-122"/>
                <a:ea typeface="微软雅黑" pitchFamily="34" charset="-122"/>
              </a:rPr>
              <a:t>对数据的需求</a:t>
            </a:r>
            <a:r>
              <a:rPr lang="en-US" altLang="zh-CN" dirty="0" smtClean="0">
                <a:solidFill>
                  <a:schemeClr val="bg1"/>
                </a:solidFill>
                <a:latin typeface="微软雅黑" pitchFamily="34" charset="-122"/>
                <a:ea typeface="微软雅黑" pitchFamily="34" charset="-122"/>
              </a:rPr>
              <a:t/>
            </a:r>
            <a:br>
              <a:rPr lang="en-US" altLang="zh-CN" dirty="0" smtClean="0">
                <a:solidFill>
                  <a:schemeClr val="bg1"/>
                </a:solidFill>
                <a:latin typeface="微软雅黑" pitchFamily="34" charset="-122"/>
                <a:ea typeface="微软雅黑" pitchFamily="34" charset="-122"/>
              </a:rPr>
            </a:br>
            <a:endParaRPr lang="en-US" altLang="zh-CN" dirty="0" smtClean="0">
              <a:solidFill>
                <a:schemeClr val="bg1"/>
              </a:solidFill>
              <a:latin typeface="微软雅黑" pitchFamily="34" charset="-122"/>
              <a:ea typeface="微软雅黑" pitchFamily="34" charset="-122"/>
            </a:endParaRPr>
          </a:p>
          <a:p>
            <a:pPr marL="171450" indent="-171450" algn="l">
              <a:lnSpc>
                <a:spcPct val="80000"/>
              </a:lnSpc>
            </a:pPr>
            <a:r>
              <a:rPr lang="zh-CN" altLang="en-US" sz="1800" b="0" dirty="0" smtClean="0">
                <a:solidFill>
                  <a:schemeClr val="bg1"/>
                </a:solidFill>
                <a:latin typeface="微软雅黑" pitchFamily="34" charset="-122"/>
                <a:ea typeface="微软雅黑" pitchFamily="34" charset="-122"/>
              </a:rPr>
              <a:t>数据</a:t>
            </a:r>
            <a:r>
              <a:rPr lang="zh-CN" altLang="en-US" sz="1800" b="0" dirty="0">
                <a:solidFill>
                  <a:schemeClr val="bg1"/>
                </a:solidFill>
                <a:latin typeface="微软雅黑" pitchFamily="34" charset="-122"/>
                <a:ea typeface="微软雅黑" pitchFamily="34" charset="-122"/>
              </a:rPr>
              <a:t>加工资源重复投入</a:t>
            </a:r>
          </a:p>
        </p:txBody>
      </p:sp>
      <p:sp>
        <p:nvSpPr>
          <p:cNvPr id="52" name="五边形 51"/>
          <p:cNvSpPr/>
          <p:nvPr/>
        </p:nvSpPr>
        <p:spPr bwMode="auto">
          <a:xfrm>
            <a:off x="650822" y="3970228"/>
            <a:ext cx="4386874" cy="907453"/>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a:lnSpc>
                <a:spcPct val="80000"/>
              </a:lnSpc>
            </a:pPr>
            <a:r>
              <a:rPr lang="zh-CN" altLang="en-US" sz="1800" b="0" dirty="0">
                <a:solidFill>
                  <a:schemeClr val="bg1"/>
                </a:solidFill>
                <a:latin typeface="微软雅黑" pitchFamily="34" charset="-122"/>
                <a:ea typeface="微软雅黑" pitchFamily="34" charset="-122"/>
              </a:rPr>
              <a:t>业务系统减负；</a:t>
            </a:r>
            <a:r>
              <a:rPr lang="en-US" altLang="zh-CN" sz="1800" b="0" dirty="0">
                <a:solidFill>
                  <a:schemeClr val="bg1"/>
                </a:solidFill>
                <a:latin typeface="微软雅黑" pitchFamily="34" charset="-122"/>
                <a:ea typeface="微软雅黑" pitchFamily="34" charset="-122"/>
              </a:rPr>
              <a:t>T+1</a:t>
            </a:r>
            <a:r>
              <a:rPr lang="zh-CN" altLang="en-US" sz="1800" b="0" dirty="0">
                <a:solidFill>
                  <a:schemeClr val="bg1"/>
                </a:solidFill>
                <a:latin typeface="微软雅黑" pitchFamily="34" charset="-122"/>
                <a:ea typeface="微软雅黑" pitchFamily="34" charset="-122"/>
              </a:rPr>
              <a:t>数据</a:t>
            </a:r>
            <a:r>
              <a:rPr lang="zh-CN" altLang="en-US" sz="1800" b="0" dirty="0" smtClean="0">
                <a:solidFill>
                  <a:schemeClr val="bg1"/>
                </a:solidFill>
                <a:latin typeface="微软雅黑" pitchFamily="34" charset="-122"/>
                <a:ea typeface="微软雅黑" pitchFamily="34" charset="-122"/>
              </a:rPr>
              <a:t>需求</a:t>
            </a:r>
            <a:endParaRPr lang="en-US" altLang="zh-CN" sz="1800" b="0" dirty="0" smtClean="0">
              <a:solidFill>
                <a:schemeClr val="bg1"/>
              </a:solidFill>
              <a:latin typeface="微软雅黑" pitchFamily="34" charset="-122"/>
              <a:ea typeface="微软雅黑" pitchFamily="34" charset="-122"/>
            </a:endParaRPr>
          </a:p>
          <a:p>
            <a:pPr marL="171450" indent="-171450" algn="l">
              <a:lnSpc>
                <a:spcPct val="80000"/>
              </a:lnSpc>
            </a:pPr>
            <a:endParaRPr lang="en-US" altLang="zh-CN" sz="1800" b="0" dirty="0" smtClean="0">
              <a:solidFill>
                <a:schemeClr val="bg1"/>
              </a:solidFill>
              <a:latin typeface="微软雅黑" pitchFamily="34" charset="-122"/>
              <a:ea typeface="微软雅黑" pitchFamily="34" charset="-122"/>
            </a:endParaRPr>
          </a:p>
          <a:p>
            <a:pPr marL="171450" indent="-171450" algn="l">
              <a:lnSpc>
                <a:spcPct val="80000"/>
              </a:lnSpc>
            </a:pPr>
            <a:r>
              <a:rPr lang="zh-CN" altLang="en-US" dirty="0" smtClean="0">
                <a:solidFill>
                  <a:schemeClr val="bg1"/>
                </a:solidFill>
                <a:latin typeface="微软雅黑" pitchFamily="34" charset="-122"/>
                <a:ea typeface="微软雅黑" pitchFamily="34" charset="-122"/>
              </a:rPr>
              <a:t>业务创新带来应用的多样化</a:t>
            </a:r>
            <a:endParaRPr lang="en-US" altLang="zh-CN" sz="1800" b="0" dirty="0">
              <a:solidFill>
                <a:schemeClr val="bg1"/>
              </a:solidFill>
              <a:latin typeface="微软雅黑" pitchFamily="34" charset="-122"/>
              <a:ea typeface="微软雅黑" pitchFamily="34" charset="-122"/>
            </a:endParaRPr>
          </a:p>
        </p:txBody>
      </p:sp>
      <p:sp>
        <p:nvSpPr>
          <p:cNvPr id="49177" name="Text Box 25"/>
          <p:cNvSpPr txBox="1">
            <a:spLocks noChangeArrowheads="1"/>
          </p:cNvSpPr>
          <p:nvPr/>
        </p:nvSpPr>
        <p:spPr bwMode="gray">
          <a:xfrm>
            <a:off x="5148088" y="1469788"/>
            <a:ext cx="2808288" cy="369332"/>
          </a:xfrm>
          <a:prstGeom prst="rect">
            <a:avLst/>
          </a:prstGeom>
          <a:noFill/>
          <a:ln w="9525" algn="ctr">
            <a:noFill/>
            <a:miter lim="800000"/>
            <a:headEnd/>
            <a:tailEnd/>
          </a:ln>
          <a:effectLst/>
        </p:spPr>
        <p:txBody>
          <a:bodyPr>
            <a:spAutoFit/>
          </a:bodyPr>
          <a:lstStyle/>
          <a:p>
            <a:pPr>
              <a:spcBef>
                <a:spcPct val="50000"/>
              </a:spcBef>
            </a:pPr>
            <a:r>
              <a:rPr lang="zh-CN" altLang="en-US" b="1" dirty="0" smtClean="0">
                <a:solidFill>
                  <a:srgbClr val="66CCFF"/>
                </a:solidFill>
                <a:latin typeface="微软雅黑" pitchFamily="34" charset="-122"/>
                <a:ea typeface="微软雅黑" pitchFamily="34" charset="-122"/>
              </a:rPr>
              <a:t>解决</a:t>
            </a:r>
            <a:endParaRPr lang="zh-CN" altLang="en-US" b="1" dirty="0">
              <a:solidFill>
                <a:srgbClr val="66CCFF"/>
              </a:solidFill>
              <a:latin typeface="微软雅黑" pitchFamily="34" charset="-122"/>
              <a:ea typeface="微软雅黑" pitchFamily="34" charset="-122"/>
            </a:endParaRPr>
          </a:p>
        </p:txBody>
      </p:sp>
      <p:sp>
        <p:nvSpPr>
          <p:cNvPr id="49178" name="Text Box 26"/>
          <p:cNvSpPr txBox="1">
            <a:spLocks noChangeArrowheads="1"/>
          </p:cNvSpPr>
          <p:nvPr/>
        </p:nvSpPr>
        <p:spPr bwMode="gray">
          <a:xfrm>
            <a:off x="1116013" y="1469788"/>
            <a:ext cx="2808287" cy="369332"/>
          </a:xfrm>
          <a:prstGeom prst="rect">
            <a:avLst/>
          </a:prstGeom>
          <a:noFill/>
          <a:ln w="9525" algn="ctr">
            <a:noFill/>
            <a:miter lim="800000"/>
            <a:headEnd/>
            <a:tailEnd/>
          </a:ln>
          <a:effectLst/>
        </p:spPr>
        <p:txBody>
          <a:bodyPr>
            <a:spAutoFit/>
          </a:bodyPr>
          <a:lstStyle/>
          <a:p>
            <a:pPr>
              <a:spcBef>
                <a:spcPct val="50000"/>
              </a:spcBef>
            </a:pPr>
            <a:r>
              <a:rPr lang="zh-CN" altLang="en-US" b="1" dirty="0" smtClean="0">
                <a:solidFill>
                  <a:srgbClr val="003399"/>
                </a:solidFill>
                <a:latin typeface="微软雅黑" pitchFamily="34" charset="-122"/>
                <a:ea typeface="微软雅黑" pitchFamily="34" charset="-122"/>
              </a:rPr>
              <a:t>问题</a:t>
            </a:r>
            <a:endParaRPr lang="zh-CN" altLang="en-US" b="1" dirty="0">
              <a:solidFill>
                <a:srgbClr val="003399"/>
              </a:solidFill>
              <a:latin typeface="微软雅黑" pitchFamily="34" charset="-122"/>
              <a:ea typeface="微软雅黑" pitchFamily="34" charset="-122"/>
            </a:endParaRPr>
          </a:p>
        </p:txBody>
      </p:sp>
      <p:sp>
        <p:nvSpPr>
          <p:cNvPr id="14" name="燕尾形箭头 13"/>
          <p:cNvSpPr/>
          <p:nvPr/>
        </p:nvSpPr>
        <p:spPr bwMode="auto">
          <a:xfrm>
            <a:off x="4648199" y="4566132"/>
            <a:ext cx="3915941" cy="1671180"/>
          </a:xfrm>
          <a:prstGeom prst="notchedRightArrow">
            <a:avLst/>
          </a:prstGeom>
          <a:solidFill>
            <a:schemeClr val="accent1">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eaLnBrk="1" hangingPunct="1">
              <a:lnSpc>
                <a:spcPct val="90000"/>
              </a:lnSpc>
              <a:spcBef>
                <a:spcPct val="35000"/>
              </a:spcBef>
              <a:spcAft>
                <a:spcPct val="15000"/>
              </a:spcAft>
              <a:buSzPct val="65000"/>
              <a:buFontTx/>
              <a:buBlip>
                <a:blip r:embed="rId2"/>
              </a:buBlip>
            </a:pPr>
            <a:r>
              <a:rPr lang="zh-CN" altLang="en-US" sz="1600">
                <a:solidFill>
                  <a:schemeClr val="tx1"/>
                </a:solidFill>
                <a:latin typeface="微软雅黑" pitchFamily="34" charset="-122"/>
                <a:ea typeface="微软雅黑" pitchFamily="34" charset="-122"/>
              </a:rPr>
              <a:t>数据配套</a:t>
            </a:r>
            <a:br>
              <a:rPr lang="zh-CN" altLang="en-US" sz="1600">
                <a:solidFill>
                  <a:schemeClr val="tx1"/>
                </a:solidFill>
                <a:latin typeface="微软雅黑" pitchFamily="34" charset="-122"/>
                <a:ea typeface="微软雅黑" pitchFamily="34" charset="-122"/>
              </a:rPr>
            </a:br>
            <a:r>
              <a:rPr lang="zh-CN" altLang="en-US" sz="1600" b="0">
                <a:solidFill>
                  <a:schemeClr val="tx1"/>
                </a:solidFill>
                <a:latin typeface="微软雅黑" pitchFamily="34" charset="-122"/>
                <a:ea typeface="微软雅黑" pitchFamily="34" charset="-122"/>
              </a:rPr>
              <a:t>数据治理</a:t>
            </a:r>
            <a:r>
              <a:rPr lang="en-US" altLang="zh-CN" sz="1600" b="0">
                <a:solidFill>
                  <a:schemeClr val="tx1"/>
                </a:solidFill>
                <a:latin typeface="微软雅黑" pitchFamily="34" charset="-122"/>
                <a:ea typeface="微软雅黑" pitchFamily="34" charset="-122"/>
              </a:rPr>
              <a:t>+</a:t>
            </a:r>
            <a:r>
              <a:rPr lang="zh-CN" altLang="en-US" sz="1600" b="0">
                <a:solidFill>
                  <a:schemeClr val="tx1"/>
                </a:solidFill>
                <a:latin typeface="微软雅黑" pitchFamily="34" charset="-122"/>
                <a:ea typeface="微软雅黑" pitchFamily="34" charset="-122"/>
              </a:rPr>
              <a:t>数据安全</a:t>
            </a:r>
          </a:p>
        </p:txBody>
      </p:sp>
      <p:sp>
        <p:nvSpPr>
          <p:cNvPr id="15" name="五边形 51"/>
          <p:cNvSpPr/>
          <p:nvPr/>
        </p:nvSpPr>
        <p:spPr bwMode="auto">
          <a:xfrm>
            <a:off x="611560" y="4967545"/>
            <a:ext cx="4386874" cy="907453"/>
          </a:xfrm>
          <a:prstGeom prst="homePlat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anchor="ctr"/>
          <a:lstStyle/>
          <a:p>
            <a:pPr marL="171450" indent="-171450" algn="l">
              <a:lnSpc>
                <a:spcPct val="80000"/>
              </a:lnSpc>
            </a:pPr>
            <a:r>
              <a:rPr lang="zh-CN" altLang="en-US" sz="1800" b="0">
                <a:solidFill>
                  <a:schemeClr val="bg1"/>
                </a:solidFill>
                <a:latin typeface="微软雅黑" pitchFamily="34" charset="-122"/>
                <a:ea typeface="微软雅黑" pitchFamily="34" charset="-122"/>
              </a:rPr>
              <a:t>数据质量、数据标准、数据安全问题</a:t>
            </a:r>
            <a:endParaRPr lang="en-US" altLang="zh-CN" sz="1800" b="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smtClean="0"/>
              <a:t>数据模型</a:t>
            </a:r>
          </a:p>
        </p:txBody>
      </p:sp>
      <p:graphicFrame>
        <p:nvGraphicFramePr>
          <p:cNvPr id="3" name="Group 136"/>
          <p:cNvGraphicFramePr>
            <a:graphicFrameLocks noGrp="1"/>
          </p:cNvGraphicFramePr>
          <p:nvPr/>
        </p:nvGraphicFramePr>
        <p:xfrm>
          <a:off x="704850" y="1606550"/>
          <a:ext cx="2392363" cy="3225801"/>
        </p:xfrm>
        <a:graphic>
          <a:graphicData uri="http://schemas.openxmlformats.org/drawingml/2006/table">
            <a:tbl>
              <a:tblPr/>
              <a:tblGrid>
                <a:gridCol w="1451106"/>
                <a:gridCol w="941257"/>
              </a:tblGrid>
              <a:tr h="365848">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接入系统</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接入表</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398254">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核心系统</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208</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59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财务系统</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14</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3739">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网银系统</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40</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59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中间业务</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1</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59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个贷系统</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73</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59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对公信贷</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95</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9592">
                <a:tc>
                  <a:txBody>
                    <a:bodyPr/>
                    <a:lstStyle/>
                    <a:p>
                      <a:pPr marL="0" marR="0" lvl="0" indent="0" algn="r"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合计</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rPr>
                        <a:t>431</a:t>
                      </a: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个</a:t>
                      </a:r>
                    </a:p>
                  </a:txBody>
                  <a:tcPr marL="91450" marR="91450" marT="45731" marB="4573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 name="表格 3"/>
          <p:cNvGraphicFramePr>
            <a:graphicFrameLocks noGrp="1"/>
          </p:cNvGraphicFramePr>
          <p:nvPr/>
        </p:nvGraphicFramePr>
        <p:xfrm>
          <a:off x="5105400" y="1606550"/>
          <a:ext cx="2355850" cy="4540248"/>
        </p:xfrm>
        <a:graphic>
          <a:graphicData uri="http://schemas.openxmlformats.org/drawingml/2006/table">
            <a:tbl>
              <a:tblPr/>
              <a:tblGrid>
                <a:gridCol w="1466850"/>
                <a:gridCol w="889000"/>
              </a:tblGrid>
              <a:tr h="365821">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主题</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模型</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419652">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客户主题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25</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21">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存款主题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36</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946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贷款主题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122</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946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银行卡主题</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10</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946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中间业务主题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106</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21">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总账主题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20</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9468">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渠道主题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39</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6521">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公用主题</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92</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917">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汇总层</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70</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423">
                <a:tc>
                  <a:txBody>
                    <a:bodyPr/>
                    <a:lstStyle/>
                    <a:p>
                      <a:pPr marL="0" marR="0" lvl="0" indent="0" algn="r" defTabSz="914400" rtl="0" eaLnBrk="0" fontAlgn="ctr" latinLnBrk="0" hangingPunct="0">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华文细黑" pitchFamily="2" charset="-122"/>
                          <a:ea typeface="华文细黑" pitchFamily="2" charset="-122"/>
                        </a:rPr>
                        <a:t>合计</a:t>
                      </a:r>
                      <a:endParaRPr kumimoji="0" lang="en-US" altLang="zh-CN" sz="16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rPr>
                        <a:t>520</a:t>
                      </a:r>
                      <a:r>
                        <a:rPr kumimoji="0" lang="zh-CN" altLang="en-US" sz="1800" b="0" i="0" u="none" strike="noStrike" cap="none" normalizeH="0" baseline="0" dirty="0" smtClean="0">
                          <a:ln>
                            <a:noFill/>
                          </a:ln>
                          <a:solidFill>
                            <a:schemeClr val="tx1"/>
                          </a:solidFill>
                          <a:effectLst/>
                          <a:latin typeface="华文细黑" pitchFamily="2" charset="-122"/>
                          <a:ea typeface="华文细黑" pitchFamily="2" charset="-122"/>
                        </a:rPr>
                        <a:t>个</a:t>
                      </a:r>
                      <a:endParaRPr kumimoji="0" lang="en-US" altLang="zh-CN" sz="18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8742" name="TextBox 97"/>
          <p:cNvSpPr txBox="1">
            <a:spLocks noChangeArrowheads="1"/>
          </p:cNvSpPr>
          <p:nvPr/>
        </p:nvSpPr>
        <p:spPr bwMode="auto">
          <a:xfrm>
            <a:off x="438150" y="1073150"/>
            <a:ext cx="33337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 typeface="Wingdings" pitchFamily="2" charset="2"/>
              <a:buChar char="Ø"/>
            </a:pPr>
            <a:r>
              <a:rPr lang="en-US" altLang="zh-CN" sz="2000">
                <a:solidFill>
                  <a:srgbClr val="FF0000"/>
                </a:solidFill>
                <a:latin typeface="微软雅黑" pitchFamily="34" charset="-122"/>
                <a:ea typeface="微软雅黑" pitchFamily="34" charset="-122"/>
              </a:rPr>
              <a:t> 6</a:t>
            </a:r>
            <a:r>
              <a:rPr lang="zh-CN" altLang="en-US" sz="2000">
                <a:solidFill>
                  <a:srgbClr val="FF0000"/>
                </a:solidFill>
                <a:latin typeface="微软雅黑" pitchFamily="34" charset="-122"/>
                <a:ea typeface="微软雅黑" pitchFamily="34" charset="-122"/>
              </a:rPr>
              <a:t>个源系统数据的接入</a:t>
            </a:r>
            <a:endParaRPr lang="en-US" altLang="zh-CN" sz="2000">
              <a:solidFill>
                <a:srgbClr val="FF0000"/>
              </a:solidFill>
              <a:latin typeface="微软雅黑" pitchFamily="34" charset="-122"/>
              <a:ea typeface="微软雅黑" pitchFamily="34" charset="-122"/>
            </a:endParaRPr>
          </a:p>
          <a:p>
            <a:pPr eaLnBrk="1" hangingPunct="1"/>
            <a:endParaRPr lang="zh-CN" altLang="en-US">
              <a:latin typeface="微软雅黑" pitchFamily="34" charset="-122"/>
              <a:ea typeface="微软雅黑" pitchFamily="34" charset="-122"/>
            </a:endParaRPr>
          </a:p>
        </p:txBody>
      </p:sp>
      <p:sp>
        <p:nvSpPr>
          <p:cNvPr id="28743" name="矩形 6"/>
          <p:cNvSpPr>
            <a:spLocks noChangeArrowheads="1"/>
          </p:cNvSpPr>
          <p:nvPr/>
        </p:nvSpPr>
        <p:spPr bwMode="auto">
          <a:xfrm>
            <a:off x="4927600" y="1073150"/>
            <a:ext cx="3206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基础层和汇总层模型的建立</a:t>
            </a:r>
            <a:endParaRPr lang="en-US" altLang="zh-CN">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725008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t>技术平台</a:t>
            </a:r>
          </a:p>
        </p:txBody>
      </p:sp>
      <p:sp>
        <p:nvSpPr>
          <p:cNvPr id="29699" name="矩形 2"/>
          <p:cNvSpPr>
            <a:spLocks noChangeArrowheads="1"/>
          </p:cNvSpPr>
          <p:nvPr/>
        </p:nvSpPr>
        <p:spPr bwMode="auto">
          <a:xfrm>
            <a:off x="304800" y="1073150"/>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统一的数据展示平台</a:t>
            </a:r>
            <a:endParaRPr lang="en-US" altLang="zh-CN">
              <a:solidFill>
                <a:srgbClr val="FF0000"/>
              </a:solidFill>
              <a:latin typeface="微软雅黑" pitchFamily="34" charset="-122"/>
              <a:ea typeface="微软雅黑" pitchFamily="34" charset="-122"/>
            </a:endParaRPr>
          </a:p>
        </p:txBody>
      </p:sp>
      <p:sp>
        <p:nvSpPr>
          <p:cNvPr id="29700" name="矩形 3"/>
          <p:cNvSpPr>
            <a:spLocks noChangeArrowheads="1"/>
          </p:cNvSpPr>
          <p:nvPr/>
        </p:nvSpPr>
        <p:spPr bwMode="auto">
          <a:xfrm>
            <a:off x="4705350" y="1073150"/>
            <a:ext cx="3806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统一的调度监控平台（</a:t>
            </a:r>
            <a:r>
              <a:rPr lang="en-US" altLang="zh-CN">
                <a:solidFill>
                  <a:srgbClr val="FF0000"/>
                </a:solidFill>
                <a:latin typeface="微软雅黑" pitchFamily="34" charset="-122"/>
                <a:ea typeface="微软雅黑" pitchFamily="34" charset="-122"/>
              </a:rPr>
              <a:t>ETLPlus</a:t>
            </a:r>
            <a:r>
              <a:rPr lang="zh-CN" altLang="en-US">
                <a:solidFill>
                  <a:srgbClr val="FF0000"/>
                </a:solidFill>
                <a:latin typeface="微软雅黑" pitchFamily="34" charset="-122"/>
                <a:ea typeface="微软雅黑" pitchFamily="34" charset="-122"/>
              </a:rPr>
              <a:t>）</a:t>
            </a:r>
            <a:endParaRPr lang="en-US" altLang="zh-CN">
              <a:solidFill>
                <a:srgbClr val="FF0000"/>
              </a:solidFill>
              <a:latin typeface="微软雅黑" pitchFamily="34" charset="-122"/>
              <a:ea typeface="微软雅黑" pitchFamily="34" charset="-122"/>
            </a:endParaRPr>
          </a:p>
        </p:txBody>
      </p:sp>
      <p:sp>
        <p:nvSpPr>
          <p:cNvPr id="29701" name="矩形 4"/>
          <p:cNvSpPr>
            <a:spLocks noChangeArrowheads="1"/>
          </p:cNvSpPr>
          <p:nvPr/>
        </p:nvSpPr>
        <p:spPr bwMode="auto">
          <a:xfrm>
            <a:off x="438150" y="4806950"/>
            <a:ext cx="271145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统一供数体系</a:t>
            </a:r>
            <a:endParaRPr lang="en-US" altLang="zh-CN">
              <a:solidFill>
                <a:srgbClr val="FF0000"/>
              </a:solidFill>
              <a:latin typeface="微软雅黑" pitchFamily="34" charset="-122"/>
              <a:ea typeface="微软雅黑" pitchFamily="34" charset="-122"/>
            </a:endParaRPr>
          </a:p>
          <a:p>
            <a:r>
              <a:rPr lang="zh-CN" altLang="en-US" sz="1400">
                <a:latin typeface="微软雅黑" pitchFamily="34" charset="-122"/>
                <a:ea typeface="微软雅黑" pitchFamily="34" charset="-122"/>
              </a:rPr>
              <a:t>前台灵活配置，实时监控，出错重传：</a:t>
            </a:r>
            <a:endParaRPr lang="en-US" altLang="zh-CN" sz="1400">
              <a:latin typeface="微软雅黑" pitchFamily="34" charset="-122"/>
              <a:ea typeface="微软雅黑" pitchFamily="34" charset="-122"/>
            </a:endParaRPr>
          </a:p>
          <a:p>
            <a:r>
              <a:rPr lang="en-US" altLang="zh-CN" sz="1400">
                <a:latin typeface="微软雅黑" pitchFamily="34" charset="-122"/>
                <a:ea typeface="微软雅黑" pitchFamily="34" charset="-122"/>
              </a:rPr>
              <a:t>    CRM</a:t>
            </a:r>
          </a:p>
          <a:p>
            <a:r>
              <a:rPr lang="en-US" altLang="zh-CN" sz="1400">
                <a:latin typeface="微软雅黑" pitchFamily="34" charset="-122"/>
                <a:ea typeface="微软雅黑" pitchFamily="34" charset="-122"/>
              </a:rPr>
              <a:t>    1104</a:t>
            </a:r>
          </a:p>
          <a:p>
            <a:r>
              <a:rPr lang="zh-CN" altLang="en-US" sz="1400">
                <a:latin typeface="微软雅黑" pitchFamily="34" charset="-122"/>
                <a:ea typeface="微软雅黑" pitchFamily="34" charset="-122"/>
              </a:rPr>
              <a:t>    反洗钱</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    数据大集中</a:t>
            </a:r>
            <a:endParaRPr lang="en-US" altLang="zh-CN" sz="1400">
              <a:latin typeface="微软雅黑" pitchFamily="34" charset="-122"/>
              <a:ea typeface="微软雅黑" pitchFamily="34" charset="-122"/>
            </a:endParaRPr>
          </a:p>
        </p:txBody>
      </p:sp>
      <p:sp>
        <p:nvSpPr>
          <p:cNvPr id="29702" name="矩形 5"/>
          <p:cNvSpPr>
            <a:spLocks noChangeArrowheads="1"/>
          </p:cNvSpPr>
          <p:nvPr/>
        </p:nvSpPr>
        <p:spPr bwMode="auto">
          <a:xfrm>
            <a:off x="4749800" y="4806950"/>
            <a:ext cx="2514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solidFill>
                  <a:srgbClr val="FF0000"/>
                </a:solidFill>
                <a:latin typeface="微软雅黑" pitchFamily="34" charset="-122"/>
                <a:ea typeface="微软雅黑" pitchFamily="34" charset="-122"/>
              </a:rPr>
              <a:t> </a:t>
            </a:r>
            <a:r>
              <a:rPr lang="zh-CN" altLang="en-US">
                <a:solidFill>
                  <a:srgbClr val="FF0000"/>
                </a:solidFill>
                <a:latin typeface="微软雅黑" pitchFamily="34" charset="-122"/>
                <a:ea typeface="微软雅黑" pitchFamily="34" charset="-122"/>
              </a:rPr>
              <a:t>完备的历史数据存储</a:t>
            </a:r>
            <a:endParaRPr lang="en-US" altLang="zh-CN">
              <a:solidFill>
                <a:srgbClr val="FF0000"/>
              </a:solidFill>
              <a:latin typeface="微软雅黑" pitchFamily="34" charset="-122"/>
              <a:ea typeface="微软雅黑" pitchFamily="34" charset="-122"/>
            </a:endParaRPr>
          </a:p>
          <a:p>
            <a:r>
              <a:rPr lang="zh-CN" altLang="en-US" sz="1400">
                <a:latin typeface="微软雅黑" pitchFamily="34" charset="-122"/>
                <a:ea typeface="微软雅黑" pitchFamily="34" charset="-122"/>
              </a:rPr>
              <a:t>历史交易数据的存储</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历史帐户余额的存储</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历史文件的压缩存储</a:t>
            </a:r>
            <a:endParaRPr lang="en-US" altLang="zh-CN" sz="1400">
              <a:latin typeface="微软雅黑" pitchFamily="34" charset="-122"/>
              <a:ea typeface="微软雅黑" pitchFamily="34" charset="-122"/>
            </a:endParaRPr>
          </a:p>
        </p:txBody>
      </p:sp>
      <p:pic>
        <p:nvPicPr>
          <p:cNvPr id="29703" name="图片 6" descr="5.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517650"/>
            <a:ext cx="4222750"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450" y="1517650"/>
            <a:ext cx="4400550"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73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solidFill>
                  <a:schemeClr val="bg1"/>
                </a:solidFill>
                <a:latin typeface="Arial" charset="0"/>
              </a:rPr>
              <a:t>国有银行</a:t>
            </a:r>
            <a:r>
              <a:rPr lang="en-US" altLang="zh-CN" sz="1500" dirty="0" smtClean="0">
                <a:solidFill>
                  <a:schemeClr val="bg1"/>
                </a:solidFill>
                <a:latin typeface="Arial" charset="0"/>
              </a:rPr>
              <a:t>ODS</a:t>
            </a:r>
            <a:endParaRPr lang="zh-CN" altLang="zh-CN" sz="1500" dirty="0">
              <a:solidFill>
                <a:schemeClr val="bg1"/>
              </a:solidFill>
              <a:latin typeface="Arial" charset="0"/>
            </a:endParaRPr>
          </a:p>
        </p:txBody>
      </p:sp>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华东商行</a:t>
            </a:r>
            <a:r>
              <a:rPr lang="en-US" altLang="zh-CN" sz="1600" dirty="0" smtClean="0">
                <a:solidFill>
                  <a:schemeClr val="bg1">
                    <a:lumMod val="65000"/>
                  </a:schemeClr>
                </a:solidFill>
                <a:effectLst>
                  <a:outerShdw blurRad="38100" dist="38100" dir="2700000" algn="tl">
                    <a:srgbClr val="C0C0C0"/>
                  </a:outerShdw>
                </a:effectLst>
                <a:latin typeface="Arial" charset="0"/>
              </a:rPr>
              <a:t>1</a:t>
            </a:r>
            <a:r>
              <a:rPr lang="zh-CN" altLang="en-US" sz="1600" dirty="0" smtClean="0">
                <a:solidFill>
                  <a:schemeClr val="bg1">
                    <a:lumMod val="65000"/>
                  </a:schemeClr>
                </a:solidFill>
                <a:effectLst>
                  <a:outerShdw blurRad="38100" dist="38100" dir="2700000" algn="tl">
                    <a:srgbClr val="C0C0C0"/>
                  </a:outerShdw>
                </a:effectLst>
                <a:latin typeface="Arial" charset="0"/>
              </a:rPr>
              <a:t>数据仓库</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34507" name="标题 23"/>
          <p:cNvSpPr>
            <a:spLocks noGrp="1"/>
          </p:cNvSpPr>
          <p:nvPr>
            <p:ph type="title"/>
          </p:nvPr>
        </p:nvSpPr>
        <p:spPr/>
        <p:txBody>
          <a:bodyPr/>
          <a:lstStyle/>
          <a:p>
            <a:pPr eaLnBrk="1" hangingPunct="1"/>
            <a:r>
              <a:rPr lang="zh-CN" altLang="en-US" smtClean="0"/>
              <a:t>主题</a:t>
            </a:r>
          </a:p>
        </p:txBody>
      </p:sp>
      <p:cxnSp>
        <p:nvCxnSpPr>
          <p:cNvPr id="23450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华东商行</a:t>
            </a:r>
            <a:r>
              <a:rPr lang="en-US" altLang="zh-CN" sz="1500" dirty="0" smtClean="0"/>
              <a:t>2</a:t>
            </a:r>
            <a:r>
              <a:rPr lang="zh-CN" altLang="en-US" sz="1500" dirty="0" smtClean="0"/>
              <a:t>数据中心规划</a:t>
            </a:r>
            <a:endParaRPr lang="zh-CN" altLang="zh-CN" sz="1500" dirty="0">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股份制银行管理驾驶舱</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30" name="AutoShape 5"/>
          <p:cNvSpPr>
            <a:spLocks noChangeArrowheads="1"/>
          </p:cNvSpPr>
          <p:nvPr/>
        </p:nvSpPr>
        <p:spPr bwMode="gray">
          <a:xfrm>
            <a:off x="4636944" y="4889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1"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latin typeface="Arial" charset="0"/>
              </a:rPr>
              <a:t>股份制银行绩效考核</a:t>
            </a:r>
            <a:endParaRPr lang="zh-CN" altLang="zh-CN" sz="1500" dirty="0">
              <a:latin typeface="Arial" charset="0"/>
            </a:endParaRPr>
          </a:p>
        </p:txBody>
      </p:sp>
      <p:sp>
        <p:nvSpPr>
          <p:cNvPr id="32" name="AutoShape 5"/>
          <p:cNvSpPr>
            <a:spLocks noChangeArrowheads="1"/>
          </p:cNvSpPr>
          <p:nvPr/>
        </p:nvSpPr>
        <p:spPr bwMode="gray">
          <a:xfrm>
            <a:off x="4644008" y="537321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3" name="AutoShape 4"/>
          <p:cNvSpPr>
            <a:spLocks noChangeArrowheads="1"/>
          </p:cNvSpPr>
          <p:nvPr/>
        </p:nvSpPr>
        <p:spPr bwMode="gray">
          <a:xfrm>
            <a:off x="4812363" y="5457652"/>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其他最新商行案例</a:t>
            </a:r>
            <a:endParaRPr lang="zh-CN" altLang="zh-CN" sz="1500" dirty="0">
              <a:latin typeface="Arial" charset="0"/>
            </a:endParaRPr>
          </a:p>
        </p:txBody>
      </p:sp>
    </p:spTree>
    <p:extLst>
      <p:ext uri="{BB962C8B-B14F-4D97-AF65-F5344CB8AC3E}">
        <p14:creationId xmlns:p14="http://schemas.microsoft.com/office/powerpoint/2010/main" val="3964709804"/>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16" name="页脚占位符 1"/>
          <p:cNvSpPr>
            <a:spLocks noGrp="1"/>
          </p:cNvSpPr>
          <p:nvPr>
            <p:ph type="ftr" sz="quarter" idx="4294967295"/>
          </p:nvPr>
        </p:nvSpPr>
        <p:spPr>
          <a:xfrm>
            <a:off x="8337550" y="6381750"/>
            <a:ext cx="806450" cy="287338"/>
          </a:xfrm>
          <a:prstGeom prst="rect">
            <a:avLst/>
          </a:prstGeom>
        </p:spPr>
        <p:txBody>
          <a:bodyPr/>
          <a:lstStyle/>
          <a:p>
            <a:pPr>
              <a:defRPr/>
            </a:pPr>
            <a:fld id="{8F966DF9-3DAF-4F59-8C97-5A47CF6F8F73}" type="slidenum">
              <a:rPr lang="en-US" altLang="zh-CN" b="0"/>
              <a:pPr>
                <a:defRPr/>
              </a:pPr>
              <a:t>163</a:t>
            </a:fld>
            <a:endParaRPr lang="en-US" altLang="zh-CN" b="0"/>
          </a:p>
        </p:txBody>
      </p:sp>
      <p:sp>
        <p:nvSpPr>
          <p:cNvPr id="18435" name="Text Box 2"/>
          <p:cNvSpPr txBox="1">
            <a:spLocks noChangeArrowheads="1"/>
          </p:cNvSpPr>
          <p:nvPr/>
        </p:nvSpPr>
        <p:spPr bwMode="auto">
          <a:xfrm>
            <a:off x="395288" y="44549"/>
            <a:ext cx="6985000" cy="792163"/>
          </a:xfrm>
          <a:prstGeom prst="rect">
            <a:avLst/>
          </a:prstGeom>
          <a:noFill/>
          <a:ln w="9525" algn="ctr">
            <a:noFill/>
            <a:miter lim="800000"/>
            <a:headEnd/>
            <a:tailEnd/>
          </a:ln>
        </p:spPr>
        <p:txBody>
          <a:bodyPr anchor="ctr"/>
          <a:lstStyle/>
          <a:p>
            <a:pPr>
              <a:lnSpc>
                <a:spcPct val="80000"/>
              </a:lnSpc>
              <a:spcBef>
                <a:spcPct val="0"/>
              </a:spcBef>
            </a:pPr>
            <a:r>
              <a:rPr lang="zh-CN" altLang="en-US" sz="2400" b="1" dirty="0" smtClean="0">
                <a:solidFill>
                  <a:schemeClr val="bg1"/>
                </a:solidFill>
                <a:latin typeface="微软雅黑" pitchFamily="34" charset="-122"/>
                <a:ea typeface="微软雅黑" pitchFamily="34" charset="-122"/>
                <a:cs typeface="+mj-cs"/>
              </a:rPr>
              <a:t>发展历程</a:t>
            </a:r>
            <a:endParaRPr lang="en-US" altLang="zh-CN" sz="2400" b="1" dirty="0" smtClean="0">
              <a:solidFill>
                <a:schemeClr val="bg1"/>
              </a:solidFill>
              <a:latin typeface="微软雅黑" pitchFamily="34" charset="-122"/>
              <a:ea typeface="微软雅黑" pitchFamily="34" charset="-122"/>
              <a:cs typeface="+mj-cs"/>
            </a:endParaRPr>
          </a:p>
        </p:txBody>
      </p:sp>
      <p:sp>
        <p:nvSpPr>
          <p:cNvPr id="17" name="TextBox 16"/>
          <p:cNvSpPr txBox="1"/>
          <p:nvPr/>
        </p:nvSpPr>
        <p:spPr>
          <a:xfrm>
            <a:off x="6883400" y="3098800"/>
            <a:ext cx="1984375" cy="1752600"/>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三期</a:t>
            </a:r>
            <a:endParaRPr lang="zh-CN" altLang="en-US" sz="10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精细化运营管理（数据服务基线管理）</a:t>
            </a:r>
            <a:endParaRPr lang="en-US" altLang="zh-CN" sz="13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用户体验优化（可定制化）</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分行管理信息应用建设支持</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ODSH</a:t>
            </a:r>
            <a:r>
              <a:rPr lang="zh-CN" altLang="en-US" sz="1300" b="0" dirty="0">
                <a:latin typeface="微软雅黑" pitchFamily="34" charset="-122"/>
                <a:ea typeface="微软雅黑" pitchFamily="34" charset="-122"/>
              </a:rPr>
              <a:t>数据服务优化</a:t>
            </a:r>
            <a:endParaRPr lang="en-US" altLang="zh-CN" sz="1100" b="0" dirty="0">
              <a:latin typeface="微软雅黑" pitchFamily="34" charset="-122"/>
              <a:ea typeface="微软雅黑" pitchFamily="34" charset="-122"/>
            </a:endParaRPr>
          </a:p>
          <a:p>
            <a:pPr marL="76481" indent="-76481" eaLnBrk="0" hangingPunct="0">
              <a:lnSpc>
                <a:spcPct val="80000"/>
              </a:lnSpc>
              <a:spcBef>
                <a:spcPts val="182"/>
              </a:spcBef>
              <a:buFont typeface="Wingdings" pitchFamily="2" charset="2"/>
              <a:buChar char="Ø"/>
              <a:defRPr/>
            </a:pPr>
            <a:r>
              <a:rPr lang="zh-CN" altLang="en-US" sz="1100" b="0" dirty="0">
                <a:latin typeface="微软雅黑" pitchFamily="34" charset="-122"/>
                <a:ea typeface="微软雅黑" pitchFamily="34" charset="-122"/>
              </a:rPr>
              <a:t>数据处理环境服务</a:t>
            </a:r>
          </a:p>
          <a:p>
            <a:pPr marL="76481" indent="-76481" eaLnBrk="0" hangingPunct="0">
              <a:lnSpc>
                <a:spcPct val="80000"/>
              </a:lnSpc>
              <a:spcBef>
                <a:spcPts val="182"/>
              </a:spcBef>
              <a:buFont typeface="Wingdings" pitchFamily="2" charset="2"/>
              <a:buChar char="Ø"/>
              <a:defRPr/>
            </a:pPr>
            <a:r>
              <a:rPr lang="en-US" altLang="zh-CN" sz="1100" b="0" dirty="0">
                <a:latin typeface="微软雅黑" pitchFamily="34" charset="-122"/>
                <a:ea typeface="微软雅黑" pitchFamily="34" charset="-122"/>
              </a:rPr>
              <a:t>ODS</a:t>
            </a:r>
            <a:r>
              <a:rPr lang="zh-CN" altLang="en-US" sz="1100" b="0" dirty="0">
                <a:latin typeface="微软雅黑" pitchFamily="34" charset="-122"/>
                <a:ea typeface="微软雅黑" pitchFamily="34" charset="-122"/>
              </a:rPr>
              <a:t>、</a:t>
            </a:r>
            <a:r>
              <a:rPr lang="en-US" altLang="zh-CN" sz="1100" b="0" dirty="0">
                <a:latin typeface="微软雅黑" pitchFamily="34" charset="-122"/>
                <a:ea typeface="微软雅黑" pitchFamily="34" charset="-122"/>
              </a:rPr>
              <a:t>DW</a:t>
            </a:r>
            <a:r>
              <a:rPr lang="zh-CN" altLang="en-US" sz="1100" b="0" dirty="0">
                <a:latin typeface="微软雅黑" pitchFamily="34" charset="-122"/>
                <a:ea typeface="微软雅黑" pitchFamily="34" charset="-122"/>
              </a:rPr>
              <a:t>系统一体化调度</a:t>
            </a:r>
          </a:p>
          <a:p>
            <a:pPr marL="76481" indent="-76481" eaLnBrk="0" hangingPunct="0">
              <a:lnSpc>
                <a:spcPct val="80000"/>
              </a:lnSpc>
              <a:spcBef>
                <a:spcPts val="182"/>
              </a:spcBef>
              <a:buFont typeface="Wingdings" pitchFamily="2" charset="2"/>
              <a:buChar char="Ø"/>
              <a:defRPr/>
            </a:pPr>
            <a:r>
              <a:rPr lang="zh-CN" altLang="en-US" sz="1100" b="0" dirty="0">
                <a:latin typeface="微软雅黑" pitchFamily="34" charset="-122"/>
                <a:ea typeface="微软雅黑" pitchFamily="34" charset="-122"/>
              </a:rPr>
              <a:t>数据线优化（</a:t>
            </a:r>
            <a:r>
              <a:rPr lang="en-US" altLang="zh-CN" sz="1100" b="0" dirty="0">
                <a:latin typeface="微软雅黑" pitchFamily="34" charset="-122"/>
                <a:ea typeface="微软雅黑" pitchFamily="34" charset="-122"/>
              </a:rPr>
              <a:t>ECIF</a:t>
            </a:r>
            <a:r>
              <a:rPr lang="zh-CN" altLang="en-US" sz="1100" b="0" dirty="0">
                <a:latin typeface="微软雅黑" pitchFamily="34" charset="-122"/>
                <a:ea typeface="微软雅黑" pitchFamily="34" charset="-122"/>
              </a:rPr>
              <a:t>数据线）</a:t>
            </a:r>
            <a:endParaRPr lang="zh-CN" altLang="en-US" sz="1300" b="0" dirty="0">
              <a:latin typeface="微软雅黑" pitchFamily="34" charset="-122"/>
              <a:ea typeface="微软雅黑" pitchFamily="34" charset="-122"/>
            </a:endParaRPr>
          </a:p>
        </p:txBody>
      </p:sp>
      <p:sp>
        <p:nvSpPr>
          <p:cNvPr id="18437" name="TextBox 12"/>
          <p:cNvSpPr txBox="1">
            <a:spLocks noChangeArrowheads="1"/>
          </p:cNvSpPr>
          <p:nvPr/>
        </p:nvSpPr>
        <p:spPr bwMode="auto">
          <a:xfrm>
            <a:off x="261938" y="5557838"/>
            <a:ext cx="414337" cy="600075"/>
          </a:xfrm>
          <a:prstGeom prst="rect">
            <a:avLst/>
          </a:prstGeom>
          <a:noFill/>
          <a:ln w="9525">
            <a:noFill/>
            <a:miter lim="800000"/>
            <a:headEnd/>
            <a:tailEnd/>
          </a:ln>
        </p:spPr>
        <p:txBody>
          <a:bodyPr vert="eaVert" lIns="83119" tIns="41559" rIns="83119" bIns="41559">
            <a:spAutoFit/>
          </a:bodyPr>
          <a:lstStyle/>
          <a:p>
            <a:pPr eaLnBrk="0" hangingPunct="0"/>
            <a:r>
              <a:rPr lang="zh-CN" altLang="en-US" sz="1600" b="0">
                <a:solidFill>
                  <a:srgbClr val="FF0000"/>
                </a:solidFill>
                <a:latin typeface="微软雅黑" pitchFamily="34" charset="-122"/>
                <a:ea typeface="微软雅黑" pitchFamily="34" charset="-122"/>
              </a:rPr>
              <a:t>背景</a:t>
            </a:r>
          </a:p>
        </p:txBody>
      </p:sp>
      <p:grpSp>
        <p:nvGrpSpPr>
          <p:cNvPr id="2" name="组合 33"/>
          <p:cNvGrpSpPr>
            <a:grpSpLocks/>
          </p:cNvGrpSpPr>
          <p:nvPr/>
        </p:nvGrpSpPr>
        <p:grpSpPr bwMode="auto">
          <a:xfrm>
            <a:off x="261938" y="847725"/>
            <a:ext cx="9036050" cy="5588000"/>
            <a:chOff x="287867" y="931337"/>
            <a:chExt cx="9939702" cy="6147602"/>
          </a:xfrm>
        </p:grpSpPr>
        <p:cxnSp>
          <p:nvCxnSpPr>
            <p:cNvPr id="18452" name="直接箭头连接符 5"/>
            <p:cNvCxnSpPr>
              <a:cxnSpLocks noChangeShapeType="1"/>
            </p:cNvCxnSpPr>
            <p:nvPr/>
          </p:nvCxnSpPr>
          <p:spPr bwMode="auto">
            <a:xfrm>
              <a:off x="287867" y="7078131"/>
              <a:ext cx="9770533" cy="2"/>
            </a:xfrm>
            <a:prstGeom prst="straightConnector1">
              <a:avLst/>
            </a:prstGeom>
            <a:noFill/>
            <a:ln w="38100" algn="ctr">
              <a:solidFill>
                <a:srgbClr val="FF0000"/>
              </a:solidFill>
              <a:round/>
              <a:headEnd/>
              <a:tailEnd type="arrow" w="med" len="med"/>
            </a:ln>
          </p:spPr>
        </p:cxnSp>
        <p:cxnSp>
          <p:nvCxnSpPr>
            <p:cNvPr id="18453" name="直接箭头连接符 8"/>
            <p:cNvCxnSpPr>
              <a:cxnSpLocks noChangeShapeType="1"/>
            </p:cNvCxnSpPr>
            <p:nvPr/>
          </p:nvCxnSpPr>
          <p:spPr bwMode="auto">
            <a:xfrm rot="5400000" flipH="1" flipV="1">
              <a:off x="-2710036" y="4047075"/>
              <a:ext cx="6046000" cy="17727"/>
            </a:xfrm>
            <a:prstGeom prst="straightConnector1">
              <a:avLst/>
            </a:prstGeom>
            <a:noFill/>
            <a:ln w="38100" algn="ctr">
              <a:solidFill>
                <a:srgbClr val="FF0000"/>
              </a:solidFill>
              <a:round/>
              <a:headEnd/>
              <a:tailEnd type="arrow" w="med" len="med"/>
            </a:ln>
          </p:spPr>
        </p:cxnSp>
        <p:grpSp>
          <p:nvGrpSpPr>
            <p:cNvPr id="3" name="组合 18"/>
            <p:cNvGrpSpPr>
              <a:grpSpLocks/>
            </p:cNvGrpSpPr>
            <p:nvPr/>
          </p:nvGrpSpPr>
          <p:grpSpPr bwMode="auto">
            <a:xfrm>
              <a:off x="491069" y="931337"/>
              <a:ext cx="694266" cy="6130673"/>
              <a:chOff x="491069" y="931337"/>
              <a:chExt cx="694266" cy="6130673"/>
            </a:xfrm>
          </p:grpSpPr>
          <p:cxnSp>
            <p:nvCxnSpPr>
              <p:cNvPr id="18467" name="直接箭头连接符 13"/>
              <p:cNvCxnSpPr>
                <a:cxnSpLocks noChangeShapeType="1"/>
              </p:cNvCxnSpPr>
              <p:nvPr/>
            </p:nvCxnSpPr>
            <p:spPr bwMode="auto">
              <a:xfrm rot="5400000" flipH="1" flipV="1">
                <a:off x="-2227491" y="4072519"/>
                <a:ext cx="5961343" cy="17640"/>
              </a:xfrm>
              <a:prstGeom prst="straightConnector1">
                <a:avLst/>
              </a:prstGeom>
              <a:noFill/>
              <a:ln w="12700" algn="ctr">
                <a:solidFill>
                  <a:srgbClr val="FF0000"/>
                </a:solidFill>
                <a:prstDash val="dashDot"/>
                <a:round/>
                <a:headEnd/>
                <a:tailEnd/>
              </a:ln>
            </p:spPr>
          </p:cxnSp>
          <p:sp>
            <p:nvSpPr>
              <p:cNvPr id="18468" name="TextBox 16"/>
              <p:cNvSpPr txBox="1">
                <a:spLocks noChangeArrowheads="1"/>
              </p:cNvSpPr>
              <p:nvPr/>
            </p:nvSpPr>
            <p:spPr bwMode="auto">
              <a:xfrm>
                <a:off x="491069" y="931337"/>
                <a:ext cx="694266" cy="321669"/>
              </a:xfrm>
              <a:prstGeom prst="rect">
                <a:avLst/>
              </a:prstGeom>
              <a:noFill/>
              <a:ln w="9525">
                <a:noFill/>
                <a:miter lim="800000"/>
                <a:headEnd/>
                <a:tailEnd/>
              </a:ln>
            </p:spPr>
            <p:txBody>
              <a:bodyPr>
                <a:spAutoFit/>
              </a:bodyPr>
              <a:lstStyle/>
              <a:p>
                <a:pPr eaLnBrk="0" hangingPunct="0"/>
                <a:r>
                  <a:rPr lang="en-US" altLang="zh-CN" sz="1300" b="0">
                    <a:latin typeface="微软雅黑" pitchFamily="34" charset="-122"/>
                    <a:ea typeface="微软雅黑" pitchFamily="34" charset="-122"/>
                  </a:rPr>
                  <a:t>2006</a:t>
                </a:r>
                <a:endParaRPr lang="zh-CN" altLang="en-US" sz="1300" b="0">
                  <a:latin typeface="微软雅黑" pitchFamily="34" charset="-122"/>
                  <a:ea typeface="微软雅黑" pitchFamily="34" charset="-122"/>
                </a:endParaRPr>
              </a:p>
            </p:txBody>
          </p:sp>
        </p:grpSp>
        <p:grpSp>
          <p:nvGrpSpPr>
            <p:cNvPr id="4" name="组合 19"/>
            <p:cNvGrpSpPr>
              <a:grpSpLocks/>
            </p:cNvGrpSpPr>
            <p:nvPr/>
          </p:nvGrpSpPr>
          <p:grpSpPr bwMode="auto">
            <a:xfrm>
              <a:off x="2751628" y="931340"/>
              <a:ext cx="694266" cy="6130673"/>
              <a:chOff x="491069" y="931337"/>
              <a:chExt cx="694266" cy="6130673"/>
            </a:xfrm>
          </p:grpSpPr>
          <p:cxnSp>
            <p:nvCxnSpPr>
              <p:cNvPr id="18465" name="直接箭头连接符 20"/>
              <p:cNvCxnSpPr>
                <a:cxnSpLocks noChangeShapeType="1"/>
              </p:cNvCxnSpPr>
              <p:nvPr/>
            </p:nvCxnSpPr>
            <p:spPr bwMode="auto">
              <a:xfrm rot="5400000" flipH="1" flipV="1">
                <a:off x="-2227491" y="4072519"/>
                <a:ext cx="5961343" cy="17640"/>
              </a:xfrm>
              <a:prstGeom prst="straightConnector1">
                <a:avLst/>
              </a:prstGeom>
              <a:noFill/>
              <a:ln w="12700" algn="ctr">
                <a:solidFill>
                  <a:srgbClr val="FF0000"/>
                </a:solidFill>
                <a:prstDash val="dashDot"/>
                <a:round/>
                <a:headEnd/>
                <a:tailEnd/>
              </a:ln>
            </p:spPr>
          </p:cxnSp>
          <p:sp>
            <p:nvSpPr>
              <p:cNvPr id="18466" name="TextBox 21"/>
              <p:cNvSpPr txBox="1">
                <a:spLocks noChangeArrowheads="1"/>
              </p:cNvSpPr>
              <p:nvPr/>
            </p:nvSpPr>
            <p:spPr bwMode="auto">
              <a:xfrm>
                <a:off x="491069" y="931337"/>
                <a:ext cx="694266" cy="321669"/>
              </a:xfrm>
              <a:prstGeom prst="rect">
                <a:avLst/>
              </a:prstGeom>
              <a:noFill/>
              <a:ln w="9525">
                <a:noFill/>
                <a:miter lim="800000"/>
                <a:headEnd/>
                <a:tailEnd/>
              </a:ln>
            </p:spPr>
            <p:txBody>
              <a:bodyPr>
                <a:spAutoFit/>
              </a:bodyPr>
              <a:lstStyle/>
              <a:p>
                <a:pPr eaLnBrk="0" hangingPunct="0"/>
                <a:r>
                  <a:rPr lang="en-US" altLang="zh-CN" sz="1300" b="0">
                    <a:latin typeface="微软雅黑" pitchFamily="34" charset="-122"/>
                    <a:ea typeface="微软雅黑" pitchFamily="34" charset="-122"/>
                  </a:rPr>
                  <a:t>2007</a:t>
                </a:r>
                <a:endParaRPr lang="zh-CN" altLang="en-US" sz="1300" b="0">
                  <a:latin typeface="微软雅黑" pitchFamily="34" charset="-122"/>
                  <a:ea typeface="微软雅黑" pitchFamily="34" charset="-122"/>
                </a:endParaRPr>
              </a:p>
            </p:txBody>
          </p:sp>
        </p:grpSp>
        <p:grpSp>
          <p:nvGrpSpPr>
            <p:cNvPr id="5" name="组合 22"/>
            <p:cNvGrpSpPr>
              <a:grpSpLocks/>
            </p:cNvGrpSpPr>
            <p:nvPr/>
          </p:nvGrpSpPr>
          <p:grpSpPr bwMode="auto">
            <a:xfrm>
              <a:off x="5012187" y="931343"/>
              <a:ext cx="694266" cy="6130673"/>
              <a:chOff x="491069" y="931337"/>
              <a:chExt cx="694266" cy="6130673"/>
            </a:xfrm>
          </p:grpSpPr>
          <p:cxnSp>
            <p:nvCxnSpPr>
              <p:cNvPr id="18463" name="直接箭头连接符 23"/>
              <p:cNvCxnSpPr>
                <a:cxnSpLocks noChangeShapeType="1"/>
              </p:cNvCxnSpPr>
              <p:nvPr/>
            </p:nvCxnSpPr>
            <p:spPr bwMode="auto">
              <a:xfrm rot="5400000" flipH="1" flipV="1">
                <a:off x="-2227491" y="4072519"/>
                <a:ext cx="5961343" cy="17640"/>
              </a:xfrm>
              <a:prstGeom prst="straightConnector1">
                <a:avLst/>
              </a:prstGeom>
              <a:noFill/>
              <a:ln w="12700" algn="ctr">
                <a:solidFill>
                  <a:srgbClr val="FF0000"/>
                </a:solidFill>
                <a:prstDash val="dashDot"/>
                <a:round/>
                <a:headEnd/>
                <a:tailEnd/>
              </a:ln>
            </p:spPr>
          </p:cxnSp>
          <p:sp>
            <p:nvSpPr>
              <p:cNvPr id="18464" name="TextBox 24"/>
              <p:cNvSpPr txBox="1">
                <a:spLocks noChangeArrowheads="1"/>
              </p:cNvSpPr>
              <p:nvPr/>
            </p:nvSpPr>
            <p:spPr bwMode="auto">
              <a:xfrm>
                <a:off x="491069" y="931337"/>
                <a:ext cx="694266" cy="321669"/>
              </a:xfrm>
              <a:prstGeom prst="rect">
                <a:avLst/>
              </a:prstGeom>
              <a:noFill/>
              <a:ln w="9525">
                <a:noFill/>
                <a:miter lim="800000"/>
                <a:headEnd/>
                <a:tailEnd/>
              </a:ln>
            </p:spPr>
            <p:txBody>
              <a:bodyPr>
                <a:spAutoFit/>
              </a:bodyPr>
              <a:lstStyle/>
              <a:p>
                <a:pPr eaLnBrk="0" hangingPunct="0"/>
                <a:r>
                  <a:rPr lang="en-US" altLang="zh-CN" sz="1300" b="0">
                    <a:latin typeface="微软雅黑" pitchFamily="34" charset="-122"/>
                    <a:ea typeface="微软雅黑" pitchFamily="34" charset="-122"/>
                  </a:rPr>
                  <a:t>2008</a:t>
                </a:r>
                <a:endParaRPr lang="zh-CN" altLang="en-US" sz="1300" b="0">
                  <a:latin typeface="微软雅黑" pitchFamily="34" charset="-122"/>
                  <a:ea typeface="微软雅黑" pitchFamily="34" charset="-122"/>
                </a:endParaRPr>
              </a:p>
            </p:txBody>
          </p:sp>
        </p:grpSp>
        <p:grpSp>
          <p:nvGrpSpPr>
            <p:cNvPr id="6" name="组合 25"/>
            <p:cNvGrpSpPr>
              <a:grpSpLocks/>
            </p:cNvGrpSpPr>
            <p:nvPr/>
          </p:nvGrpSpPr>
          <p:grpSpPr bwMode="auto">
            <a:xfrm>
              <a:off x="7272746" y="931346"/>
              <a:ext cx="694266" cy="6130673"/>
              <a:chOff x="491069" y="931337"/>
              <a:chExt cx="694266" cy="6130673"/>
            </a:xfrm>
          </p:grpSpPr>
          <p:cxnSp>
            <p:nvCxnSpPr>
              <p:cNvPr id="18461" name="直接箭头连接符 26"/>
              <p:cNvCxnSpPr>
                <a:cxnSpLocks noChangeShapeType="1"/>
              </p:cNvCxnSpPr>
              <p:nvPr/>
            </p:nvCxnSpPr>
            <p:spPr bwMode="auto">
              <a:xfrm rot="5400000" flipH="1" flipV="1">
                <a:off x="-2227491" y="4072519"/>
                <a:ext cx="5961343" cy="17640"/>
              </a:xfrm>
              <a:prstGeom prst="straightConnector1">
                <a:avLst/>
              </a:prstGeom>
              <a:noFill/>
              <a:ln w="12700" algn="ctr">
                <a:solidFill>
                  <a:srgbClr val="FF0000"/>
                </a:solidFill>
                <a:prstDash val="dashDot"/>
                <a:round/>
                <a:headEnd/>
                <a:tailEnd/>
              </a:ln>
            </p:spPr>
          </p:cxnSp>
          <p:sp>
            <p:nvSpPr>
              <p:cNvPr id="18462" name="TextBox 27"/>
              <p:cNvSpPr txBox="1">
                <a:spLocks noChangeArrowheads="1"/>
              </p:cNvSpPr>
              <p:nvPr/>
            </p:nvSpPr>
            <p:spPr bwMode="auto">
              <a:xfrm>
                <a:off x="491069" y="931337"/>
                <a:ext cx="694266" cy="321669"/>
              </a:xfrm>
              <a:prstGeom prst="rect">
                <a:avLst/>
              </a:prstGeom>
              <a:noFill/>
              <a:ln w="9525">
                <a:noFill/>
                <a:miter lim="800000"/>
                <a:headEnd/>
                <a:tailEnd/>
              </a:ln>
            </p:spPr>
            <p:txBody>
              <a:bodyPr>
                <a:spAutoFit/>
              </a:bodyPr>
              <a:lstStyle/>
              <a:p>
                <a:pPr eaLnBrk="0" hangingPunct="0"/>
                <a:r>
                  <a:rPr lang="en-US" altLang="zh-CN" sz="1300" b="0">
                    <a:latin typeface="微软雅黑" pitchFamily="34" charset="-122"/>
                    <a:ea typeface="微软雅黑" pitchFamily="34" charset="-122"/>
                  </a:rPr>
                  <a:t>2009</a:t>
                </a:r>
                <a:endParaRPr lang="zh-CN" altLang="en-US" sz="1300" b="0">
                  <a:latin typeface="微软雅黑" pitchFamily="34" charset="-122"/>
                  <a:ea typeface="微软雅黑" pitchFamily="34" charset="-122"/>
                </a:endParaRPr>
              </a:p>
            </p:txBody>
          </p:sp>
        </p:grpSp>
        <p:grpSp>
          <p:nvGrpSpPr>
            <p:cNvPr id="7" name="组合 30"/>
            <p:cNvGrpSpPr>
              <a:grpSpLocks/>
            </p:cNvGrpSpPr>
            <p:nvPr/>
          </p:nvGrpSpPr>
          <p:grpSpPr bwMode="auto">
            <a:xfrm>
              <a:off x="9533303" y="931349"/>
              <a:ext cx="694266" cy="6130673"/>
              <a:chOff x="491069" y="931337"/>
              <a:chExt cx="694266" cy="6130673"/>
            </a:xfrm>
          </p:grpSpPr>
          <p:cxnSp>
            <p:nvCxnSpPr>
              <p:cNvPr id="18459" name="直接箭头连接符 31"/>
              <p:cNvCxnSpPr>
                <a:cxnSpLocks noChangeShapeType="1"/>
              </p:cNvCxnSpPr>
              <p:nvPr/>
            </p:nvCxnSpPr>
            <p:spPr bwMode="auto">
              <a:xfrm rot="5400000" flipH="1" flipV="1">
                <a:off x="-2227491" y="4072519"/>
                <a:ext cx="5961343" cy="17640"/>
              </a:xfrm>
              <a:prstGeom prst="straightConnector1">
                <a:avLst/>
              </a:prstGeom>
              <a:noFill/>
              <a:ln w="12700" algn="ctr">
                <a:solidFill>
                  <a:srgbClr val="FF0000"/>
                </a:solidFill>
                <a:prstDash val="dashDot"/>
                <a:round/>
                <a:headEnd/>
                <a:tailEnd/>
              </a:ln>
            </p:spPr>
          </p:cxnSp>
          <p:sp>
            <p:nvSpPr>
              <p:cNvPr id="18460" name="TextBox 32"/>
              <p:cNvSpPr txBox="1">
                <a:spLocks noChangeArrowheads="1"/>
              </p:cNvSpPr>
              <p:nvPr/>
            </p:nvSpPr>
            <p:spPr bwMode="auto">
              <a:xfrm>
                <a:off x="491069" y="931337"/>
                <a:ext cx="694266" cy="321669"/>
              </a:xfrm>
              <a:prstGeom prst="rect">
                <a:avLst/>
              </a:prstGeom>
              <a:noFill/>
              <a:ln w="9525">
                <a:noFill/>
                <a:miter lim="800000"/>
                <a:headEnd/>
                <a:tailEnd/>
              </a:ln>
            </p:spPr>
            <p:txBody>
              <a:bodyPr>
                <a:spAutoFit/>
              </a:bodyPr>
              <a:lstStyle/>
              <a:p>
                <a:pPr eaLnBrk="0" hangingPunct="0"/>
                <a:r>
                  <a:rPr lang="en-US" altLang="zh-CN" sz="1300" b="0">
                    <a:latin typeface="微软雅黑" pitchFamily="34" charset="-122"/>
                    <a:ea typeface="微软雅黑" pitchFamily="34" charset="-122"/>
                  </a:rPr>
                  <a:t>2010</a:t>
                </a:r>
                <a:endParaRPr lang="zh-CN" altLang="en-US" sz="1300" b="0">
                  <a:latin typeface="微软雅黑" pitchFamily="34" charset="-122"/>
                  <a:ea typeface="微软雅黑" pitchFamily="34" charset="-122"/>
                </a:endParaRPr>
              </a:p>
            </p:txBody>
          </p:sp>
        </p:grpSp>
      </p:grpSp>
      <p:sp>
        <p:nvSpPr>
          <p:cNvPr id="37" name="TextBox 36"/>
          <p:cNvSpPr txBox="1"/>
          <p:nvPr/>
        </p:nvSpPr>
        <p:spPr>
          <a:xfrm>
            <a:off x="708025" y="5003800"/>
            <a:ext cx="1985963" cy="1081088"/>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简版</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核心业务系统集中</a:t>
            </a:r>
            <a:r>
              <a:rPr lang="en-US" altLang="zh-CN" sz="1300" b="0" dirty="0">
                <a:latin typeface="微软雅黑" pitchFamily="34" charset="-122"/>
                <a:ea typeface="微软雅黑" pitchFamily="34" charset="-122"/>
              </a:rPr>
              <a:t>DCC</a:t>
            </a:r>
            <a:r>
              <a:rPr lang="zh-CN" altLang="en-US" sz="1300" b="0" dirty="0">
                <a:latin typeface="微软雅黑" pitchFamily="34" charset="-122"/>
                <a:ea typeface="微软雅黑" pitchFamily="34" charset="-122"/>
              </a:rPr>
              <a:t>完成，总行开始大规模建设管理信息系统</a:t>
            </a:r>
            <a:r>
              <a:rPr lang="en-US" altLang="zh-CN" sz="1300" b="0" dirty="0">
                <a:latin typeface="微软雅黑" pitchFamily="34" charset="-122"/>
                <a:ea typeface="微软雅黑" pitchFamily="34" charset="-122"/>
              </a:rPr>
              <a:t>DW</a:t>
            </a:r>
            <a:r>
              <a:rPr lang="zh-CN" altLang="en-US" sz="1300" b="0" dirty="0">
                <a:latin typeface="微软雅黑" pitchFamily="34" charset="-122"/>
                <a:ea typeface="微软雅黑" pitchFamily="34" charset="-122"/>
              </a:rPr>
              <a:t>，</a:t>
            </a:r>
            <a:r>
              <a:rPr lang="en-US" altLang="zh-CN" sz="1300" b="0" dirty="0">
                <a:latin typeface="微软雅黑" pitchFamily="34" charset="-122"/>
                <a:ea typeface="微软雅黑" pitchFamily="34" charset="-122"/>
              </a:rPr>
              <a:t>ERP</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UDI</a:t>
            </a:r>
            <a:r>
              <a:rPr lang="zh-CN" altLang="en-US" sz="1300" b="0" dirty="0">
                <a:latin typeface="微软雅黑" pitchFamily="34" charset="-122"/>
                <a:ea typeface="微软雅黑" pitchFamily="34" charset="-122"/>
              </a:rPr>
              <a:t>的文件交换限制了数据线系统的发展</a:t>
            </a:r>
          </a:p>
        </p:txBody>
      </p:sp>
      <p:sp>
        <p:nvSpPr>
          <p:cNvPr id="38" name="TextBox 37"/>
          <p:cNvSpPr txBox="1"/>
          <p:nvPr/>
        </p:nvSpPr>
        <p:spPr>
          <a:xfrm>
            <a:off x="2770188" y="5003800"/>
            <a:ext cx="1985962" cy="922338"/>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正式版</a:t>
            </a:r>
            <a:endParaRPr lang="zh-CN" altLang="en-US" sz="13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建立高效的、统一的、可扩展的</a:t>
            </a:r>
            <a:r>
              <a:rPr lang="en-US" altLang="zh-CN" sz="1300" b="0" dirty="0">
                <a:latin typeface="微软雅黑" pitchFamily="34" charset="-122"/>
                <a:ea typeface="微软雅黑" pitchFamily="34" charset="-122"/>
              </a:rPr>
              <a:t>ETL</a:t>
            </a:r>
            <a:r>
              <a:rPr lang="zh-CN" altLang="en-US" sz="1300" b="0" dirty="0">
                <a:latin typeface="微软雅黑" pitchFamily="34" charset="-122"/>
                <a:ea typeface="微软雅黑" pitchFamily="34" charset="-122"/>
              </a:rPr>
              <a:t>平台</a:t>
            </a: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建立</a:t>
            </a:r>
            <a:r>
              <a:rPr lang="en-US" altLang="zh-CN" sz="1300" b="0" dirty="0">
                <a:latin typeface="微软雅黑" pitchFamily="34" charset="-122"/>
                <a:ea typeface="微软雅黑" pitchFamily="34" charset="-122"/>
              </a:rPr>
              <a:t>ODS</a:t>
            </a:r>
            <a:r>
              <a:rPr lang="zh-CN" altLang="en-US" sz="1300" b="0" dirty="0">
                <a:latin typeface="微软雅黑" pitchFamily="34" charset="-122"/>
                <a:ea typeface="微软雅黑" pitchFamily="34" charset="-122"/>
              </a:rPr>
              <a:t>数据模型</a:t>
            </a: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分行</a:t>
            </a: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规划</a:t>
            </a:r>
          </a:p>
        </p:txBody>
      </p:sp>
      <p:sp>
        <p:nvSpPr>
          <p:cNvPr id="39" name="TextBox 38"/>
          <p:cNvSpPr txBox="1"/>
          <p:nvPr/>
        </p:nvSpPr>
        <p:spPr>
          <a:xfrm>
            <a:off x="4833938" y="5003800"/>
            <a:ext cx="1984375" cy="1131888"/>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二期</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a:t>
            </a:r>
            <a:r>
              <a:rPr lang="zh-CN" altLang="en-US" sz="1300" b="0" dirty="0">
                <a:latin typeface="微软雅黑" pitchFamily="34" charset="-122"/>
                <a:ea typeface="微软雅黑" pitchFamily="34" charset="-122"/>
              </a:rPr>
              <a:t>平台优化（</a:t>
            </a:r>
            <a:r>
              <a:rPr lang="en-US" altLang="zh-CN" sz="1300" b="0" dirty="0">
                <a:latin typeface="微软雅黑" pitchFamily="34" charset="-122"/>
                <a:ea typeface="微软雅黑" pitchFamily="34" charset="-122"/>
              </a:rPr>
              <a:t>ETL</a:t>
            </a:r>
            <a:r>
              <a:rPr lang="zh-CN" altLang="en-US" sz="1300" b="0" dirty="0">
                <a:latin typeface="微软雅黑" pitchFamily="34" charset="-122"/>
                <a:ea typeface="微软雅黑" pitchFamily="34" charset="-122"/>
              </a:rPr>
              <a:t>平台；前端平台；配套平台）</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模型优化</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ODSH/ODSB</a:t>
            </a:r>
            <a:r>
              <a:rPr lang="zh-CN" altLang="en-US" sz="1300" b="0" dirty="0">
                <a:latin typeface="微软雅黑" pitchFamily="34" charset="-122"/>
                <a:ea typeface="微软雅黑" pitchFamily="34" charset="-122"/>
              </a:rPr>
              <a:t>明确定位</a:t>
            </a:r>
          </a:p>
          <a:p>
            <a:pPr marL="76481" indent="-76481" eaLnBrk="0" hangingPunct="0">
              <a:lnSpc>
                <a:spcPct val="80000"/>
              </a:lnSpc>
              <a:spcBef>
                <a:spcPts val="182"/>
              </a:spcBef>
              <a:defRPr/>
            </a:pPr>
            <a:endParaRPr lang="zh-CN" altLang="en-US" sz="1300" b="0" dirty="0">
              <a:latin typeface="微软雅黑" pitchFamily="34" charset="-122"/>
              <a:ea typeface="微软雅黑" pitchFamily="34" charset="-122"/>
            </a:endParaRPr>
          </a:p>
        </p:txBody>
      </p:sp>
      <p:sp>
        <p:nvSpPr>
          <p:cNvPr id="40" name="TextBox 39"/>
          <p:cNvSpPr txBox="1"/>
          <p:nvPr/>
        </p:nvSpPr>
        <p:spPr>
          <a:xfrm>
            <a:off x="6897688" y="5003800"/>
            <a:ext cx="1984375" cy="909638"/>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三期</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精细化运营管理</a:t>
            </a: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总分行用户体验（服务定制；数据开放）</a:t>
            </a:r>
            <a:endParaRPr lang="en-US" altLang="zh-CN" sz="13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管理会计、风险项目群支持</a:t>
            </a:r>
            <a:endParaRPr lang="en-US" altLang="zh-CN" sz="1300" b="0" dirty="0">
              <a:latin typeface="微软雅黑" pitchFamily="34" charset="-122"/>
              <a:ea typeface="微软雅黑" pitchFamily="34" charset="-122"/>
            </a:endParaRPr>
          </a:p>
        </p:txBody>
      </p:sp>
      <p:sp>
        <p:nvSpPr>
          <p:cNvPr id="41" name="TextBox 40"/>
          <p:cNvSpPr txBox="1">
            <a:spLocks noChangeArrowheads="1"/>
          </p:cNvSpPr>
          <p:nvPr/>
        </p:nvSpPr>
        <p:spPr bwMode="auto">
          <a:xfrm>
            <a:off x="277813" y="3627438"/>
            <a:ext cx="414337" cy="601662"/>
          </a:xfrm>
          <a:prstGeom prst="rect">
            <a:avLst/>
          </a:prstGeom>
          <a:noFill/>
          <a:ln w="9525">
            <a:noFill/>
            <a:miter lim="800000"/>
            <a:headEnd/>
            <a:tailEnd/>
          </a:ln>
        </p:spPr>
        <p:txBody>
          <a:bodyPr vert="eaVert" lIns="83119" tIns="41559" rIns="83119" bIns="41559">
            <a:spAutoFit/>
          </a:bodyPr>
          <a:lstStyle/>
          <a:p>
            <a:pPr eaLnBrk="0" hangingPunct="0"/>
            <a:r>
              <a:rPr lang="zh-CN" altLang="en-US" sz="1600" b="0">
                <a:solidFill>
                  <a:srgbClr val="FF0000"/>
                </a:solidFill>
                <a:latin typeface="微软雅黑" pitchFamily="34" charset="-122"/>
                <a:ea typeface="微软雅黑" pitchFamily="34" charset="-122"/>
              </a:rPr>
              <a:t>内容</a:t>
            </a:r>
          </a:p>
        </p:txBody>
      </p:sp>
      <p:sp>
        <p:nvSpPr>
          <p:cNvPr id="42" name="TextBox 41"/>
          <p:cNvSpPr txBox="1"/>
          <p:nvPr/>
        </p:nvSpPr>
        <p:spPr>
          <a:xfrm>
            <a:off x="722313" y="3451225"/>
            <a:ext cx="1985962" cy="911225"/>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简版</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en-US" sz="1300" b="0" dirty="0">
                <a:latin typeface="微软雅黑" pitchFamily="34" charset="-122"/>
                <a:ea typeface="微软雅黑" pitchFamily="34" charset="-122"/>
              </a:rPr>
              <a:t>11</a:t>
            </a:r>
            <a:r>
              <a:rPr lang="zh-CN" altLang="en-US" sz="1300" b="0" dirty="0">
                <a:latin typeface="微软雅黑" pitchFamily="34" charset="-122"/>
                <a:ea typeface="微软雅黑" pitchFamily="34" charset="-122"/>
              </a:rPr>
              <a:t>个系统的数据接入</a:t>
            </a:r>
            <a:endParaRPr lang="en-US" altLang="zh-CN" sz="13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数据标准化处理</a:t>
            </a:r>
            <a:endParaRPr lang="en-US" altLang="zh-CN" sz="1300" b="0" dirty="0">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为</a:t>
            </a:r>
            <a:r>
              <a:rPr lang="en-US" sz="1300" b="0" dirty="0">
                <a:latin typeface="微软雅黑" pitchFamily="34" charset="-122"/>
                <a:ea typeface="微软雅黑" pitchFamily="34" charset="-122"/>
              </a:rPr>
              <a:t>ERPF</a:t>
            </a:r>
            <a:r>
              <a:rPr lang="zh-CN" altLang="en-US" sz="1300" b="0" dirty="0">
                <a:latin typeface="微软雅黑" pitchFamily="34" charset="-122"/>
                <a:ea typeface="微软雅黑" pitchFamily="34" charset="-122"/>
              </a:rPr>
              <a:t>、</a:t>
            </a:r>
            <a:r>
              <a:rPr lang="en-US" sz="1300" b="0" dirty="0">
                <a:latin typeface="微软雅黑" pitchFamily="34" charset="-122"/>
                <a:ea typeface="微软雅黑" pitchFamily="34" charset="-122"/>
              </a:rPr>
              <a:t>DWMIS</a:t>
            </a:r>
            <a:r>
              <a:rPr lang="zh-CN" altLang="en-US" sz="1300" b="0" dirty="0">
                <a:latin typeface="微软雅黑" pitchFamily="34" charset="-122"/>
                <a:ea typeface="微软雅黑" pitchFamily="34" charset="-122"/>
              </a:rPr>
              <a:t>等系统供数。</a:t>
            </a:r>
          </a:p>
        </p:txBody>
      </p:sp>
      <p:sp>
        <p:nvSpPr>
          <p:cNvPr id="43" name="TextBox 42"/>
          <p:cNvSpPr txBox="1"/>
          <p:nvPr/>
        </p:nvSpPr>
        <p:spPr>
          <a:xfrm>
            <a:off x="2763838" y="3554413"/>
            <a:ext cx="1985962" cy="763587"/>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正式版</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简版迁移；</a:t>
            </a:r>
            <a:r>
              <a:rPr lang="en-US" altLang="zh-CN" sz="1300" b="0" dirty="0">
                <a:latin typeface="微软雅黑" pitchFamily="34" charset="-122"/>
                <a:ea typeface="微软雅黑" pitchFamily="34" charset="-122"/>
              </a:rPr>
              <a:t>UDI</a:t>
            </a:r>
            <a:r>
              <a:rPr lang="zh-CN" altLang="en-US" sz="1300" b="0" dirty="0">
                <a:latin typeface="微软雅黑" pitchFamily="34" charset="-122"/>
                <a:ea typeface="微软雅黑" pitchFamily="34" charset="-122"/>
              </a:rPr>
              <a:t>迁移</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ODSH</a:t>
            </a:r>
            <a:r>
              <a:rPr lang="zh-CN" altLang="en-US" sz="1300" b="0" dirty="0">
                <a:latin typeface="微软雅黑" pitchFamily="34" charset="-122"/>
                <a:ea typeface="微软雅黑" pitchFamily="34" charset="-122"/>
              </a:rPr>
              <a:t>建设</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一期推广</a:t>
            </a:r>
          </a:p>
        </p:txBody>
      </p:sp>
      <p:sp>
        <p:nvSpPr>
          <p:cNvPr id="44" name="TextBox 43"/>
          <p:cNvSpPr txBox="1"/>
          <p:nvPr/>
        </p:nvSpPr>
        <p:spPr>
          <a:xfrm>
            <a:off x="4833938" y="3386138"/>
            <a:ext cx="1984375" cy="1243012"/>
          </a:xfrm>
          <a:prstGeom prst="rect">
            <a:avLst/>
          </a:prstGeom>
          <a:noFill/>
          <a:ln w="12700">
            <a:solidFill>
              <a:schemeClr val="bg2">
                <a:lumMod val="75000"/>
              </a:schemeClr>
            </a:solidFill>
          </a:ln>
        </p:spPr>
        <p:txBody>
          <a:bodyPr lIns="0" tIns="32724" rIns="0" bIns="0">
            <a:spAutoFit/>
          </a:bodyPr>
          <a:lstStyle/>
          <a:p>
            <a:pPr marL="76481" indent="-76481" algn="ctr" eaLnBrk="0" hangingPunct="0">
              <a:lnSpc>
                <a:spcPct val="80000"/>
              </a:lnSpc>
              <a:spcBef>
                <a:spcPts val="182"/>
              </a:spcBef>
              <a:defRPr/>
            </a:pPr>
            <a:r>
              <a:rPr lang="en-US" altLang="zh-CN" sz="1300" b="0" dirty="0">
                <a:solidFill>
                  <a:srgbClr val="FF0000"/>
                </a:solidFill>
                <a:latin typeface="微软雅黑" pitchFamily="34" charset="-122"/>
                <a:ea typeface="微软雅黑" pitchFamily="34" charset="-122"/>
              </a:rPr>
              <a:t>ODS</a:t>
            </a:r>
            <a:r>
              <a:rPr lang="zh-CN" altLang="en-US" sz="1300" b="0" dirty="0">
                <a:solidFill>
                  <a:srgbClr val="FF0000"/>
                </a:solidFill>
                <a:latin typeface="微软雅黑" pitchFamily="34" charset="-122"/>
                <a:ea typeface="微软雅黑" pitchFamily="34" charset="-122"/>
              </a:rPr>
              <a:t>二期</a:t>
            </a:r>
            <a:endParaRPr lang="en-US" altLang="zh-CN" sz="1300" b="0" dirty="0">
              <a:solidFill>
                <a:srgbClr val="FF0000"/>
              </a:solidFill>
              <a:latin typeface="微软雅黑" pitchFamily="34" charset="-122"/>
              <a:ea typeface="微软雅黑" pitchFamily="34" charset="-122"/>
            </a:endParaRP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ETL</a:t>
            </a:r>
            <a:r>
              <a:rPr lang="zh-CN" altLang="en-US" sz="1300" b="0" dirty="0">
                <a:latin typeface="微软雅黑" pitchFamily="34" charset="-122"/>
                <a:ea typeface="微软雅黑" pitchFamily="34" charset="-122"/>
              </a:rPr>
              <a:t>平台优化（事件驱动的运行平台、实施工艺促进平台）</a:t>
            </a:r>
          </a:p>
          <a:p>
            <a:pPr marL="76481" indent="-76481" eaLnBrk="0" hangingPunct="0">
              <a:lnSpc>
                <a:spcPct val="80000"/>
              </a:lnSpc>
              <a:spcBef>
                <a:spcPts val="182"/>
              </a:spcBef>
              <a:defRPr/>
            </a:pP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模型优化（分析型数据模型）</a:t>
            </a:r>
          </a:p>
          <a:p>
            <a:pPr marL="76481" indent="-76481" eaLnBrk="0" hangingPunct="0">
              <a:lnSpc>
                <a:spcPct val="80000"/>
              </a:lnSpc>
              <a:spcBef>
                <a:spcPts val="182"/>
              </a:spcBef>
              <a:defRPr/>
            </a:pPr>
            <a:r>
              <a:rPr lang="zh-CN" altLang="en-US" sz="1300" b="0" dirty="0">
                <a:latin typeface="微软雅黑" pitchFamily="34" charset="-122"/>
                <a:ea typeface="微软雅黑" pitchFamily="34" charset="-122"/>
              </a:rPr>
              <a:t>完成</a:t>
            </a:r>
            <a:r>
              <a:rPr lang="en-US" altLang="zh-CN" sz="1300" b="0" dirty="0">
                <a:latin typeface="微软雅黑" pitchFamily="34" charset="-122"/>
                <a:ea typeface="微软雅黑" pitchFamily="34" charset="-122"/>
              </a:rPr>
              <a:t>ODSB</a:t>
            </a:r>
            <a:r>
              <a:rPr lang="zh-CN" altLang="en-US" sz="1300" b="0" dirty="0">
                <a:latin typeface="微软雅黑" pitchFamily="34" charset="-122"/>
                <a:ea typeface="微软雅黑" pitchFamily="34" charset="-122"/>
              </a:rPr>
              <a:t>推广</a:t>
            </a:r>
          </a:p>
        </p:txBody>
      </p:sp>
    </p:spTree>
    <p:extLst>
      <p:ext uri="{BB962C8B-B14F-4D97-AF65-F5344CB8AC3E}">
        <p14:creationId xmlns:p14="http://schemas.microsoft.com/office/powerpoint/2010/main" val="414757760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38"/>
                                        </p:tgtEl>
                                        <p:attrNameLst>
                                          <p:attrName>ppt_x</p:attrName>
                                        </p:attrNameLst>
                                      </p:cBhvr>
                                      <p:tavLst>
                                        <p:tav tm="0">
                                          <p:val>
                                            <p:strVal val="ppt_x"/>
                                          </p:val>
                                        </p:tav>
                                        <p:tav tm="100000">
                                          <p:val>
                                            <p:strVal val="ppt_x"/>
                                          </p:val>
                                        </p:tav>
                                      </p:tavLst>
                                    </p:anim>
                                    <p:anim calcmode="lin" valueType="num">
                                      <p:cBhvr additive="base">
                                        <p:cTn id="11" dur="500"/>
                                        <p:tgtEl>
                                          <p:spTgt spid="38"/>
                                        </p:tgtEl>
                                        <p:attrNameLst>
                                          <p:attrName>ppt_y</p:attrName>
                                        </p:attrNameLst>
                                      </p:cBhvr>
                                      <p:tavLst>
                                        <p:tav tm="0">
                                          <p:val>
                                            <p:strVal val="ppt_y"/>
                                          </p:val>
                                        </p:tav>
                                        <p:tav tm="100000">
                                          <p:val>
                                            <p:strVal val="1+ppt_h/2"/>
                                          </p:val>
                                        </p:tav>
                                      </p:tavLst>
                                    </p:anim>
                                    <p:set>
                                      <p:cBhvr>
                                        <p:cTn id="12" dur="1" fill="hold">
                                          <p:stCondLst>
                                            <p:cond delay="499"/>
                                          </p:stCondLst>
                                        </p:cTn>
                                        <p:tgtEl>
                                          <p:spTgt spid="38"/>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39"/>
                                        </p:tgtEl>
                                        <p:attrNameLst>
                                          <p:attrName>ppt_x</p:attrName>
                                        </p:attrNameLst>
                                      </p:cBhvr>
                                      <p:tavLst>
                                        <p:tav tm="0">
                                          <p:val>
                                            <p:strVal val="ppt_x"/>
                                          </p:val>
                                        </p:tav>
                                        <p:tav tm="100000">
                                          <p:val>
                                            <p:strVal val="ppt_x"/>
                                          </p:val>
                                        </p:tav>
                                      </p:tavLst>
                                    </p:anim>
                                    <p:anim calcmode="lin" valueType="num">
                                      <p:cBhvr additive="base">
                                        <p:cTn id="15" dur="500"/>
                                        <p:tgtEl>
                                          <p:spTgt spid="39"/>
                                        </p:tgtEl>
                                        <p:attrNameLst>
                                          <p:attrName>ppt_y</p:attrName>
                                        </p:attrNameLst>
                                      </p:cBhvr>
                                      <p:tavLst>
                                        <p:tav tm="0">
                                          <p:val>
                                            <p:strVal val="ppt_y"/>
                                          </p:val>
                                        </p:tav>
                                        <p:tav tm="100000">
                                          <p:val>
                                            <p:strVal val="1+ppt_h/2"/>
                                          </p:val>
                                        </p:tav>
                                      </p:tavLst>
                                    </p:anim>
                                    <p:set>
                                      <p:cBhvr>
                                        <p:cTn id="16" dur="1" fill="hold">
                                          <p:stCondLst>
                                            <p:cond delay="499"/>
                                          </p:stCondLst>
                                        </p:cTn>
                                        <p:tgtEl>
                                          <p:spTgt spid="39"/>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40"/>
                                        </p:tgtEl>
                                        <p:attrNameLst>
                                          <p:attrName>ppt_x</p:attrName>
                                        </p:attrNameLst>
                                      </p:cBhvr>
                                      <p:tavLst>
                                        <p:tav tm="0">
                                          <p:val>
                                            <p:strVal val="ppt_x"/>
                                          </p:val>
                                        </p:tav>
                                        <p:tav tm="100000">
                                          <p:val>
                                            <p:strVal val="ppt_x"/>
                                          </p:val>
                                        </p:tav>
                                      </p:tavLst>
                                    </p:anim>
                                    <p:anim calcmode="lin" valueType="num">
                                      <p:cBhvr additive="base">
                                        <p:cTn id="19" dur="500"/>
                                        <p:tgtEl>
                                          <p:spTgt spid="40"/>
                                        </p:tgtEl>
                                        <p:attrNameLst>
                                          <p:attrName>ppt_y</p:attrName>
                                        </p:attrNameLst>
                                      </p:cBhvr>
                                      <p:tavLst>
                                        <p:tav tm="0">
                                          <p:val>
                                            <p:strVal val="ppt_y"/>
                                          </p:val>
                                        </p:tav>
                                        <p:tav tm="100000">
                                          <p:val>
                                            <p:strVal val="1+ppt_h/2"/>
                                          </p:val>
                                        </p:tav>
                                      </p:tavLst>
                                    </p:anim>
                                    <p:set>
                                      <p:cBhvr>
                                        <p:cTn id="20" dur="1" fill="hold">
                                          <p:stCondLst>
                                            <p:cond delay="499"/>
                                          </p:stCondLst>
                                        </p:cTn>
                                        <p:tgtEl>
                                          <p:spTgt spid="40"/>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17"/>
                                        </p:tgtEl>
                                        <p:attrNameLst>
                                          <p:attrName>ppt_x</p:attrName>
                                        </p:attrNameLst>
                                      </p:cBhvr>
                                      <p:tavLst>
                                        <p:tav tm="0">
                                          <p:val>
                                            <p:strVal val="ppt_x"/>
                                          </p:val>
                                        </p:tav>
                                        <p:tav tm="100000">
                                          <p:val>
                                            <p:strVal val="ppt_x"/>
                                          </p:val>
                                        </p:tav>
                                      </p:tavLst>
                                    </p:anim>
                                    <p:anim calcmode="lin" valueType="num">
                                      <p:cBhvr additive="base">
                                        <p:cTn id="45" dur="500"/>
                                        <p:tgtEl>
                                          <p:spTgt spid="17"/>
                                        </p:tgtEl>
                                        <p:attrNameLst>
                                          <p:attrName>ppt_y</p:attrName>
                                        </p:attrNameLst>
                                      </p:cBhvr>
                                      <p:tavLst>
                                        <p:tav tm="0">
                                          <p:val>
                                            <p:strVal val="ppt_y"/>
                                          </p:val>
                                        </p:tav>
                                        <p:tav tm="100000">
                                          <p:val>
                                            <p:strVal val="1+ppt_h/2"/>
                                          </p:val>
                                        </p:tav>
                                      </p:tavLst>
                                    </p:anim>
                                    <p:set>
                                      <p:cBhvr>
                                        <p:cTn id="46" dur="1" fill="hold">
                                          <p:stCondLst>
                                            <p:cond delay="499"/>
                                          </p:stCondLst>
                                        </p:cTn>
                                        <p:tgtEl>
                                          <p:spTgt spid="17"/>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44"/>
                                        </p:tgtEl>
                                        <p:attrNameLst>
                                          <p:attrName>ppt_x</p:attrName>
                                        </p:attrNameLst>
                                      </p:cBhvr>
                                      <p:tavLst>
                                        <p:tav tm="0">
                                          <p:val>
                                            <p:strVal val="ppt_x"/>
                                          </p:val>
                                        </p:tav>
                                        <p:tav tm="100000">
                                          <p:val>
                                            <p:strVal val="ppt_x"/>
                                          </p:val>
                                        </p:tav>
                                      </p:tavLst>
                                    </p:anim>
                                    <p:anim calcmode="lin" valueType="num">
                                      <p:cBhvr additive="base">
                                        <p:cTn id="49" dur="500"/>
                                        <p:tgtEl>
                                          <p:spTgt spid="44"/>
                                        </p:tgtEl>
                                        <p:attrNameLst>
                                          <p:attrName>ppt_y</p:attrName>
                                        </p:attrNameLst>
                                      </p:cBhvr>
                                      <p:tavLst>
                                        <p:tav tm="0">
                                          <p:val>
                                            <p:strVal val="ppt_y"/>
                                          </p:val>
                                        </p:tav>
                                        <p:tav tm="100000">
                                          <p:val>
                                            <p:strVal val="1+ppt_h/2"/>
                                          </p:val>
                                        </p:tav>
                                      </p:tavLst>
                                    </p:anim>
                                    <p:set>
                                      <p:cBhvr>
                                        <p:cTn id="50" dur="1" fill="hold">
                                          <p:stCondLst>
                                            <p:cond delay="499"/>
                                          </p:stCondLst>
                                        </p:cTn>
                                        <p:tgtEl>
                                          <p:spTgt spid="44"/>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43"/>
                                        </p:tgtEl>
                                        <p:attrNameLst>
                                          <p:attrName>ppt_x</p:attrName>
                                        </p:attrNameLst>
                                      </p:cBhvr>
                                      <p:tavLst>
                                        <p:tav tm="0">
                                          <p:val>
                                            <p:strVal val="ppt_x"/>
                                          </p:val>
                                        </p:tav>
                                        <p:tav tm="100000">
                                          <p:val>
                                            <p:strVal val="ppt_x"/>
                                          </p:val>
                                        </p:tav>
                                      </p:tavLst>
                                    </p:anim>
                                    <p:anim calcmode="lin" valueType="num">
                                      <p:cBhvr additive="base">
                                        <p:cTn id="53" dur="500"/>
                                        <p:tgtEl>
                                          <p:spTgt spid="43"/>
                                        </p:tgtEl>
                                        <p:attrNameLst>
                                          <p:attrName>ppt_y</p:attrName>
                                        </p:attrNameLst>
                                      </p:cBhvr>
                                      <p:tavLst>
                                        <p:tav tm="0">
                                          <p:val>
                                            <p:strVal val="ppt_y"/>
                                          </p:val>
                                        </p:tav>
                                        <p:tav tm="100000">
                                          <p:val>
                                            <p:strVal val="1+ppt_h/2"/>
                                          </p:val>
                                        </p:tav>
                                      </p:tavLst>
                                    </p:anim>
                                    <p:set>
                                      <p:cBhvr>
                                        <p:cTn id="54" dur="1" fill="hold">
                                          <p:stCondLst>
                                            <p:cond delay="499"/>
                                          </p:stCondLst>
                                        </p:cTn>
                                        <p:tgtEl>
                                          <p:spTgt spid="43"/>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42"/>
                                        </p:tgtEl>
                                        <p:attrNameLst>
                                          <p:attrName>ppt_x</p:attrName>
                                        </p:attrNameLst>
                                      </p:cBhvr>
                                      <p:tavLst>
                                        <p:tav tm="0">
                                          <p:val>
                                            <p:strVal val="ppt_x"/>
                                          </p:val>
                                        </p:tav>
                                        <p:tav tm="100000">
                                          <p:val>
                                            <p:strVal val="ppt_x"/>
                                          </p:val>
                                        </p:tav>
                                      </p:tavLst>
                                    </p:anim>
                                    <p:anim calcmode="lin" valueType="num">
                                      <p:cBhvr additive="base">
                                        <p:cTn id="57" dur="500"/>
                                        <p:tgtEl>
                                          <p:spTgt spid="42"/>
                                        </p:tgtEl>
                                        <p:attrNameLst>
                                          <p:attrName>ppt_y</p:attrName>
                                        </p:attrNameLst>
                                      </p:cBhvr>
                                      <p:tavLst>
                                        <p:tav tm="0">
                                          <p:val>
                                            <p:strVal val="ppt_y"/>
                                          </p:val>
                                        </p:tav>
                                        <p:tav tm="100000">
                                          <p:val>
                                            <p:strVal val="1+ppt_h/2"/>
                                          </p:val>
                                        </p:tav>
                                      </p:tavLst>
                                    </p:anim>
                                    <p:set>
                                      <p:cBhvr>
                                        <p:cTn id="58"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7" grpId="0" animBg="1"/>
      <p:bldP spid="38" grpId="0" animBg="1"/>
      <p:bldP spid="39" grpId="0" animBg="1"/>
      <p:bldP spid="40" grpId="0" animBg="1"/>
      <p:bldP spid="41" grpId="0"/>
      <p:bldP spid="42" grpId="0" animBg="1"/>
      <p:bldP spid="42" grpId="1" animBg="1"/>
      <p:bldP spid="43" grpId="0" animBg="1"/>
      <p:bldP spid="43" grpId="1" animBg="1"/>
      <p:bldP spid="44" grpId="0" animBg="1"/>
      <p:bldP spid="44" grpId="1"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4294967295"/>
          </p:nvPr>
        </p:nvSpPr>
        <p:spPr>
          <a:xfrm>
            <a:off x="8337550" y="6381750"/>
            <a:ext cx="806450" cy="287338"/>
          </a:xfrm>
          <a:prstGeom prst="rect">
            <a:avLst/>
          </a:prstGeom>
        </p:spPr>
        <p:txBody>
          <a:bodyPr/>
          <a:lstStyle/>
          <a:p>
            <a:pPr>
              <a:defRPr/>
            </a:pPr>
            <a:fld id="{62D0305D-DF4D-4D38-AE57-EEAC29CBCEDE}" type="slidenum">
              <a:rPr lang="en-US" altLang="zh-CN"/>
              <a:pPr>
                <a:defRPr/>
              </a:pPr>
              <a:t>164</a:t>
            </a:fld>
            <a:endParaRPr lang="en-US" altLang="zh-CN"/>
          </a:p>
        </p:txBody>
      </p:sp>
      <p:sp>
        <p:nvSpPr>
          <p:cNvPr id="25603" name="Text Box 2"/>
          <p:cNvSpPr txBox="1">
            <a:spLocks noChangeArrowheads="1"/>
          </p:cNvSpPr>
          <p:nvPr/>
        </p:nvSpPr>
        <p:spPr bwMode="auto">
          <a:xfrm>
            <a:off x="395288" y="44624"/>
            <a:ext cx="7632700" cy="792163"/>
          </a:xfrm>
          <a:prstGeom prst="rect">
            <a:avLst/>
          </a:prstGeom>
          <a:noFill/>
          <a:ln w="9525" algn="ctr">
            <a:noFill/>
            <a:miter lim="800000"/>
            <a:headEnd/>
            <a:tailEnd/>
          </a:ln>
        </p:spPr>
        <p:txBody>
          <a:bodyPr anchor="ctr"/>
          <a:lstStyle/>
          <a:p>
            <a:pPr>
              <a:lnSpc>
                <a:spcPct val="80000"/>
              </a:lnSpc>
              <a:spcBef>
                <a:spcPct val="0"/>
              </a:spcBef>
            </a:pPr>
            <a:r>
              <a:rPr lang="zh-CN" altLang="en-US" sz="2400" b="1" dirty="0" smtClean="0">
                <a:solidFill>
                  <a:schemeClr val="bg1"/>
                </a:solidFill>
                <a:latin typeface="微软雅黑" pitchFamily="34" charset="-122"/>
                <a:ea typeface="微软雅黑" pitchFamily="34" charset="-122"/>
                <a:cs typeface="+mj-cs"/>
              </a:rPr>
              <a:t>数据接入现状</a:t>
            </a:r>
          </a:p>
        </p:txBody>
      </p:sp>
      <p:grpSp>
        <p:nvGrpSpPr>
          <p:cNvPr id="2" name="Group 118"/>
          <p:cNvGrpSpPr>
            <a:grpSpLocks/>
          </p:cNvGrpSpPr>
          <p:nvPr/>
        </p:nvGrpSpPr>
        <p:grpSpPr bwMode="auto">
          <a:xfrm>
            <a:off x="1927225" y="1765300"/>
            <a:ext cx="3730625" cy="1524000"/>
            <a:chOff x="901" y="1337"/>
            <a:chExt cx="3116" cy="1415"/>
          </a:xfrm>
        </p:grpSpPr>
        <p:sp>
          <p:nvSpPr>
            <p:cNvPr id="6" name="Freeform 119"/>
            <p:cNvSpPr>
              <a:spLocks/>
            </p:cNvSpPr>
            <p:nvPr/>
          </p:nvSpPr>
          <p:spPr bwMode="gray">
            <a:xfrm>
              <a:off x="901" y="2562"/>
              <a:ext cx="1270" cy="190"/>
            </a:xfrm>
            <a:custGeom>
              <a:avLst/>
              <a:gdLst>
                <a:gd name="T0" fmla="*/ 17791 w 1120"/>
                <a:gd name="T1" fmla="*/ 2 h 252"/>
                <a:gd name="T2" fmla="*/ 17712 w 1120"/>
                <a:gd name="T3" fmla="*/ 2 h 252"/>
                <a:gd name="T4" fmla="*/ 17455 w 1120"/>
                <a:gd name="T5" fmla="*/ 2 h 252"/>
                <a:gd name="T6" fmla="*/ 17061 w 1120"/>
                <a:gd name="T7" fmla="*/ 2 h 252"/>
                <a:gd name="T8" fmla="*/ 16493 w 1120"/>
                <a:gd name="T9" fmla="*/ 2 h 252"/>
                <a:gd name="T10" fmla="*/ 15763 w 1120"/>
                <a:gd name="T11" fmla="*/ 2 h 252"/>
                <a:gd name="T12" fmla="*/ 14910 w 1120"/>
                <a:gd name="T13" fmla="*/ 2 h 252"/>
                <a:gd name="T14" fmla="*/ 13913 w 1120"/>
                <a:gd name="T15" fmla="*/ 2 h 252"/>
                <a:gd name="T16" fmla="*/ 12791 w 1120"/>
                <a:gd name="T17" fmla="*/ 2 h 252"/>
                <a:gd name="T18" fmla="*/ 11600 w 1120"/>
                <a:gd name="T19" fmla="*/ 2 h 252"/>
                <a:gd name="T20" fmla="*/ 10260 w 1120"/>
                <a:gd name="T21" fmla="*/ 2 h 252"/>
                <a:gd name="T22" fmla="*/ 8814 w 1120"/>
                <a:gd name="T23" fmla="*/ 2 h 252"/>
                <a:gd name="T24" fmla="*/ 7392 w 1120"/>
                <a:gd name="T25" fmla="*/ 2 h 252"/>
                <a:gd name="T26" fmla="*/ 6086 w 1120"/>
                <a:gd name="T27" fmla="*/ 2 h 252"/>
                <a:gd name="T28" fmla="*/ 4886 w 1120"/>
                <a:gd name="T29" fmla="*/ 2 h 252"/>
                <a:gd name="T30" fmla="*/ 3779 w 1120"/>
                <a:gd name="T31" fmla="*/ 2 h 252"/>
                <a:gd name="T32" fmla="*/ 2839 w 1120"/>
                <a:gd name="T33" fmla="*/ 2 h 252"/>
                <a:gd name="T34" fmla="*/ 2003 w 1120"/>
                <a:gd name="T35" fmla="*/ 2 h 252"/>
                <a:gd name="T36" fmla="*/ 1288 w 1120"/>
                <a:gd name="T37" fmla="*/ 2 h 252"/>
                <a:gd name="T38" fmla="*/ 733 w 1120"/>
                <a:gd name="T39" fmla="*/ 2 h 252"/>
                <a:gd name="T40" fmla="*/ 307 w 1120"/>
                <a:gd name="T41" fmla="*/ 2 h 252"/>
                <a:gd name="T42" fmla="*/ 88 w 1120"/>
                <a:gd name="T43" fmla="*/ 2 h 252"/>
                <a:gd name="T44" fmla="*/ 0 w 1120"/>
                <a:gd name="T45" fmla="*/ 2 h 252"/>
                <a:gd name="T46" fmla="*/ 0 w 1120"/>
                <a:gd name="T47" fmla="*/ 2 h 252"/>
                <a:gd name="T48" fmla="*/ 8887 w 1120"/>
                <a:gd name="T49" fmla="*/ 0 h 252"/>
                <a:gd name="T50" fmla="*/ 17791 w 1120"/>
                <a:gd name="T51" fmla="*/ 2 h 252"/>
                <a:gd name="T52" fmla="*/ 17791 w 1120"/>
                <a:gd name="T53" fmla="*/ 2 h 252"/>
                <a:gd name="T54" fmla="*/ 17791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solidFill>
            <a:ln w="0">
              <a:no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 name="Rectangle 120"/>
            <p:cNvSpPr>
              <a:spLocks noChangeArrowheads="1"/>
            </p:cNvSpPr>
            <p:nvPr/>
          </p:nvSpPr>
          <p:spPr bwMode="gray">
            <a:xfrm>
              <a:off x="2577" y="1337"/>
              <a:ext cx="1440" cy="394"/>
            </a:xfrm>
            <a:prstGeom prst="rect">
              <a:avLst/>
            </a:prstGeom>
            <a:gradFill rotWithShape="1">
              <a:gsLst>
                <a:gs pos="0">
                  <a:schemeClr val="accent1"/>
                </a:gs>
                <a:gs pos="50000">
                  <a:schemeClr val="accent1">
                    <a:gamma/>
                    <a:tint val="57647"/>
                    <a:invGamma/>
                  </a:schemeClr>
                </a:gs>
                <a:gs pos="100000">
                  <a:schemeClr val="accent1"/>
                </a:gs>
              </a:gsLst>
              <a:lin ang="2700000" scaled="1"/>
            </a:gradFill>
            <a:ln w="9525" algn="ctr">
              <a:noFill/>
              <a:miter lim="800000"/>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alpha val="43137"/>
                      </a:srgbClr>
                    </a:outerShdw>
                  </a:effectLst>
                </a:rPr>
                <a:t>源系统</a:t>
              </a:r>
            </a:p>
          </p:txBody>
        </p:sp>
      </p:grpSp>
      <p:grpSp>
        <p:nvGrpSpPr>
          <p:cNvPr id="3" name="Group 121"/>
          <p:cNvGrpSpPr>
            <a:grpSpLocks/>
          </p:cNvGrpSpPr>
          <p:nvPr/>
        </p:nvGrpSpPr>
        <p:grpSpPr bwMode="auto">
          <a:xfrm>
            <a:off x="1927225" y="3581400"/>
            <a:ext cx="3746500" cy="660400"/>
            <a:chOff x="901" y="2139"/>
            <a:chExt cx="3129" cy="613"/>
          </a:xfrm>
        </p:grpSpPr>
        <p:sp>
          <p:nvSpPr>
            <p:cNvPr id="9" name="Freeform 122"/>
            <p:cNvSpPr>
              <a:spLocks/>
            </p:cNvSpPr>
            <p:nvPr/>
          </p:nvSpPr>
          <p:spPr bwMode="gray">
            <a:xfrm>
              <a:off x="901" y="2562"/>
              <a:ext cx="1270" cy="190"/>
            </a:xfrm>
            <a:custGeom>
              <a:avLst/>
              <a:gdLst>
                <a:gd name="T0" fmla="*/ 17791 w 1120"/>
                <a:gd name="T1" fmla="*/ 2 h 252"/>
                <a:gd name="T2" fmla="*/ 17712 w 1120"/>
                <a:gd name="T3" fmla="*/ 2 h 252"/>
                <a:gd name="T4" fmla="*/ 17455 w 1120"/>
                <a:gd name="T5" fmla="*/ 2 h 252"/>
                <a:gd name="T6" fmla="*/ 17061 w 1120"/>
                <a:gd name="T7" fmla="*/ 2 h 252"/>
                <a:gd name="T8" fmla="*/ 16493 w 1120"/>
                <a:gd name="T9" fmla="*/ 2 h 252"/>
                <a:gd name="T10" fmla="*/ 15763 w 1120"/>
                <a:gd name="T11" fmla="*/ 2 h 252"/>
                <a:gd name="T12" fmla="*/ 14910 w 1120"/>
                <a:gd name="T13" fmla="*/ 2 h 252"/>
                <a:gd name="T14" fmla="*/ 13913 w 1120"/>
                <a:gd name="T15" fmla="*/ 2 h 252"/>
                <a:gd name="T16" fmla="*/ 12791 w 1120"/>
                <a:gd name="T17" fmla="*/ 2 h 252"/>
                <a:gd name="T18" fmla="*/ 11600 w 1120"/>
                <a:gd name="T19" fmla="*/ 2 h 252"/>
                <a:gd name="T20" fmla="*/ 10260 w 1120"/>
                <a:gd name="T21" fmla="*/ 2 h 252"/>
                <a:gd name="T22" fmla="*/ 8814 w 1120"/>
                <a:gd name="T23" fmla="*/ 2 h 252"/>
                <a:gd name="T24" fmla="*/ 7392 w 1120"/>
                <a:gd name="T25" fmla="*/ 2 h 252"/>
                <a:gd name="T26" fmla="*/ 6086 w 1120"/>
                <a:gd name="T27" fmla="*/ 2 h 252"/>
                <a:gd name="T28" fmla="*/ 4886 w 1120"/>
                <a:gd name="T29" fmla="*/ 2 h 252"/>
                <a:gd name="T30" fmla="*/ 3779 w 1120"/>
                <a:gd name="T31" fmla="*/ 2 h 252"/>
                <a:gd name="T32" fmla="*/ 2839 w 1120"/>
                <a:gd name="T33" fmla="*/ 2 h 252"/>
                <a:gd name="T34" fmla="*/ 2003 w 1120"/>
                <a:gd name="T35" fmla="*/ 2 h 252"/>
                <a:gd name="T36" fmla="*/ 1288 w 1120"/>
                <a:gd name="T37" fmla="*/ 2 h 252"/>
                <a:gd name="T38" fmla="*/ 733 w 1120"/>
                <a:gd name="T39" fmla="*/ 2 h 252"/>
                <a:gd name="T40" fmla="*/ 307 w 1120"/>
                <a:gd name="T41" fmla="*/ 2 h 252"/>
                <a:gd name="T42" fmla="*/ 88 w 1120"/>
                <a:gd name="T43" fmla="*/ 2 h 252"/>
                <a:gd name="T44" fmla="*/ 0 w 1120"/>
                <a:gd name="T45" fmla="*/ 2 h 252"/>
                <a:gd name="T46" fmla="*/ 0 w 1120"/>
                <a:gd name="T47" fmla="*/ 2 h 252"/>
                <a:gd name="T48" fmla="*/ 8887 w 1120"/>
                <a:gd name="T49" fmla="*/ 0 h 252"/>
                <a:gd name="T50" fmla="*/ 17791 w 1120"/>
                <a:gd name="T51" fmla="*/ 2 h 252"/>
                <a:gd name="T52" fmla="*/ 17791 w 1120"/>
                <a:gd name="T53" fmla="*/ 2 h 252"/>
                <a:gd name="T54" fmla="*/ 17791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solidFill>
            <a:ln w="0">
              <a:no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0" name="Rectangle 123"/>
            <p:cNvSpPr>
              <a:spLocks noChangeArrowheads="1"/>
            </p:cNvSpPr>
            <p:nvPr/>
          </p:nvSpPr>
          <p:spPr bwMode="gray">
            <a:xfrm>
              <a:off x="2577" y="2139"/>
              <a:ext cx="1453" cy="393"/>
            </a:xfrm>
            <a:prstGeom prst="rect">
              <a:avLst/>
            </a:prstGeom>
            <a:gradFill rotWithShape="1">
              <a:gsLst>
                <a:gs pos="0">
                  <a:schemeClr val="hlink"/>
                </a:gs>
                <a:gs pos="50000">
                  <a:schemeClr val="hlink">
                    <a:gamma/>
                    <a:tint val="57647"/>
                    <a:invGamma/>
                  </a:schemeClr>
                </a:gs>
                <a:gs pos="100000">
                  <a:schemeClr val="hlink"/>
                </a:gs>
              </a:gsLst>
              <a:lin ang="2700000" scaled="1"/>
            </a:gradFill>
            <a:ln w="9525" algn="ctr">
              <a:noFill/>
              <a:miter lim="800000"/>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alpha val="43137"/>
                      </a:srgbClr>
                    </a:outerShdw>
                  </a:effectLst>
                </a:rPr>
                <a:t>目标系统</a:t>
              </a:r>
            </a:p>
          </p:txBody>
        </p:sp>
      </p:grpSp>
      <p:grpSp>
        <p:nvGrpSpPr>
          <p:cNvPr id="5" name="Group 124"/>
          <p:cNvGrpSpPr>
            <a:grpSpLocks/>
          </p:cNvGrpSpPr>
          <p:nvPr/>
        </p:nvGrpSpPr>
        <p:grpSpPr bwMode="auto">
          <a:xfrm>
            <a:off x="3946525" y="5016500"/>
            <a:ext cx="1724025" cy="482600"/>
            <a:chOff x="816" y="2304"/>
            <a:chExt cx="1440" cy="448"/>
          </a:xfrm>
        </p:grpSpPr>
        <p:sp>
          <p:nvSpPr>
            <p:cNvPr id="12" name="Freeform 125"/>
            <p:cNvSpPr>
              <a:spLocks/>
            </p:cNvSpPr>
            <p:nvPr/>
          </p:nvSpPr>
          <p:spPr bwMode="gray">
            <a:xfrm>
              <a:off x="901" y="2562"/>
              <a:ext cx="1270" cy="190"/>
            </a:xfrm>
            <a:custGeom>
              <a:avLst/>
              <a:gdLst>
                <a:gd name="T0" fmla="*/ 17791 w 1120"/>
                <a:gd name="T1" fmla="*/ 2 h 252"/>
                <a:gd name="T2" fmla="*/ 17712 w 1120"/>
                <a:gd name="T3" fmla="*/ 2 h 252"/>
                <a:gd name="T4" fmla="*/ 17455 w 1120"/>
                <a:gd name="T5" fmla="*/ 2 h 252"/>
                <a:gd name="T6" fmla="*/ 17061 w 1120"/>
                <a:gd name="T7" fmla="*/ 2 h 252"/>
                <a:gd name="T8" fmla="*/ 16493 w 1120"/>
                <a:gd name="T9" fmla="*/ 2 h 252"/>
                <a:gd name="T10" fmla="*/ 15763 w 1120"/>
                <a:gd name="T11" fmla="*/ 2 h 252"/>
                <a:gd name="T12" fmla="*/ 14910 w 1120"/>
                <a:gd name="T13" fmla="*/ 2 h 252"/>
                <a:gd name="T14" fmla="*/ 13913 w 1120"/>
                <a:gd name="T15" fmla="*/ 2 h 252"/>
                <a:gd name="T16" fmla="*/ 12791 w 1120"/>
                <a:gd name="T17" fmla="*/ 2 h 252"/>
                <a:gd name="T18" fmla="*/ 11600 w 1120"/>
                <a:gd name="T19" fmla="*/ 2 h 252"/>
                <a:gd name="T20" fmla="*/ 10260 w 1120"/>
                <a:gd name="T21" fmla="*/ 2 h 252"/>
                <a:gd name="T22" fmla="*/ 8814 w 1120"/>
                <a:gd name="T23" fmla="*/ 2 h 252"/>
                <a:gd name="T24" fmla="*/ 7392 w 1120"/>
                <a:gd name="T25" fmla="*/ 2 h 252"/>
                <a:gd name="T26" fmla="*/ 6086 w 1120"/>
                <a:gd name="T27" fmla="*/ 2 h 252"/>
                <a:gd name="T28" fmla="*/ 4886 w 1120"/>
                <a:gd name="T29" fmla="*/ 2 h 252"/>
                <a:gd name="T30" fmla="*/ 3779 w 1120"/>
                <a:gd name="T31" fmla="*/ 2 h 252"/>
                <a:gd name="T32" fmla="*/ 2839 w 1120"/>
                <a:gd name="T33" fmla="*/ 2 h 252"/>
                <a:gd name="T34" fmla="*/ 2003 w 1120"/>
                <a:gd name="T35" fmla="*/ 2 h 252"/>
                <a:gd name="T36" fmla="*/ 1288 w 1120"/>
                <a:gd name="T37" fmla="*/ 2 h 252"/>
                <a:gd name="T38" fmla="*/ 733 w 1120"/>
                <a:gd name="T39" fmla="*/ 2 h 252"/>
                <a:gd name="T40" fmla="*/ 307 w 1120"/>
                <a:gd name="T41" fmla="*/ 2 h 252"/>
                <a:gd name="T42" fmla="*/ 88 w 1120"/>
                <a:gd name="T43" fmla="*/ 2 h 252"/>
                <a:gd name="T44" fmla="*/ 0 w 1120"/>
                <a:gd name="T45" fmla="*/ 2 h 252"/>
                <a:gd name="T46" fmla="*/ 0 w 1120"/>
                <a:gd name="T47" fmla="*/ 2 h 252"/>
                <a:gd name="T48" fmla="*/ 8887 w 1120"/>
                <a:gd name="T49" fmla="*/ 0 h 252"/>
                <a:gd name="T50" fmla="*/ 17791 w 1120"/>
                <a:gd name="T51" fmla="*/ 2 h 252"/>
                <a:gd name="T52" fmla="*/ 17791 w 1120"/>
                <a:gd name="T53" fmla="*/ 2 h 252"/>
                <a:gd name="T54" fmla="*/ 17791 w 1120"/>
                <a:gd name="T55" fmla="*/ 2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solidFill>
            <a:ln w="0">
              <a:no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13" name="Rectangle 126"/>
            <p:cNvSpPr>
              <a:spLocks noChangeArrowheads="1"/>
            </p:cNvSpPr>
            <p:nvPr/>
          </p:nvSpPr>
          <p:spPr bwMode="gray">
            <a:xfrm>
              <a:off x="816" y="2304"/>
              <a:ext cx="1440" cy="393"/>
            </a:xfrm>
            <a:prstGeom prst="rect">
              <a:avLst/>
            </a:prstGeom>
            <a:gradFill rotWithShape="1">
              <a:gsLst>
                <a:gs pos="0">
                  <a:schemeClr val="tx2"/>
                </a:gs>
                <a:gs pos="50000">
                  <a:schemeClr val="tx2">
                    <a:gamma/>
                    <a:tint val="57647"/>
                    <a:invGamma/>
                  </a:schemeClr>
                </a:gs>
                <a:gs pos="100000">
                  <a:schemeClr val="tx2"/>
                </a:gs>
              </a:gsLst>
              <a:lin ang="2700000" scaled="1"/>
            </a:gradFill>
            <a:ln w="9525" algn="ctr">
              <a:noFill/>
              <a:miter lim="800000"/>
              <a:headEnd/>
              <a:tailEnd/>
            </a:ln>
            <a:effectLst/>
          </p:spPr>
          <p:txBody>
            <a:bodyPr wrap="none" anchor="ctr"/>
            <a:lstStyle/>
            <a:p>
              <a:pPr algn="ctr" eaLnBrk="0" hangingPunct="0">
                <a:defRPr/>
              </a:pPr>
              <a:r>
                <a:rPr lang="en-US" altLang="zh-CN" dirty="0">
                  <a:solidFill>
                    <a:schemeClr val="bg1"/>
                  </a:solidFill>
                  <a:effectLst>
                    <a:outerShdw blurRad="38100" dist="38100" dir="2700000" algn="tl">
                      <a:srgbClr val="000000">
                        <a:alpha val="43137"/>
                      </a:srgbClr>
                    </a:outerShdw>
                  </a:effectLst>
                </a:rPr>
                <a:t>ODS</a:t>
              </a:r>
            </a:p>
          </p:txBody>
        </p:sp>
      </p:grpSp>
      <p:sp>
        <p:nvSpPr>
          <p:cNvPr id="14" name="Text Box 136"/>
          <p:cNvSpPr txBox="1">
            <a:spLocks noChangeArrowheads="1"/>
          </p:cNvSpPr>
          <p:nvPr/>
        </p:nvSpPr>
        <p:spPr bwMode="auto">
          <a:xfrm>
            <a:off x="6000750" y="1285875"/>
            <a:ext cx="2706688" cy="1484313"/>
          </a:xfrm>
          <a:prstGeom prst="rect">
            <a:avLst/>
          </a:prstGeom>
          <a:noFill/>
          <a:ln w="9525">
            <a:noFill/>
            <a:miter lim="800000"/>
            <a:headEnd/>
            <a:tailEnd/>
          </a:ln>
        </p:spPr>
        <p:txBody>
          <a:bodyPr>
            <a:spAutoFit/>
          </a:bodyPr>
          <a:lstStyle/>
          <a:p>
            <a:pPr eaLnBrk="0" hangingPunct="0">
              <a:lnSpc>
                <a:spcPts val="1400"/>
              </a:lnSpc>
            </a:pPr>
            <a:r>
              <a:rPr lang="zh-CN" altLang="en-US" sz="1600" b="0"/>
              <a:t>源系统个数：       </a:t>
            </a:r>
            <a:r>
              <a:rPr lang="en-US" altLang="zh-CN" sz="1600" b="0"/>
              <a:t>73</a:t>
            </a:r>
          </a:p>
          <a:p>
            <a:pPr eaLnBrk="0" hangingPunct="0">
              <a:lnSpc>
                <a:spcPts val="1400"/>
              </a:lnSpc>
            </a:pPr>
            <a:r>
              <a:rPr lang="zh-CN" altLang="en-US" sz="1600" b="0"/>
              <a:t>源数据表张数：   </a:t>
            </a:r>
            <a:r>
              <a:rPr lang="en-US" altLang="zh-CN" sz="1600" b="0"/>
              <a:t>3054</a:t>
            </a:r>
            <a:r>
              <a:rPr lang="zh-CN" altLang="en-US" sz="1600" b="0"/>
              <a:t>         </a:t>
            </a:r>
            <a:endParaRPr lang="en-US" altLang="zh-CN" sz="1600" b="0"/>
          </a:p>
          <a:p>
            <a:pPr eaLnBrk="0" hangingPunct="0">
              <a:lnSpc>
                <a:spcPts val="1400"/>
              </a:lnSpc>
            </a:pPr>
            <a:r>
              <a:rPr lang="zh-CN" altLang="en-US" sz="1600" b="0"/>
              <a:t>源字段数：           </a:t>
            </a:r>
            <a:r>
              <a:rPr lang="en-US" altLang="zh-CN" sz="1600" b="0"/>
              <a:t>92870</a:t>
            </a:r>
            <a:r>
              <a:rPr lang="zh-CN" altLang="en-US" sz="1600" b="0"/>
              <a:t> </a:t>
            </a:r>
          </a:p>
          <a:p>
            <a:pPr eaLnBrk="0" hangingPunct="0">
              <a:lnSpc>
                <a:spcPts val="1400"/>
              </a:lnSpc>
            </a:pPr>
            <a:r>
              <a:rPr lang="zh-CN" altLang="en-US" sz="1600" b="0"/>
              <a:t>源日增量：           </a:t>
            </a:r>
            <a:r>
              <a:rPr lang="en-US" altLang="zh-CN" sz="1600" b="0"/>
              <a:t>500G</a:t>
            </a:r>
            <a:r>
              <a:rPr lang="zh-CN" altLang="en-US" sz="1600" b="0"/>
              <a:t>        </a:t>
            </a:r>
            <a:endParaRPr lang="en-US" altLang="zh-CN" sz="1600" b="0"/>
          </a:p>
          <a:p>
            <a:pPr eaLnBrk="0" hangingPunct="0">
              <a:lnSpc>
                <a:spcPts val="1400"/>
              </a:lnSpc>
            </a:pPr>
            <a:r>
              <a:rPr lang="zh-CN" altLang="en-US" sz="1600" b="0"/>
              <a:t>源增量峰值           </a:t>
            </a:r>
            <a:r>
              <a:rPr lang="en-US" altLang="zh-CN" sz="1600" b="0"/>
              <a:t>1.3T</a:t>
            </a:r>
          </a:p>
        </p:txBody>
      </p:sp>
      <p:sp>
        <p:nvSpPr>
          <p:cNvPr id="15" name="Text Box 137"/>
          <p:cNvSpPr txBox="1">
            <a:spLocks noChangeArrowheads="1"/>
          </p:cNvSpPr>
          <p:nvPr/>
        </p:nvSpPr>
        <p:spPr bwMode="auto">
          <a:xfrm>
            <a:off x="6000750" y="3000375"/>
            <a:ext cx="2692400" cy="1482725"/>
          </a:xfrm>
          <a:prstGeom prst="rect">
            <a:avLst/>
          </a:prstGeom>
          <a:noFill/>
          <a:ln w="9525">
            <a:noFill/>
            <a:miter lim="800000"/>
            <a:headEnd/>
            <a:tailEnd/>
          </a:ln>
        </p:spPr>
        <p:txBody>
          <a:bodyPr wrap="none">
            <a:spAutoFit/>
          </a:bodyPr>
          <a:lstStyle/>
          <a:p>
            <a:pPr eaLnBrk="0" hangingPunct="0">
              <a:lnSpc>
                <a:spcPts val="1400"/>
              </a:lnSpc>
            </a:pPr>
            <a:r>
              <a:rPr lang="zh-CN" altLang="en-US" sz="1600" b="0"/>
              <a:t>目标系统个数：    </a:t>
            </a:r>
            <a:r>
              <a:rPr lang="en-US" altLang="zh-CN" sz="1600" b="0"/>
              <a:t>64</a:t>
            </a:r>
          </a:p>
          <a:p>
            <a:pPr eaLnBrk="0" hangingPunct="0">
              <a:lnSpc>
                <a:spcPts val="1400"/>
              </a:lnSpc>
            </a:pPr>
            <a:r>
              <a:rPr lang="zh-CN" altLang="en-US" sz="1600" b="0"/>
              <a:t>目标数据表张数：</a:t>
            </a:r>
            <a:r>
              <a:rPr lang="en-US" altLang="zh-CN" sz="1600" b="0"/>
              <a:t>5893</a:t>
            </a:r>
            <a:r>
              <a:rPr lang="zh-CN" altLang="en-US" sz="1600" b="0"/>
              <a:t>        </a:t>
            </a:r>
            <a:endParaRPr lang="en-US" altLang="zh-CN" sz="1600" b="0"/>
          </a:p>
          <a:p>
            <a:pPr eaLnBrk="0" hangingPunct="0">
              <a:lnSpc>
                <a:spcPts val="1400"/>
              </a:lnSpc>
            </a:pPr>
            <a:r>
              <a:rPr lang="zh-CN" altLang="en-US" sz="1600" b="0"/>
              <a:t>目标字段数：        </a:t>
            </a:r>
            <a:r>
              <a:rPr lang="en-US" altLang="zh-CN" sz="1600" b="0"/>
              <a:t>89926</a:t>
            </a:r>
            <a:r>
              <a:rPr lang="zh-CN" altLang="en-US" sz="1600" b="0"/>
              <a:t> </a:t>
            </a:r>
          </a:p>
          <a:p>
            <a:pPr eaLnBrk="0" hangingPunct="0">
              <a:lnSpc>
                <a:spcPts val="1400"/>
              </a:lnSpc>
            </a:pPr>
            <a:r>
              <a:rPr lang="zh-CN" altLang="en-US" sz="1600" b="0"/>
              <a:t>目标日增量：        </a:t>
            </a:r>
            <a:r>
              <a:rPr lang="en-US" altLang="zh-CN" sz="1600" b="0"/>
              <a:t>1T</a:t>
            </a:r>
            <a:r>
              <a:rPr lang="zh-CN" altLang="en-US" sz="1600" b="0"/>
              <a:t>       </a:t>
            </a:r>
            <a:endParaRPr lang="en-US" altLang="zh-CN" sz="1600" b="0"/>
          </a:p>
          <a:p>
            <a:pPr eaLnBrk="0" hangingPunct="0">
              <a:lnSpc>
                <a:spcPts val="1400"/>
              </a:lnSpc>
            </a:pPr>
            <a:r>
              <a:rPr lang="zh-CN" altLang="en-US" sz="1600" b="0"/>
              <a:t>目标增量峰值：    </a:t>
            </a:r>
            <a:r>
              <a:rPr lang="en-US" altLang="zh-CN" sz="1600" b="0"/>
              <a:t>2.5T</a:t>
            </a:r>
          </a:p>
        </p:txBody>
      </p:sp>
      <p:sp>
        <p:nvSpPr>
          <p:cNvPr id="16" name="Text Box 138"/>
          <p:cNvSpPr txBox="1">
            <a:spLocks noChangeArrowheads="1"/>
          </p:cNvSpPr>
          <p:nvPr/>
        </p:nvSpPr>
        <p:spPr bwMode="auto">
          <a:xfrm>
            <a:off x="6000750" y="4832350"/>
            <a:ext cx="2589213" cy="1182688"/>
          </a:xfrm>
          <a:prstGeom prst="rect">
            <a:avLst/>
          </a:prstGeom>
          <a:noFill/>
          <a:ln w="9525">
            <a:noFill/>
            <a:miter lim="800000"/>
            <a:headEnd/>
            <a:tailEnd/>
          </a:ln>
        </p:spPr>
        <p:txBody>
          <a:bodyPr>
            <a:spAutoFit/>
          </a:bodyPr>
          <a:lstStyle/>
          <a:p>
            <a:pPr eaLnBrk="0" hangingPunct="0">
              <a:lnSpc>
                <a:spcPts val="1400"/>
              </a:lnSpc>
            </a:pPr>
            <a:r>
              <a:rPr lang="en-US" altLang="zh-CN" sz="1600" b="0"/>
              <a:t>ODS</a:t>
            </a:r>
            <a:r>
              <a:rPr lang="zh-CN" altLang="en-US" sz="1600" b="0"/>
              <a:t>接入系统个数      </a:t>
            </a:r>
            <a:r>
              <a:rPr lang="en-US" altLang="zh-CN" sz="1600" b="0"/>
              <a:t>86</a:t>
            </a:r>
          </a:p>
          <a:p>
            <a:pPr eaLnBrk="0" hangingPunct="0">
              <a:lnSpc>
                <a:spcPts val="1400"/>
              </a:lnSpc>
            </a:pPr>
            <a:r>
              <a:rPr lang="zh-CN" altLang="en-US" sz="1600" b="0"/>
              <a:t>数据线条数                  </a:t>
            </a:r>
            <a:r>
              <a:rPr lang="en-US" altLang="zh-CN" sz="1600" b="0"/>
              <a:t>426</a:t>
            </a:r>
          </a:p>
          <a:p>
            <a:pPr eaLnBrk="0" hangingPunct="0">
              <a:lnSpc>
                <a:spcPts val="1400"/>
              </a:lnSpc>
            </a:pPr>
            <a:r>
              <a:rPr lang="zh-CN" altLang="en-US" sz="1600" b="0"/>
              <a:t>标准化代码个数          </a:t>
            </a:r>
            <a:r>
              <a:rPr lang="en-US" altLang="zh-CN" sz="1600" b="0"/>
              <a:t>248</a:t>
            </a:r>
          </a:p>
          <a:p>
            <a:pPr eaLnBrk="0" hangingPunct="0">
              <a:lnSpc>
                <a:spcPts val="1400"/>
              </a:lnSpc>
            </a:pPr>
            <a:r>
              <a:rPr lang="zh-CN" altLang="en-US" sz="1600" b="0"/>
              <a:t>源系统标准化字段数  </a:t>
            </a:r>
            <a:r>
              <a:rPr lang="en-US" altLang="zh-CN" sz="1600" b="0"/>
              <a:t>1907</a:t>
            </a:r>
          </a:p>
        </p:txBody>
      </p:sp>
      <p:cxnSp>
        <p:nvCxnSpPr>
          <p:cNvPr id="17" name="直接连接符 16"/>
          <p:cNvCxnSpPr/>
          <p:nvPr/>
        </p:nvCxnSpPr>
        <p:spPr bwMode="auto">
          <a:xfrm rot="16200000" flipH="1">
            <a:off x="4102894" y="2880519"/>
            <a:ext cx="1393825" cy="79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直接连接符 17"/>
          <p:cNvCxnSpPr/>
          <p:nvPr/>
        </p:nvCxnSpPr>
        <p:spPr bwMode="auto">
          <a:xfrm rot="16200000" flipH="1">
            <a:off x="4300538" y="4508500"/>
            <a:ext cx="1011237" cy="47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直接连接符 18"/>
          <p:cNvCxnSpPr>
            <a:cxnSpLocks noChangeShapeType="1"/>
          </p:cNvCxnSpPr>
          <p:nvPr/>
        </p:nvCxnSpPr>
        <p:spPr bwMode="auto">
          <a:xfrm flipV="1">
            <a:off x="4784725" y="2859088"/>
            <a:ext cx="4178300" cy="25400"/>
          </a:xfrm>
          <a:prstGeom prst="line">
            <a:avLst/>
          </a:prstGeom>
          <a:noFill/>
          <a:ln w="34925" algn="ctr">
            <a:solidFill>
              <a:schemeClr val="tx2"/>
            </a:solidFill>
            <a:prstDash val="sysDash"/>
            <a:round/>
            <a:headEnd type="oval" w="med" len="med"/>
            <a:tailEnd type="triangle" w="med" len="med"/>
          </a:ln>
        </p:spPr>
      </p:cxnSp>
      <p:cxnSp>
        <p:nvCxnSpPr>
          <p:cNvPr id="20" name="直接连接符 19"/>
          <p:cNvCxnSpPr>
            <a:cxnSpLocks noChangeShapeType="1"/>
          </p:cNvCxnSpPr>
          <p:nvPr/>
        </p:nvCxnSpPr>
        <p:spPr bwMode="auto">
          <a:xfrm flipV="1">
            <a:off x="4822825" y="4611688"/>
            <a:ext cx="4178300" cy="25400"/>
          </a:xfrm>
          <a:prstGeom prst="line">
            <a:avLst/>
          </a:prstGeom>
          <a:noFill/>
          <a:ln w="34925" algn="ctr">
            <a:solidFill>
              <a:schemeClr val="tx2"/>
            </a:solidFill>
            <a:prstDash val="sysDash"/>
            <a:round/>
            <a:headEnd type="oval" w="med" len="med"/>
            <a:tailEnd type="triangle" w="med" len="med"/>
          </a:ln>
        </p:spPr>
      </p:cxnSp>
      <p:sp>
        <p:nvSpPr>
          <p:cNvPr id="21" name="右箭头 20"/>
          <p:cNvSpPr>
            <a:spLocks noChangeArrowheads="1"/>
          </p:cNvSpPr>
          <p:nvPr/>
        </p:nvSpPr>
        <p:spPr bwMode="auto">
          <a:xfrm>
            <a:off x="3502025" y="1830388"/>
            <a:ext cx="342900" cy="279400"/>
          </a:xfrm>
          <a:prstGeom prst="rightArrow">
            <a:avLst>
              <a:gd name="adj1" fmla="val 50000"/>
              <a:gd name="adj2" fmla="val 50000"/>
            </a:avLst>
          </a:prstGeom>
          <a:solidFill>
            <a:schemeClr val="accent1"/>
          </a:solidFill>
          <a:ln w="12700" algn="ctr">
            <a:solidFill>
              <a:schemeClr val="tx2"/>
            </a:solidFill>
            <a:round/>
            <a:headEnd/>
            <a:tailEnd/>
          </a:ln>
        </p:spPr>
        <p:txBody>
          <a:bodyPr wrap="none" anchor="ctr"/>
          <a:lstStyle/>
          <a:p>
            <a:pPr marL="171450" indent="-171450" algn="ctr">
              <a:lnSpc>
                <a:spcPct val="90000"/>
              </a:lnSpc>
              <a:spcBef>
                <a:spcPct val="35000"/>
              </a:spcBef>
              <a:spcAft>
                <a:spcPct val="15000"/>
              </a:spcAft>
              <a:buSzPct val="65000"/>
              <a:defRPr/>
            </a:pPr>
            <a:endParaRPr lang="zh-CN" altLang="en-US">
              <a:effectLst>
                <a:outerShdw blurRad="38100" dist="38100" dir="2700000" algn="tl">
                  <a:srgbClr val="000000">
                    <a:alpha val="43137"/>
                  </a:srgbClr>
                </a:outerShdw>
              </a:effectLst>
            </a:endParaRPr>
          </a:p>
        </p:txBody>
      </p:sp>
      <p:sp>
        <p:nvSpPr>
          <p:cNvPr id="22" name="右箭头 21"/>
          <p:cNvSpPr>
            <a:spLocks noChangeArrowheads="1"/>
          </p:cNvSpPr>
          <p:nvPr/>
        </p:nvSpPr>
        <p:spPr bwMode="auto">
          <a:xfrm>
            <a:off x="3514725" y="3659188"/>
            <a:ext cx="342900" cy="279400"/>
          </a:xfrm>
          <a:prstGeom prst="rightArrow">
            <a:avLst>
              <a:gd name="adj1" fmla="val 50000"/>
              <a:gd name="adj2" fmla="val 50000"/>
            </a:avLst>
          </a:prstGeom>
          <a:solidFill>
            <a:srgbClr val="92D050"/>
          </a:solidFill>
          <a:ln w="12700" algn="ctr">
            <a:solidFill>
              <a:schemeClr val="tx2"/>
            </a:solidFill>
            <a:round/>
            <a:headEnd/>
            <a:tailEnd/>
          </a:ln>
        </p:spPr>
        <p:txBody>
          <a:bodyPr wrap="none" anchor="ctr"/>
          <a:lstStyle/>
          <a:p>
            <a:pPr marL="171450" indent="-171450" algn="ctr">
              <a:lnSpc>
                <a:spcPct val="90000"/>
              </a:lnSpc>
              <a:spcBef>
                <a:spcPct val="35000"/>
              </a:spcBef>
              <a:spcAft>
                <a:spcPct val="15000"/>
              </a:spcAft>
              <a:buSzPct val="65000"/>
              <a:defRPr/>
            </a:pPr>
            <a:endParaRPr lang="zh-CN" altLang="en-US">
              <a:effectLst>
                <a:outerShdw blurRad="38100" dist="38100" dir="2700000" algn="tl">
                  <a:srgbClr val="000000">
                    <a:alpha val="43137"/>
                  </a:srgbClr>
                </a:outerShdw>
              </a:effectLst>
            </a:endParaRPr>
          </a:p>
        </p:txBody>
      </p:sp>
      <p:sp>
        <p:nvSpPr>
          <p:cNvPr id="23" name="右箭头 22"/>
          <p:cNvSpPr>
            <a:spLocks noChangeArrowheads="1"/>
          </p:cNvSpPr>
          <p:nvPr/>
        </p:nvSpPr>
        <p:spPr bwMode="auto">
          <a:xfrm>
            <a:off x="3540125" y="5081588"/>
            <a:ext cx="342900" cy="279400"/>
          </a:xfrm>
          <a:prstGeom prst="rightArrow">
            <a:avLst>
              <a:gd name="adj1" fmla="val 50000"/>
              <a:gd name="adj2" fmla="val 50000"/>
            </a:avLst>
          </a:prstGeom>
          <a:solidFill>
            <a:srgbClr val="FF5B5B"/>
          </a:solidFill>
          <a:ln w="12700" algn="ctr">
            <a:solidFill>
              <a:schemeClr val="tx2"/>
            </a:solidFill>
            <a:round/>
            <a:headEnd/>
            <a:tailEnd/>
          </a:ln>
        </p:spPr>
        <p:txBody>
          <a:bodyPr wrap="none" anchor="ctr"/>
          <a:lstStyle/>
          <a:p>
            <a:pPr marL="171450" indent="-171450" algn="ctr">
              <a:lnSpc>
                <a:spcPct val="90000"/>
              </a:lnSpc>
              <a:spcBef>
                <a:spcPct val="35000"/>
              </a:spcBef>
              <a:spcAft>
                <a:spcPct val="15000"/>
              </a:spcAft>
              <a:buSzPct val="65000"/>
              <a:defRPr/>
            </a:pPr>
            <a:endParaRPr lang="zh-CN" altLang="en-US">
              <a:effectLst>
                <a:outerShdw blurRad="38100" dist="38100" dir="2700000" algn="tl">
                  <a:srgbClr val="000000">
                    <a:alpha val="43137"/>
                  </a:srgbClr>
                </a:outerShdw>
              </a:effectLst>
            </a:endParaRPr>
          </a:p>
        </p:txBody>
      </p:sp>
      <p:graphicFrame>
        <p:nvGraphicFramePr>
          <p:cNvPr id="24" name="图表 23"/>
          <p:cNvGraphicFramePr/>
          <p:nvPr/>
        </p:nvGraphicFramePr>
        <p:xfrm>
          <a:off x="410956" y="990623"/>
          <a:ext cx="3032600" cy="2590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图表 24"/>
          <p:cNvGraphicFramePr/>
          <p:nvPr/>
        </p:nvGraphicFramePr>
        <p:xfrm>
          <a:off x="410956" y="2378096"/>
          <a:ext cx="3032600" cy="25622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图表 25"/>
          <p:cNvGraphicFramePr/>
          <p:nvPr/>
        </p:nvGraphicFramePr>
        <p:xfrm>
          <a:off x="410956" y="3938609"/>
          <a:ext cx="3032600" cy="25622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1828991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amond(in)">
                                      <p:cBhvr>
                                        <p:cTn id="7" dur="500"/>
                                        <p:tgtEl>
                                          <p:spTgt spid="19"/>
                                        </p:tgtEl>
                                      </p:cBhvr>
                                    </p:animEffect>
                                  </p:childTnLst>
                                </p:cTn>
                              </p:par>
                              <p:par>
                                <p:cTn id="8" presetID="8" presetClass="entr" presetSubtype="16"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amond(in)">
                                      <p:cBhvr>
                                        <p:cTn id="10" dur="500"/>
                                        <p:tgtEl>
                                          <p:spTgt spid="17"/>
                                        </p:tgtEl>
                                      </p:cBhvr>
                                    </p:animEffect>
                                  </p:childTnLst>
                                </p:cTn>
                              </p:par>
                              <p:par>
                                <p:cTn id="11" presetID="8"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500"/>
                                        <p:tgtEl>
                                          <p:spTgt spid="3"/>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amond(in)">
                                      <p:cBhvr>
                                        <p:cTn id="16" dur="500"/>
                                        <p:tgtEl>
                                          <p:spTgt spid="15"/>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amond(in)">
                                      <p:cBhvr>
                                        <p:cTn id="19" dur="500"/>
                                        <p:tgtEl>
                                          <p:spTgt spid="22"/>
                                        </p:tgtEl>
                                      </p:cBhvr>
                                    </p:animEffect>
                                  </p:childTnLst>
                                </p:cTn>
                              </p:par>
                              <p:par>
                                <p:cTn id="20" presetID="5" presetClass="entr" presetSubtype="1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amond(in)">
                                      <p:cBhvr>
                                        <p:cTn id="27" dur="500"/>
                                        <p:tgtEl>
                                          <p:spTgt spid="18"/>
                                        </p:tgtEl>
                                      </p:cBhvr>
                                    </p:animEffect>
                                  </p:childTnLst>
                                </p:cTn>
                              </p:par>
                              <p:par>
                                <p:cTn id="28" presetID="8" presetClass="entr" presetSubtype="16"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amond(in)">
                                      <p:cBhvr>
                                        <p:cTn id="30" dur="500"/>
                                        <p:tgtEl>
                                          <p:spTgt spid="20"/>
                                        </p:tgtEl>
                                      </p:cBhvr>
                                    </p:animEffect>
                                  </p:childTnLst>
                                </p:cTn>
                              </p:par>
                              <p:par>
                                <p:cTn id="31" presetID="8" presetClass="entr" presetSubtype="16"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amond(in)">
                                      <p:cBhvr>
                                        <p:cTn id="33" dur="500"/>
                                        <p:tgtEl>
                                          <p:spTgt spid="16"/>
                                        </p:tgtEl>
                                      </p:cBhvr>
                                    </p:animEffect>
                                  </p:childTnLst>
                                </p:cTn>
                              </p:par>
                              <p:par>
                                <p:cTn id="34" presetID="8"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amond(in)">
                                      <p:cBhvr>
                                        <p:cTn id="36" dur="500"/>
                                        <p:tgtEl>
                                          <p:spTgt spid="5"/>
                                        </p:tgtEl>
                                      </p:cBhvr>
                                    </p:animEffect>
                                  </p:childTnLst>
                                </p:cTn>
                              </p:par>
                              <p:par>
                                <p:cTn id="37" presetID="8" presetClass="entr" presetSubtype="16"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amond(in)">
                                      <p:cBhvr>
                                        <p:cTn id="39" dur="500"/>
                                        <p:tgtEl>
                                          <p:spTgt spid="23"/>
                                        </p:tgtEl>
                                      </p:cBhvr>
                                    </p:animEffect>
                                  </p:childTnLst>
                                </p:cTn>
                              </p:par>
                              <p:par>
                                <p:cTn id="40" presetID="5" presetClass="entr" presetSubtype="1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checkerboard(across)">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animBg="1"/>
      <p:bldP spid="2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1"/>
          <p:cNvSpPr txBox="1">
            <a:spLocks noGrp="1"/>
          </p:cNvSpPr>
          <p:nvPr/>
        </p:nvSpPr>
        <p:spPr bwMode="black">
          <a:xfrm>
            <a:off x="8618538" y="6500813"/>
            <a:ext cx="374650" cy="346075"/>
          </a:xfrm>
          <a:prstGeom prst="rect">
            <a:avLst/>
          </a:prstGeom>
          <a:noFill/>
          <a:ln w="9525">
            <a:noFill/>
            <a:miter lim="800000"/>
            <a:headEnd/>
            <a:tailEnd/>
          </a:ln>
        </p:spPr>
        <p:txBody>
          <a:bodyPr wrap="none" lIns="0" tIns="0" rIns="0" bIns="0" anchor="b"/>
          <a:lstStyle/>
          <a:p>
            <a:pPr algn="r" eaLnBrk="0" hangingPunct="0"/>
            <a:fld id="{0DBF5D56-639C-459B-B326-1AB6A1AC4786}" type="slidenum">
              <a:rPr lang="zh-TW" altLang="en-GB" sz="1100">
                <a:latin typeface="Book Antiqua" pitchFamily="18" charset="0"/>
              </a:rPr>
              <a:pPr algn="r" eaLnBrk="0" hangingPunct="0"/>
              <a:t>165</a:t>
            </a:fld>
            <a:endParaRPr lang="en-GB" altLang="zh-TW" sz="1100">
              <a:latin typeface="Book Antiqua" pitchFamily="18" charset="0"/>
            </a:endParaRPr>
          </a:p>
        </p:txBody>
      </p:sp>
      <p:sp>
        <p:nvSpPr>
          <p:cNvPr id="61443" name="标题 1"/>
          <p:cNvSpPr>
            <a:spLocks noGrp="1"/>
          </p:cNvSpPr>
          <p:nvPr>
            <p:ph type="title"/>
          </p:nvPr>
        </p:nvSpPr>
        <p:spPr/>
        <p:txBody>
          <a:bodyPr/>
          <a:lstStyle/>
          <a:p>
            <a:pPr eaLnBrk="1" hangingPunct="1"/>
            <a:r>
              <a:rPr lang="zh-CN" altLang="en-US" dirty="0" smtClean="0"/>
              <a:t>系统运行能力</a:t>
            </a:r>
          </a:p>
        </p:txBody>
      </p:sp>
      <p:sp>
        <p:nvSpPr>
          <p:cNvPr id="61444" name="灯片编号占位符 3"/>
          <p:cNvSpPr txBox="1">
            <a:spLocks noGrp="1"/>
          </p:cNvSpPr>
          <p:nvPr/>
        </p:nvSpPr>
        <p:spPr bwMode="black">
          <a:xfrm>
            <a:off x="7227888" y="6500813"/>
            <a:ext cx="374650" cy="346075"/>
          </a:xfrm>
          <a:prstGeom prst="rect">
            <a:avLst/>
          </a:prstGeom>
          <a:noFill/>
          <a:ln w="9525">
            <a:noFill/>
            <a:miter lim="800000"/>
            <a:headEnd/>
            <a:tailEnd/>
          </a:ln>
        </p:spPr>
        <p:txBody>
          <a:bodyPr wrap="none" lIns="0" tIns="0" rIns="0" bIns="0" anchor="b"/>
          <a:lstStyle/>
          <a:p>
            <a:pPr algn="r" eaLnBrk="0" hangingPunct="0"/>
            <a:fld id="{5011FCC7-A429-4B39-A0D2-DBA1A9A9D6B6}" type="slidenum">
              <a:rPr lang="zh-TW" altLang="en-GB" sz="1100">
                <a:latin typeface="Book Antiqua" pitchFamily="18" charset="0"/>
              </a:rPr>
              <a:pPr algn="r" eaLnBrk="0" hangingPunct="0"/>
              <a:t>165</a:t>
            </a:fld>
            <a:endParaRPr lang="en-GB" altLang="zh-TW" sz="1100">
              <a:latin typeface="Book Antiqua" pitchFamily="18" charset="0"/>
            </a:endParaRPr>
          </a:p>
        </p:txBody>
      </p:sp>
      <p:sp>
        <p:nvSpPr>
          <p:cNvPr id="61445" name="Text Box 5"/>
          <p:cNvSpPr txBox="1">
            <a:spLocks noChangeArrowheads="1"/>
          </p:cNvSpPr>
          <p:nvPr/>
        </p:nvSpPr>
        <p:spPr bwMode="auto">
          <a:xfrm>
            <a:off x="250825" y="874713"/>
            <a:ext cx="1687513" cy="369887"/>
          </a:xfrm>
          <a:prstGeom prst="rect">
            <a:avLst/>
          </a:prstGeom>
          <a:noFill/>
          <a:ln w="9525" algn="ctr">
            <a:noFill/>
            <a:miter lim="800000"/>
            <a:headEnd/>
            <a:tailEnd/>
          </a:ln>
        </p:spPr>
        <p:txBody>
          <a:bodyPr lIns="91394" tIns="45697" rIns="91394" bIns="45697">
            <a:spAutoFit/>
          </a:bodyPr>
          <a:lstStyle/>
          <a:p>
            <a:pPr>
              <a:spcBef>
                <a:spcPct val="50000"/>
              </a:spcBef>
            </a:pPr>
            <a:r>
              <a:rPr lang="zh-CN" altLang="en-US"/>
              <a:t>系统运行环境 </a:t>
            </a:r>
          </a:p>
        </p:txBody>
      </p:sp>
      <p:pic>
        <p:nvPicPr>
          <p:cNvPr id="61446" name="Picture 6"/>
          <p:cNvPicPr>
            <a:picLocks noChangeAspect="1" noChangeArrowheads="1"/>
          </p:cNvPicPr>
          <p:nvPr/>
        </p:nvPicPr>
        <p:blipFill>
          <a:blip r:embed="rId3" cstate="print"/>
          <a:srcRect/>
          <a:stretch>
            <a:fillRect/>
          </a:stretch>
        </p:blipFill>
        <p:spPr bwMode="auto">
          <a:xfrm>
            <a:off x="409575" y="1250950"/>
            <a:ext cx="5368925" cy="1281113"/>
          </a:xfrm>
          <a:prstGeom prst="rect">
            <a:avLst/>
          </a:prstGeom>
          <a:noFill/>
          <a:ln w="9525" algn="ctr">
            <a:noFill/>
            <a:miter lim="800000"/>
            <a:headEnd/>
            <a:tailEnd/>
          </a:ln>
        </p:spPr>
      </p:pic>
      <p:sp>
        <p:nvSpPr>
          <p:cNvPr id="61447" name="Text Box 7"/>
          <p:cNvSpPr txBox="1">
            <a:spLocks noChangeArrowheads="1"/>
          </p:cNvSpPr>
          <p:nvPr/>
        </p:nvSpPr>
        <p:spPr bwMode="auto">
          <a:xfrm>
            <a:off x="309563" y="2492375"/>
            <a:ext cx="1687512" cy="369888"/>
          </a:xfrm>
          <a:prstGeom prst="rect">
            <a:avLst/>
          </a:prstGeom>
          <a:noFill/>
          <a:ln w="9525" algn="ctr">
            <a:noFill/>
            <a:miter lim="800000"/>
            <a:headEnd/>
            <a:tailEnd/>
          </a:ln>
        </p:spPr>
        <p:txBody>
          <a:bodyPr lIns="91394" tIns="45697" rIns="91394" bIns="45697">
            <a:spAutoFit/>
          </a:bodyPr>
          <a:lstStyle/>
          <a:p>
            <a:pPr>
              <a:spcBef>
                <a:spcPct val="50000"/>
              </a:spcBef>
            </a:pPr>
            <a:r>
              <a:rPr lang="zh-CN" altLang="en-US"/>
              <a:t>事件处理能力 </a:t>
            </a:r>
          </a:p>
        </p:txBody>
      </p:sp>
      <p:sp>
        <p:nvSpPr>
          <p:cNvPr id="61448" name="Text Box 8"/>
          <p:cNvSpPr txBox="1">
            <a:spLocks noChangeArrowheads="1"/>
          </p:cNvSpPr>
          <p:nvPr/>
        </p:nvSpPr>
        <p:spPr bwMode="auto">
          <a:xfrm>
            <a:off x="5818188" y="2767013"/>
            <a:ext cx="2943225" cy="1200150"/>
          </a:xfrm>
          <a:prstGeom prst="rect">
            <a:avLst/>
          </a:prstGeom>
          <a:noFill/>
          <a:ln w="9525" algn="ctr">
            <a:noFill/>
            <a:miter lim="800000"/>
            <a:headEnd/>
            <a:tailEnd/>
          </a:ln>
        </p:spPr>
        <p:txBody>
          <a:bodyPr lIns="91394" tIns="45697" rIns="91394" bIns="45697">
            <a:spAutoFit/>
          </a:bodyPr>
          <a:lstStyle/>
          <a:p>
            <a:pPr>
              <a:spcBef>
                <a:spcPct val="50000"/>
              </a:spcBef>
              <a:buFont typeface="Wingdings" pitchFamily="2" charset="2"/>
              <a:buNone/>
            </a:pPr>
            <a:r>
              <a:rPr lang="zh-CN" altLang="en-US"/>
              <a:t>如果按每个系统</a:t>
            </a:r>
            <a:r>
              <a:rPr lang="en-US" altLang="zh-CN"/>
              <a:t>1500</a:t>
            </a:r>
            <a:r>
              <a:rPr lang="zh-CN" altLang="en-US"/>
              <a:t>事件来算，统一</a:t>
            </a:r>
            <a:r>
              <a:rPr lang="en-US" altLang="zh-CN"/>
              <a:t>ETL</a:t>
            </a:r>
            <a:r>
              <a:rPr lang="zh-CN" altLang="en-US"/>
              <a:t>集成处理环境稳定运可以支持</a:t>
            </a:r>
            <a:r>
              <a:rPr lang="en-US" altLang="zh-CN"/>
              <a:t>100</a:t>
            </a:r>
            <a:r>
              <a:rPr lang="zh-CN" altLang="en-US"/>
              <a:t>个左右系统高速运行 </a:t>
            </a:r>
          </a:p>
        </p:txBody>
      </p:sp>
      <p:pic>
        <p:nvPicPr>
          <p:cNvPr id="61449" name="Picture 9"/>
          <p:cNvPicPr>
            <a:picLocks noChangeAspect="1" noChangeArrowheads="1"/>
          </p:cNvPicPr>
          <p:nvPr/>
        </p:nvPicPr>
        <p:blipFill>
          <a:blip r:embed="rId4" cstate="print"/>
          <a:srcRect/>
          <a:stretch>
            <a:fillRect/>
          </a:stretch>
        </p:blipFill>
        <p:spPr bwMode="auto">
          <a:xfrm>
            <a:off x="434975" y="2906713"/>
            <a:ext cx="5345113" cy="1387475"/>
          </a:xfrm>
          <a:prstGeom prst="rect">
            <a:avLst/>
          </a:prstGeom>
          <a:noFill/>
          <a:ln w="9525" algn="ctr">
            <a:noFill/>
            <a:miter lim="800000"/>
            <a:headEnd/>
            <a:tailEnd/>
          </a:ln>
        </p:spPr>
      </p:pic>
      <p:sp>
        <p:nvSpPr>
          <p:cNvPr id="61450" name="Text Box 10"/>
          <p:cNvSpPr txBox="1">
            <a:spLocks noChangeArrowheads="1"/>
          </p:cNvSpPr>
          <p:nvPr/>
        </p:nvSpPr>
        <p:spPr bwMode="auto">
          <a:xfrm>
            <a:off x="342900" y="4149725"/>
            <a:ext cx="2124075" cy="646113"/>
          </a:xfrm>
          <a:prstGeom prst="rect">
            <a:avLst/>
          </a:prstGeom>
          <a:noFill/>
          <a:ln w="9525" algn="ctr">
            <a:noFill/>
            <a:miter lim="800000"/>
            <a:headEnd/>
            <a:tailEnd/>
          </a:ln>
        </p:spPr>
        <p:txBody>
          <a:bodyPr lIns="91394" tIns="45697" rIns="91394" bIns="45697">
            <a:spAutoFit/>
          </a:bodyPr>
          <a:lstStyle/>
          <a:p>
            <a:pPr>
              <a:spcBef>
                <a:spcPct val="50000"/>
              </a:spcBef>
            </a:pPr>
            <a:r>
              <a:rPr lang="zh-CN" altLang="en-US"/>
              <a:t>调度处理能力（</a:t>
            </a:r>
            <a:r>
              <a:rPr lang="en-US" altLang="zh-CN"/>
              <a:t>CTM</a:t>
            </a:r>
            <a:r>
              <a:rPr lang="zh-CN" altLang="en-US"/>
              <a:t>） </a:t>
            </a:r>
          </a:p>
        </p:txBody>
      </p:sp>
      <p:pic>
        <p:nvPicPr>
          <p:cNvPr id="61451" name="Picture 11"/>
          <p:cNvPicPr>
            <a:picLocks noChangeAspect="1" noChangeArrowheads="1"/>
          </p:cNvPicPr>
          <p:nvPr/>
        </p:nvPicPr>
        <p:blipFill>
          <a:blip r:embed="rId5" cstate="print"/>
          <a:srcRect/>
          <a:stretch>
            <a:fillRect/>
          </a:stretch>
        </p:blipFill>
        <p:spPr bwMode="auto">
          <a:xfrm>
            <a:off x="531813" y="4584700"/>
            <a:ext cx="4806950" cy="458788"/>
          </a:xfrm>
          <a:prstGeom prst="rect">
            <a:avLst/>
          </a:prstGeom>
          <a:noFill/>
          <a:ln w="9525" algn="ctr">
            <a:noFill/>
            <a:miter lim="800000"/>
            <a:headEnd/>
            <a:tailEnd/>
          </a:ln>
        </p:spPr>
      </p:pic>
      <p:sp>
        <p:nvSpPr>
          <p:cNvPr id="61452" name="Text Box 12"/>
          <p:cNvSpPr txBox="1">
            <a:spLocks noChangeArrowheads="1"/>
          </p:cNvSpPr>
          <p:nvPr/>
        </p:nvSpPr>
        <p:spPr bwMode="auto">
          <a:xfrm>
            <a:off x="5410200" y="4151313"/>
            <a:ext cx="3417888" cy="1200150"/>
          </a:xfrm>
          <a:prstGeom prst="rect">
            <a:avLst/>
          </a:prstGeom>
          <a:noFill/>
          <a:ln w="9525" algn="ctr">
            <a:noFill/>
            <a:miter lim="800000"/>
            <a:headEnd/>
            <a:tailEnd/>
          </a:ln>
        </p:spPr>
        <p:txBody>
          <a:bodyPr lIns="91394" tIns="45697" rIns="91394" bIns="45697">
            <a:spAutoFit/>
          </a:bodyPr>
          <a:lstStyle/>
          <a:p>
            <a:pPr>
              <a:spcBef>
                <a:spcPct val="50000"/>
              </a:spcBef>
              <a:buFont typeface="Wingdings" pitchFamily="2" charset="2"/>
              <a:buNone/>
            </a:pPr>
            <a:r>
              <a:rPr lang="zh-CN" altLang="en-US"/>
              <a:t>目前</a:t>
            </a:r>
            <a:r>
              <a:rPr lang="en-US" altLang="zh-CN"/>
              <a:t>4</a:t>
            </a:r>
            <a:r>
              <a:rPr lang="zh-CN" altLang="en-US"/>
              <a:t>台机器可以支撑的作业数为</a:t>
            </a:r>
            <a:r>
              <a:rPr lang="en-US" altLang="zh-CN"/>
              <a:t>132</a:t>
            </a:r>
            <a:r>
              <a:rPr lang="zh-CN" altLang="en-US"/>
              <a:t>万左右。按一个外挂系统</a:t>
            </a:r>
            <a:r>
              <a:rPr lang="en-US" altLang="zh-CN"/>
              <a:t>5000</a:t>
            </a:r>
            <a:r>
              <a:rPr lang="zh-CN" altLang="en-US"/>
              <a:t>个作业，最高可以技撑</a:t>
            </a:r>
            <a:r>
              <a:rPr lang="en-US" altLang="zh-CN"/>
              <a:t>200</a:t>
            </a:r>
            <a:r>
              <a:rPr lang="zh-CN" altLang="en-US"/>
              <a:t>个系统左右。 </a:t>
            </a:r>
          </a:p>
        </p:txBody>
      </p:sp>
      <p:sp>
        <p:nvSpPr>
          <p:cNvPr id="61453" name="Text Box 13"/>
          <p:cNvSpPr txBox="1">
            <a:spLocks noChangeArrowheads="1"/>
          </p:cNvSpPr>
          <p:nvPr/>
        </p:nvSpPr>
        <p:spPr bwMode="auto">
          <a:xfrm>
            <a:off x="363538" y="5326063"/>
            <a:ext cx="2122487" cy="368300"/>
          </a:xfrm>
          <a:prstGeom prst="rect">
            <a:avLst/>
          </a:prstGeom>
          <a:noFill/>
          <a:ln w="9525" algn="ctr">
            <a:noFill/>
            <a:miter lim="800000"/>
            <a:headEnd/>
            <a:tailEnd/>
          </a:ln>
        </p:spPr>
        <p:txBody>
          <a:bodyPr lIns="91394" tIns="45697" rIns="91394" bIns="45697">
            <a:spAutoFit/>
          </a:bodyPr>
          <a:lstStyle/>
          <a:p>
            <a:pPr>
              <a:spcBef>
                <a:spcPct val="50000"/>
              </a:spcBef>
            </a:pPr>
            <a:r>
              <a:rPr lang="zh-CN" altLang="en-US"/>
              <a:t>传输处理能力 </a:t>
            </a:r>
          </a:p>
        </p:txBody>
      </p:sp>
      <p:pic>
        <p:nvPicPr>
          <p:cNvPr id="61454" name="Picture 14"/>
          <p:cNvPicPr>
            <a:picLocks noChangeAspect="1" noChangeArrowheads="1"/>
          </p:cNvPicPr>
          <p:nvPr/>
        </p:nvPicPr>
        <p:blipFill>
          <a:blip r:embed="rId6" cstate="print"/>
          <a:srcRect/>
          <a:stretch>
            <a:fillRect/>
          </a:stretch>
        </p:blipFill>
        <p:spPr bwMode="auto">
          <a:xfrm>
            <a:off x="506413" y="5757863"/>
            <a:ext cx="4805362" cy="398462"/>
          </a:xfrm>
          <a:prstGeom prst="rect">
            <a:avLst/>
          </a:prstGeom>
          <a:noFill/>
          <a:ln w="9525" algn="ctr">
            <a:noFill/>
            <a:miter lim="800000"/>
            <a:headEnd/>
            <a:tailEnd/>
          </a:ln>
        </p:spPr>
      </p:pic>
      <p:sp>
        <p:nvSpPr>
          <p:cNvPr id="61455" name="Text Box 15"/>
          <p:cNvSpPr txBox="1">
            <a:spLocks noChangeArrowheads="1"/>
          </p:cNvSpPr>
          <p:nvPr/>
        </p:nvSpPr>
        <p:spPr bwMode="auto">
          <a:xfrm>
            <a:off x="5468938" y="5430838"/>
            <a:ext cx="3417887" cy="1200150"/>
          </a:xfrm>
          <a:prstGeom prst="rect">
            <a:avLst/>
          </a:prstGeom>
          <a:noFill/>
          <a:ln w="9525" algn="ctr">
            <a:noFill/>
            <a:miter lim="800000"/>
            <a:headEnd/>
            <a:tailEnd/>
          </a:ln>
        </p:spPr>
        <p:txBody>
          <a:bodyPr lIns="91394" tIns="45697" rIns="91394" bIns="45697">
            <a:spAutoFit/>
          </a:bodyPr>
          <a:lstStyle/>
          <a:p>
            <a:pPr>
              <a:spcBef>
                <a:spcPct val="50000"/>
              </a:spcBef>
              <a:buFont typeface="Wingdings" pitchFamily="2" charset="2"/>
              <a:buNone/>
            </a:pPr>
            <a:r>
              <a:rPr lang="zh-CN" altLang="en-US"/>
              <a:t>目前可以支撑的最大传输数据量为每天</a:t>
            </a:r>
            <a:r>
              <a:rPr lang="en-US" altLang="zh-CN"/>
              <a:t>17T</a:t>
            </a:r>
            <a:r>
              <a:rPr lang="zh-CN" altLang="en-US"/>
              <a:t>。按每个系统</a:t>
            </a:r>
            <a:r>
              <a:rPr lang="en-US" altLang="zh-CN"/>
              <a:t>100G</a:t>
            </a:r>
            <a:r>
              <a:rPr lang="zh-CN" altLang="en-US"/>
              <a:t>，那么最大能够承受</a:t>
            </a:r>
            <a:r>
              <a:rPr lang="en-US" altLang="zh-CN"/>
              <a:t>170</a:t>
            </a:r>
            <a:r>
              <a:rPr lang="zh-CN" altLang="en-US"/>
              <a:t>个系统传输压力。  </a:t>
            </a:r>
          </a:p>
        </p:txBody>
      </p:sp>
    </p:spTree>
    <p:extLst>
      <p:ext uri="{BB962C8B-B14F-4D97-AF65-F5344CB8AC3E}">
        <p14:creationId xmlns:p14="http://schemas.microsoft.com/office/powerpoint/2010/main" val="168474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4294967295"/>
          </p:nvPr>
        </p:nvSpPr>
        <p:spPr>
          <a:xfrm>
            <a:off x="8337550" y="6381750"/>
            <a:ext cx="806450" cy="287338"/>
          </a:xfrm>
          <a:prstGeom prst="rect">
            <a:avLst/>
          </a:prstGeom>
        </p:spPr>
        <p:txBody>
          <a:bodyPr/>
          <a:lstStyle/>
          <a:p>
            <a:pPr>
              <a:defRPr/>
            </a:pPr>
            <a:fld id="{F2F6E652-CE04-406D-B758-21158D032F19}" type="slidenum">
              <a:rPr lang="en-US" altLang="zh-CN"/>
              <a:pPr>
                <a:defRPr/>
              </a:pPr>
              <a:t>166</a:t>
            </a:fld>
            <a:endParaRPr lang="en-US" altLang="zh-CN"/>
          </a:p>
        </p:txBody>
      </p:sp>
      <p:sp>
        <p:nvSpPr>
          <p:cNvPr id="21507" name="Text Box 2"/>
          <p:cNvSpPr txBox="1">
            <a:spLocks noChangeArrowheads="1"/>
          </p:cNvSpPr>
          <p:nvPr/>
        </p:nvSpPr>
        <p:spPr bwMode="auto">
          <a:xfrm>
            <a:off x="395288" y="116632"/>
            <a:ext cx="7632700" cy="792163"/>
          </a:xfrm>
          <a:prstGeom prst="rect">
            <a:avLst/>
          </a:prstGeom>
          <a:noFill/>
          <a:ln w="9525" algn="ctr">
            <a:noFill/>
            <a:miter lim="800000"/>
            <a:headEnd/>
            <a:tailEnd/>
          </a:ln>
        </p:spPr>
        <p:txBody>
          <a:bodyPr anchor="ctr"/>
          <a:lstStyle/>
          <a:p>
            <a:pPr>
              <a:lnSpc>
                <a:spcPct val="80000"/>
              </a:lnSpc>
              <a:spcBef>
                <a:spcPct val="0"/>
              </a:spcBef>
            </a:pPr>
            <a:r>
              <a:rPr lang="zh-CN" altLang="en-US" sz="2400" b="1" dirty="0" smtClean="0">
                <a:solidFill>
                  <a:schemeClr val="bg1"/>
                </a:solidFill>
                <a:latin typeface="微软雅黑" pitchFamily="34" charset="-122"/>
                <a:ea typeface="微软雅黑" pitchFamily="34" charset="-122"/>
                <a:cs typeface="+mj-cs"/>
              </a:rPr>
              <a:t>总体架构</a:t>
            </a:r>
          </a:p>
        </p:txBody>
      </p:sp>
      <p:pic>
        <p:nvPicPr>
          <p:cNvPr id="21508" name="Picture 4"/>
          <p:cNvPicPr>
            <a:picLocks noChangeAspect="1" noChangeArrowheads="1"/>
          </p:cNvPicPr>
          <p:nvPr/>
        </p:nvPicPr>
        <p:blipFill>
          <a:blip r:embed="rId2" cstate="print"/>
          <a:srcRect/>
          <a:stretch>
            <a:fillRect/>
          </a:stretch>
        </p:blipFill>
        <p:spPr bwMode="auto">
          <a:xfrm>
            <a:off x="571500" y="1000125"/>
            <a:ext cx="8001000" cy="5219700"/>
          </a:xfrm>
          <a:prstGeom prst="rect">
            <a:avLst/>
          </a:prstGeom>
          <a:noFill/>
          <a:ln w="9525" algn="ctr">
            <a:noFill/>
            <a:miter lim="800000"/>
            <a:headEnd/>
            <a:tailEnd/>
          </a:ln>
        </p:spPr>
      </p:pic>
    </p:spTree>
    <p:extLst>
      <p:ext uri="{BB962C8B-B14F-4D97-AF65-F5344CB8AC3E}">
        <p14:creationId xmlns:p14="http://schemas.microsoft.com/office/powerpoint/2010/main" val="1097108729"/>
      </p:ext>
    </p:extLst>
  </p:cSld>
  <p:clrMapOvr>
    <a:masterClrMapping/>
  </p:clrMapOvr>
  <p:transition>
    <p:rand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4294967295"/>
          </p:nvPr>
        </p:nvSpPr>
        <p:spPr>
          <a:xfrm>
            <a:off x="8337550" y="6381750"/>
            <a:ext cx="806450" cy="287338"/>
          </a:xfrm>
          <a:prstGeom prst="rect">
            <a:avLst/>
          </a:prstGeom>
        </p:spPr>
        <p:txBody>
          <a:bodyPr/>
          <a:lstStyle/>
          <a:p>
            <a:pPr>
              <a:defRPr/>
            </a:pPr>
            <a:fld id="{96276FF9-38A6-45ED-88AD-7F063746A7A7}" type="slidenum">
              <a:rPr lang="en-US" altLang="zh-CN"/>
              <a:pPr>
                <a:defRPr/>
              </a:pPr>
              <a:t>167</a:t>
            </a:fld>
            <a:endParaRPr lang="en-US" altLang="zh-CN"/>
          </a:p>
        </p:txBody>
      </p:sp>
      <p:sp>
        <p:nvSpPr>
          <p:cNvPr id="22531" name="Text Box 2"/>
          <p:cNvSpPr txBox="1">
            <a:spLocks noChangeArrowheads="1"/>
          </p:cNvSpPr>
          <p:nvPr/>
        </p:nvSpPr>
        <p:spPr bwMode="auto">
          <a:xfrm>
            <a:off x="395536" y="116557"/>
            <a:ext cx="7632700" cy="792163"/>
          </a:xfrm>
          <a:prstGeom prst="rect">
            <a:avLst/>
          </a:prstGeom>
          <a:noFill/>
          <a:ln w="9525" algn="ctr">
            <a:noFill/>
            <a:miter lim="800000"/>
            <a:headEnd/>
            <a:tailEnd/>
          </a:ln>
        </p:spPr>
        <p:txBody>
          <a:bodyPr anchor="ctr"/>
          <a:lstStyle/>
          <a:p>
            <a:pPr>
              <a:lnSpc>
                <a:spcPct val="80000"/>
              </a:lnSpc>
              <a:spcBef>
                <a:spcPct val="0"/>
              </a:spcBef>
            </a:pPr>
            <a:r>
              <a:rPr lang="en-US" altLang="zh-CN" sz="2400" b="1" dirty="0" smtClean="0">
                <a:solidFill>
                  <a:schemeClr val="bg1"/>
                </a:solidFill>
                <a:latin typeface="微软雅黑" pitchFamily="34" charset="-122"/>
                <a:ea typeface="微软雅黑" pitchFamily="34" charset="-122"/>
                <a:cs typeface="+mj-cs"/>
              </a:rPr>
              <a:t>ETL</a:t>
            </a:r>
            <a:r>
              <a:rPr lang="zh-CN" altLang="en-US" sz="2400" b="1" dirty="0" smtClean="0">
                <a:solidFill>
                  <a:schemeClr val="bg1"/>
                </a:solidFill>
                <a:latin typeface="微软雅黑" pitchFamily="34" charset="-122"/>
                <a:ea typeface="微软雅黑" pitchFamily="34" charset="-122"/>
                <a:cs typeface="+mj-cs"/>
              </a:rPr>
              <a:t>架构</a:t>
            </a:r>
          </a:p>
        </p:txBody>
      </p:sp>
      <p:pic>
        <p:nvPicPr>
          <p:cNvPr id="22532" name="Picture 27"/>
          <p:cNvPicPr>
            <a:picLocks noChangeAspect="1" noChangeArrowheads="1"/>
          </p:cNvPicPr>
          <p:nvPr/>
        </p:nvPicPr>
        <p:blipFill>
          <a:blip r:embed="rId2" cstate="print"/>
          <a:srcRect/>
          <a:stretch>
            <a:fillRect/>
          </a:stretch>
        </p:blipFill>
        <p:spPr bwMode="auto">
          <a:xfrm>
            <a:off x="727075" y="1071563"/>
            <a:ext cx="7416800" cy="5060950"/>
          </a:xfrm>
          <a:prstGeom prst="rect">
            <a:avLst/>
          </a:prstGeom>
          <a:noFill/>
          <a:ln w="9525">
            <a:noFill/>
            <a:miter lim="800000"/>
            <a:headEnd/>
            <a:tailEnd/>
          </a:ln>
        </p:spPr>
      </p:pic>
    </p:spTree>
    <p:extLst>
      <p:ext uri="{BB962C8B-B14F-4D97-AF65-F5344CB8AC3E}">
        <p14:creationId xmlns:p14="http://schemas.microsoft.com/office/powerpoint/2010/main" val="1539155981"/>
      </p:ext>
    </p:extLst>
  </p:cSld>
  <p:clrMapOvr>
    <a:masterClrMapping/>
  </p:clrMapOvr>
  <p:transition>
    <p:random/>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4294967295"/>
          </p:nvPr>
        </p:nvSpPr>
        <p:spPr>
          <a:xfrm>
            <a:off x="8337550" y="6381750"/>
            <a:ext cx="806450" cy="287338"/>
          </a:xfrm>
          <a:prstGeom prst="rect">
            <a:avLst/>
          </a:prstGeom>
        </p:spPr>
        <p:txBody>
          <a:bodyPr/>
          <a:lstStyle/>
          <a:p>
            <a:pPr>
              <a:defRPr/>
            </a:pPr>
            <a:fld id="{41420063-52F7-4B36-BA58-A969E57E0463}" type="slidenum">
              <a:rPr lang="en-US" altLang="zh-CN"/>
              <a:pPr>
                <a:defRPr/>
              </a:pPr>
              <a:t>168</a:t>
            </a:fld>
            <a:endParaRPr lang="en-US" altLang="zh-CN"/>
          </a:p>
        </p:txBody>
      </p:sp>
      <p:sp>
        <p:nvSpPr>
          <p:cNvPr id="23555" name="Text Box 2"/>
          <p:cNvSpPr txBox="1">
            <a:spLocks noChangeArrowheads="1"/>
          </p:cNvSpPr>
          <p:nvPr/>
        </p:nvSpPr>
        <p:spPr bwMode="auto">
          <a:xfrm>
            <a:off x="380540" y="116557"/>
            <a:ext cx="7632700" cy="792163"/>
          </a:xfrm>
          <a:prstGeom prst="rect">
            <a:avLst/>
          </a:prstGeom>
          <a:noFill/>
          <a:ln w="9525" algn="ctr">
            <a:noFill/>
            <a:miter lim="800000"/>
            <a:headEnd/>
            <a:tailEnd/>
          </a:ln>
        </p:spPr>
        <p:txBody>
          <a:bodyPr anchor="ctr"/>
          <a:lstStyle/>
          <a:p>
            <a:pPr>
              <a:lnSpc>
                <a:spcPct val="80000"/>
              </a:lnSpc>
              <a:spcBef>
                <a:spcPct val="0"/>
              </a:spcBef>
            </a:pPr>
            <a:r>
              <a:rPr lang="zh-CN" altLang="en-US" sz="2400" b="1" dirty="0" smtClean="0">
                <a:solidFill>
                  <a:schemeClr val="bg1"/>
                </a:solidFill>
                <a:latin typeface="微软雅黑" pitchFamily="34" charset="-122"/>
                <a:ea typeface="微软雅黑" pitchFamily="34" charset="-122"/>
                <a:cs typeface="+mj-cs"/>
              </a:rPr>
              <a:t>功能架构</a:t>
            </a:r>
          </a:p>
        </p:txBody>
      </p:sp>
      <p:pic>
        <p:nvPicPr>
          <p:cNvPr id="23556" name="Picture 4"/>
          <p:cNvPicPr>
            <a:picLocks noChangeAspect="1" noChangeArrowheads="1"/>
          </p:cNvPicPr>
          <p:nvPr/>
        </p:nvPicPr>
        <p:blipFill>
          <a:blip r:embed="rId2" cstate="print"/>
          <a:srcRect/>
          <a:stretch>
            <a:fillRect/>
          </a:stretch>
        </p:blipFill>
        <p:spPr bwMode="auto">
          <a:xfrm>
            <a:off x="490538" y="973138"/>
            <a:ext cx="8237537" cy="5273675"/>
          </a:xfrm>
          <a:prstGeom prst="rect">
            <a:avLst/>
          </a:prstGeom>
          <a:noFill/>
          <a:ln w="9525">
            <a:noFill/>
            <a:miter lim="800000"/>
            <a:headEnd/>
            <a:tailEnd/>
          </a:ln>
        </p:spPr>
      </p:pic>
    </p:spTree>
    <p:extLst>
      <p:ext uri="{BB962C8B-B14F-4D97-AF65-F5344CB8AC3E}">
        <p14:creationId xmlns:p14="http://schemas.microsoft.com/office/powerpoint/2010/main" val="3949708962"/>
      </p:ext>
    </p:extLst>
  </p:cSld>
  <p:clrMapOvr>
    <a:masterClrMapping/>
  </p:clrMapOvr>
  <p:transition>
    <p:random/>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1"/>
          <p:cNvSpPr>
            <a:spLocks noGrp="1"/>
          </p:cNvSpPr>
          <p:nvPr>
            <p:ph type="ftr" sz="quarter" idx="4294967295"/>
          </p:nvPr>
        </p:nvSpPr>
        <p:spPr>
          <a:xfrm>
            <a:off x="8337550" y="6381750"/>
            <a:ext cx="806450" cy="287338"/>
          </a:xfrm>
          <a:prstGeom prst="rect">
            <a:avLst/>
          </a:prstGeom>
        </p:spPr>
        <p:txBody>
          <a:bodyPr/>
          <a:lstStyle/>
          <a:p>
            <a:pPr>
              <a:defRPr/>
            </a:pPr>
            <a:fld id="{2BC2A98E-014C-4F6B-8533-C80064912137}" type="slidenum">
              <a:rPr lang="en-US" altLang="zh-CN"/>
              <a:pPr>
                <a:defRPr/>
              </a:pPr>
              <a:t>169</a:t>
            </a:fld>
            <a:endParaRPr lang="en-US" altLang="zh-CN"/>
          </a:p>
        </p:txBody>
      </p:sp>
      <p:sp>
        <p:nvSpPr>
          <p:cNvPr id="24579" name="Text Box 2"/>
          <p:cNvSpPr txBox="1">
            <a:spLocks noChangeArrowheads="1"/>
          </p:cNvSpPr>
          <p:nvPr/>
        </p:nvSpPr>
        <p:spPr bwMode="auto">
          <a:xfrm>
            <a:off x="395288" y="44624"/>
            <a:ext cx="7632700" cy="792163"/>
          </a:xfrm>
          <a:prstGeom prst="rect">
            <a:avLst/>
          </a:prstGeom>
          <a:noFill/>
          <a:ln w="9525" algn="ctr">
            <a:noFill/>
            <a:miter lim="800000"/>
            <a:headEnd/>
            <a:tailEnd/>
          </a:ln>
        </p:spPr>
        <p:txBody>
          <a:bodyPr anchor="ctr"/>
          <a:lstStyle/>
          <a:p>
            <a:pPr>
              <a:lnSpc>
                <a:spcPct val="80000"/>
              </a:lnSpc>
              <a:spcBef>
                <a:spcPct val="0"/>
              </a:spcBef>
            </a:pPr>
            <a:r>
              <a:rPr lang="zh-CN" altLang="en-US" sz="2400" b="1" dirty="0" smtClean="0">
                <a:solidFill>
                  <a:schemeClr val="bg1"/>
                </a:solidFill>
                <a:latin typeface="微软雅黑" pitchFamily="34" charset="-122"/>
                <a:ea typeface="微软雅黑" pitchFamily="34" charset="-122"/>
                <a:cs typeface="+mj-cs"/>
              </a:rPr>
              <a:t>物理架构</a:t>
            </a:r>
          </a:p>
        </p:txBody>
      </p:sp>
      <p:pic>
        <p:nvPicPr>
          <p:cNvPr id="24580" name="Picture 11"/>
          <p:cNvPicPr>
            <a:picLocks noChangeAspect="1" noChangeArrowheads="1"/>
          </p:cNvPicPr>
          <p:nvPr/>
        </p:nvPicPr>
        <p:blipFill>
          <a:blip r:embed="rId2" cstate="print"/>
          <a:srcRect/>
          <a:stretch>
            <a:fillRect/>
          </a:stretch>
        </p:blipFill>
        <p:spPr bwMode="auto">
          <a:xfrm>
            <a:off x="657225" y="992188"/>
            <a:ext cx="7813675" cy="5222875"/>
          </a:xfrm>
          <a:prstGeom prst="rect">
            <a:avLst/>
          </a:prstGeom>
          <a:noFill/>
          <a:ln w="9525">
            <a:noFill/>
            <a:miter lim="800000"/>
            <a:headEnd/>
            <a:tailEnd/>
          </a:ln>
        </p:spPr>
      </p:pic>
    </p:spTree>
    <p:extLst>
      <p:ext uri="{BB962C8B-B14F-4D97-AF65-F5344CB8AC3E}">
        <p14:creationId xmlns:p14="http://schemas.microsoft.com/office/powerpoint/2010/main" val="4163352625"/>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42875"/>
            <a:ext cx="8229600" cy="571500"/>
          </a:xfrm>
        </p:spPr>
        <p:txBody>
          <a:bodyPr/>
          <a:lstStyle/>
          <a:p>
            <a:pPr eaLnBrk="1" hangingPunct="1"/>
            <a:r>
              <a:rPr lang="en-US" altLang="zh-CN" dirty="0" err="1" smtClean="0"/>
              <a:t>Longtop</a:t>
            </a:r>
            <a:r>
              <a:rPr lang="en-US" altLang="zh-CN" dirty="0" smtClean="0"/>
              <a:t> BI</a:t>
            </a:r>
            <a:r>
              <a:rPr lang="zh-CN" altLang="en-US" dirty="0" smtClean="0"/>
              <a:t>　基础数据平台典型案例分析</a:t>
            </a:r>
          </a:p>
        </p:txBody>
      </p:sp>
      <p:pic>
        <p:nvPicPr>
          <p:cNvPr id="2" name="Picture 1"/>
          <p:cNvPicPr>
            <a:picLocks noChangeAspect="1" noChangeArrowheads="1"/>
          </p:cNvPicPr>
          <p:nvPr/>
        </p:nvPicPr>
        <p:blipFill>
          <a:blip r:embed="rId3" cstate="print"/>
          <a:srcRect/>
          <a:stretch>
            <a:fillRect/>
          </a:stretch>
        </p:blipFill>
        <p:spPr bwMode="auto">
          <a:xfrm>
            <a:off x="124668" y="993590"/>
            <a:ext cx="8839820" cy="581978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r>
              <a:rPr lang="zh-CN" altLang="en-US" sz="1600" dirty="0">
                <a:solidFill>
                  <a:schemeClr val="bg1">
                    <a:lumMod val="65000"/>
                  </a:schemeClr>
                </a:solidFill>
                <a:effectLst>
                  <a:outerShdw blurRad="38100" dist="38100" dir="2700000" algn="tl">
                    <a:srgbClr val="C0C0C0"/>
                  </a:outerShdw>
                </a:effectLst>
                <a:latin typeface="Arial" charset="0"/>
              </a:rPr>
              <a:t>国有银行</a:t>
            </a:r>
            <a:r>
              <a:rPr lang="en-US" altLang="zh-CN" sz="1600" dirty="0">
                <a:solidFill>
                  <a:schemeClr val="bg1">
                    <a:lumMod val="65000"/>
                  </a:schemeClr>
                </a:solidFill>
                <a:effectLst>
                  <a:outerShdw blurRad="38100" dist="38100" dir="2700000" algn="tl">
                    <a:srgbClr val="C0C0C0"/>
                  </a:outerShdw>
                </a:effectLst>
                <a:latin typeface="Arial" charset="0"/>
              </a:rPr>
              <a:t>ODS</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华东商行</a:t>
            </a:r>
            <a:r>
              <a:rPr lang="en-US" altLang="zh-CN" sz="1600" dirty="0" smtClean="0">
                <a:solidFill>
                  <a:schemeClr val="bg1">
                    <a:lumMod val="65000"/>
                  </a:schemeClr>
                </a:solidFill>
                <a:effectLst>
                  <a:outerShdw blurRad="38100" dist="38100" dir="2700000" algn="tl">
                    <a:srgbClr val="C0C0C0"/>
                  </a:outerShdw>
                </a:effectLst>
                <a:latin typeface="Arial" charset="0"/>
              </a:rPr>
              <a:t>1</a:t>
            </a:r>
            <a:r>
              <a:rPr lang="zh-CN" altLang="en-US" sz="1600" dirty="0" smtClean="0">
                <a:solidFill>
                  <a:schemeClr val="bg1">
                    <a:lumMod val="65000"/>
                  </a:schemeClr>
                </a:solidFill>
                <a:effectLst>
                  <a:outerShdw blurRad="38100" dist="38100" dir="2700000" algn="tl">
                    <a:srgbClr val="C0C0C0"/>
                  </a:outerShdw>
                </a:effectLst>
                <a:latin typeface="Arial" charset="0"/>
              </a:rPr>
              <a:t>数据仓库</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34507" name="标题 23"/>
          <p:cNvSpPr>
            <a:spLocks noGrp="1"/>
          </p:cNvSpPr>
          <p:nvPr>
            <p:ph type="title"/>
          </p:nvPr>
        </p:nvSpPr>
        <p:spPr/>
        <p:txBody>
          <a:bodyPr/>
          <a:lstStyle/>
          <a:p>
            <a:pPr eaLnBrk="1" hangingPunct="1"/>
            <a:r>
              <a:rPr lang="zh-CN" altLang="en-US" smtClean="0"/>
              <a:t>主题</a:t>
            </a:r>
          </a:p>
        </p:txBody>
      </p:sp>
      <p:cxnSp>
        <p:nvCxnSpPr>
          <p:cNvPr id="23450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endParaRPr lang="zh-CN" altLang="en-US" sz="1500" dirty="0">
              <a:solidFill>
                <a:schemeClr val="bg1"/>
              </a:solidFill>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r>
              <a:rPr lang="zh-CN" altLang="en-US" sz="1500" dirty="0">
                <a:solidFill>
                  <a:schemeClr val="bg1"/>
                </a:solidFill>
                <a:latin typeface="Arial" charset="0"/>
              </a:rPr>
              <a:t>华东商行</a:t>
            </a:r>
            <a:r>
              <a:rPr lang="en-US" altLang="zh-CN" sz="1500" dirty="0">
                <a:solidFill>
                  <a:schemeClr val="bg1"/>
                </a:solidFill>
                <a:latin typeface="Arial" charset="0"/>
              </a:rPr>
              <a:t>2</a:t>
            </a:r>
            <a:r>
              <a:rPr lang="zh-CN" altLang="en-US" sz="1500" dirty="0">
                <a:solidFill>
                  <a:schemeClr val="bg1"/>
                </a:solidFill>
                <a:latin typeface="Arial" charset="0"/>
              </a:rPr>
              <a:t>数据中心规划</a:t>
            </a:r>
            <a:endParaRPr lang="zh-CN" altLang="zh-CN" sz="1500" dirty="0">
              <a:solidFill>
                <a:schemeClr val="bg1"/>
              </a:solidFill>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股份制银行管理驾驶舱</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30" name="AutoShape 5"/>
          <p:cNvSpPr>
            <a:spLocks noChangeArrowheads="1"/>
          </p:cNvSpPr>
          <p:nvPr/>
        </p:nvSpPr>
        <p:spPr bwMode="gray">
          <a:xfrm>
            <a:off x="4636944" y="4889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1"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latin typeface="Arial" charset="0"/>
              </a:rPr>
              <a:t>股份制银行绩效考核</a:t>
            </a:r>
            <a:endParaRPr lang="zh-CN" altLang="zh-CN" sz="1500" dirty="0">
              <a:latin typeface="Arial" charset="0"/>
            </a:endParaRPr>
          </a:p>
        </p:txBody>
      </p:sp>
      <p:sp>
        <p:nvSpPr>
          <p:cNvPr id="32" name="AutoShape 5"/>
          <p:cNvSpPr>
            <a:spLocks noChangeArrowheads="1"/>
          </p:cNvSpPr>
          <p:nvPr/>
        </p:nvSpPr>
        <p:spPr bwMode="gray">
          <a:xfrm>
            <a:off x="4644008" y="537321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3" name="AutoShape 4"/>
          <p:cNvSpPr>
            <a:spLocks noChangeArrowheads="1"/>
          </p:cNvSpPr>
          <p:nvPr/>
        </p:nvSpPr>
        <p:spPr bwMode="gray">
          <a:xfrm>
            <a:off x="4812363" y="5457652"/>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其他最新商行案例</a:t>
            </a:r>
            <a:endParaRPr lang="zh-CN" altLang="zh-CN" sz="1500" dirty="0">
              <a:latin typeface="Arial" charset="0"/>
            </a:endParaRPr>
          </a:p>
        </p:txBody>
      </p:sp>
    </p:spTree>
    <p:extLst>
      <p:ext uri="{BB962C8B-B14F-4D97-AF65-F5344CB8AC3E}">
        <p14:creationId xmlns:p14="http://schemas.microsoft.com/office/powerpoint/2010/main" val="1766301413"/>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500063" y="1857375"/>
            <a:ext cx="2286000" cy="2286000"/>
          </a:xfrm>
          <a:prstGeom prst="rect">
            <a:avLst/>
          </a:prstGeom>
          <a:solidFill>
            <a:schemeClr val="tx2">
              <a:lumMod val="20000"/>
              <a:lumOff val="80000"/>
              <a:alpha val="74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1"/>
          <a:lstStyle/>
          <a:p>
            <a:pPr algn="ctr">
              <a:defRPr/>
            </a:pPr>
            <a:r>
              <a:rPr lang="zh-CN" altLang="en-US" sz="1600" b="1" dirty="0">
                <a:solidFill>
                  <a:schemeClr val="tx1"/>
                </a:solidFill>
                <a:latin typeface="华文细黑" pitchFamily="2" charset="-122"/>
                <a:ea typeface="华文细黑" pitchFamily="2" charset="-122"/>
              </a:rPr>
              <a:t>数据治理体系</a:t>
            </a:r>
          </a:p>
        </p:txBody>
      </p:sp>
      <p:sp>
        <p:nvSpPr>
          <p:cNvPr id="41987" name="Rectangle 5"/>
          <p:cNvSpPr>
            <a:spLocks noChangeArrowheads="1"/>
          </p:cNvSpPr>
          <p:nvPr/>
        </p:nvSpPr>
        <p:spPr bwMode="auto">
          <a:xfrm>
            <a:off x="500063" y="1357313"/>
            <a:ext cx="7429500" cy="428625"/>
          </a:xfrm>
          <a:prstGeom prst="rect">
            <a:avLst/>
          </a:prstGeom>
          <a:gradFill rotWithShape="0">
            <a:gsLst>
              <a:gs pos="0">
                <a:srgbClr val="FF9933"/>
              </a:gs>
              <a:gs pos="30000">
                <a:srgbClr val="D49E6C"/>
              </a:gs>
              <a:gs pos="70000">
                <a:srgbClr val="A65528"/>
              </a:gs>
              <a:gs pos="100000">
                <a:srgbClr val="663012"/>
              </a:gs>
            </a:gsLst>
            <a:lin ang="10800000"/>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r>
              <a:rPr lang="zh-CN" altLang="en-US" sz="1600" b="1">
                <a:latin typeface="华文细黑" pitchFamily="2" charset="-122"/>
                <a:ea typeface="华文细黑" pitchFamily="2" charset="-122"/>
              </a:rPr>
              <a:t>战略与规划</a:t>
            </a:r>
            <a:endParaRPr lang="en-US" altLang="zh-CN" sz="1600" b="1">
              <a:latin typeface="华文细黑" pitchFamily="2" charset="-122"/>
              <a:ea typeface="华文细黑" pitchFamily="2" charset="-122"/>
            </a:endParaRPr>
          </a:p>
        </p:txBody>
      </p:sp>
      <p:sp>
        <p:nvSpPr>
          <p:cNvPr id="66" name="矩形 65"/>
          <p:cNvSpPr/>
          <p:nvPr/>
        </p:nvSpPr>
        <p:spPr>
          <a:xfrm>
            <a:off x="3000375" y="1857375"/>
            <a:ext cx="2428875" cy="2286000"/>
          </a:xfrm>
          <a:prstGeom prst="rect">
            <a:avLst/>
          </a:prstGeom>
          <a:solidFill>
            <a:schemeClr val="tx2">
              <a:lumMod val="20000"/>
              <a:lumOff val="80000"/>
              <a:alpha val="74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1"/>
          <a:lstStyle/>
          <a:p>
            <a:pPr algn="ctr">
              <a:defRPr/>
            </a:pPr>
            <a:r>
              <a:rPr lang="zh-CN" altLang="en-US" sz="1600" b="1" dirty="0">
                <a:solidFill>
                  <a:schemeClr val="tx1"/>
                </a:solidFill>
                <a:latin typeface="华文细黑" pitchFamily="2" charset="-122"/>
                <a:ea typeface="华文细黑" pitchFamily="2" charset="-122"/>
              </a:rPr>
              <a:t>业务应用体系</a:t>
            </a:r>
          </a:p>
        </p:txBody>
      </p:sp>
      <p:sp>
        <p:nvSpPr>
          <p:cNvPr id="68" name="矩形 67"/>
          <p:cNvSpPr/>
          <p:nvPr/>
        </p:nvSpPr>
        <p:spPr>
          <a:xfrm>
            <a:off x="5643563" y="1857375"/>
            <a:ext cx="2286000" cy="2286000"/>
          </a:xfrm>
          <a:prstGeom prst="rect">
            <a:avLst/>
          </a:prstGeom>
          <a:solidFill>
            <a:schemeClr val="tx2">
              <a:lumMod val="20000"/>
              <a:lumOff val="80000"/>
              <a:alpha val="74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1"/>
          <a:lstStyle/>
          <a:p>
            <a:pPr algn="ctr">
              <a:defRPr/>
            </a:pPr>
            <a:r>
              <a:rPr lang="zh-CN" altLang="en-US" sz="1600" b="1" dirty="0">
                <a:solidFill>
                  <a:schemeClr val="tx1"/>
                </a:solidFill>
                <a:latin typeface="华文细黑" pitchFamily="2" charset="-122"/>
                <a:ea typeface="华文细黑" pitchFamily="2" charset="-122"/>
              </a:rPr>
              <a:t>服务运营体系</a:t>
            </a:r>
          </a:p>
        </p:txBody>
      </p:sp>
      <p:sp>
        <p:nvSpPr>
          <p:cNvPr id="69" name="矩形 68"/>
          <p:cNvSpPr/>
          <p:nvPr/>
        </p:nvSpPr>
        <p:spPr>
          <a:xfrm>
            <a:off x="500063" y="4286250"/>
            <a:ext cx="7429500" cy="2071688"/>
          </a:xfrm>
          <a:prstGeom prst="rect">
            <a:avLst/>
          </a:prstGeom>
          <a:solidFill>
            <a:schemeClr val="tx2">
              <a:lumMod val="20000"/>
              <a:lumOff val="80000"/>
              <a:alpha val="74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1"/>
          <a:lstStyle/>
          <a:p>
            <a:pPr algn="ctr">
              <a:defRPr/>
            </a:pPr>
            <a:r>
              <a:rPr lang="zh-CN" altLang="en-US" sz="1600" b="1" dirty="0">
                <a:solidFill>
                  <a:schemeClr val="tx1"/>
                </a:solidFill>
                <a:latin typeface="华文细黑" pitchFamily="2" charset="-122"/>
                <a:ea typeface="华文细黑" pitchFamily="2" charset="-122"/>
              </a:rPr>
              <a:t>技术平台体系</a:t>
            </a:r>
          </a:p>
        </p:txBody>
      </p:sp>
      <p:sp>
        <p:nvSpPr>
          <p:cNvPr id="8" name="矩形 7"/>
          <p:cNvSpPr/>
          <p:nvPr/>
        </p:nvSpPr>
        <p:spPr>
          <a:xfrm>
            <a:off x="655638" y="2286000"/>
            <a:ext cx="2000250" cy="357188"/>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政策、</a:t>
            </a:r>
            <a:r>
              <a:rPr lang="zh-CN" altLang="en-US" sz="1100" dirty="0">
                <a:solidFill>
                  <a:schemeClr val="bg1"/>
                </a:solidFill>
                <a:latin typeface="华文细黑" pitchFamily="2" charset="-122"/>
                <a:ea typeface="华文细黑" pitchFamily="2" charset="-122"/>
              </a:rPr>
              <a:t>流程</a:t>
            </a:r>
            <a:r>
              <a:rPr lang="zh-CN" altLang="en-US" sz="1100" dirty="0">
                <a:latin typeface="华文细黑" pitchFamily="2" charset="-122"/>
                <a:ea typeface="华文细黑" pitchFamily="2" charset="-122"/>
              </a:rPr>
              <a:t>、制度</a:t>
            </a:r>
          </a:p>
        </p:txBody>
      </p:sp>
      <p:sp>
        <p:nvSpPr>
          <p:cNvPr id="9" name="矩形 8"/>
          <p:cNvSpPr/>
          <p:nvPr/>
        </p:nvSpPr>
        <p:spPr>
          <a:xfrm>
            <a:off x="682625" y="2786063"/>
            <a:ext cx="1285875" cy="35718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数据标准</a:t>
            </a:r>
          </a:p>
        </p:txBody>
      </p:sp>
      <p:sp>
        <p:nvSpPr>
          <p:cNvPr id="10" name="矩形 9"/>
          <p:cNvSpPr/>
          <p:nvPr/>
        </p:nvSpPr>
        <p:spPr>
          <a:xfrm>
            <a:off x="682625" y="3214688"/>
            <a:ext cx="1285875" cy="35718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数据质量</a:t>
            </a:r>
          </a:p>
        </p:txBody>
      </p:sp>
      <p:sp>
        <p:nvSpPr>
          <p:cNvPr id="11" name="矩形 10"/>
          <p:cNvSpPr/>
          <p:nvPr/>
        </p:nvSpPr>
        <p:spPr>
          <a:xfrm>
            <a:off x="682625" y="3656013"/>
            <a:ext cx="1285875" cy="35718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元数据管理</a:t>
            </a:r>
          </a:p>
        </p:txBody>
      </p:sp>
      <p:sp>
        <p:nvSpPr>
          <p:cNvPr id="12" name="矩形 11"/>
          <p:cNvSpPr/>
          <p:nvPr/>
        </p:nvSpPr>
        <p:spPr>
          <a:xfrm>
            <a:off x="2111375" y="2786063"/>
            <a:ext cx="500063" cy="121443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据</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架</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构</a:t>
            </a:r>
          </a:p>
        </p:txBody>
      </p:sp>
      <p:sp>
        <p:nvSpPr>
          <p:cNvPr id="13" name="矩形 12"/>
          <p:cNvSpPr/>
          <p:nvPr/>
        </p:nvSpPr>
        <p:spPr>
          <a:xfrm>
            <a:off x="3259138" y="2286000"/>
            <a:ext cx="1928812" cy="357188"/>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业务创新</a:t>
            </a:r>
          </a:p>
        </p:txBody>
      </p:sp>
      <p:sp>
        <p:nvSpPr>
          <p:cNvPr id="14" name="矩形 13"/>
          <p:cNvSpPr/>
          <p:nvPr/>
        </p:nvSpPr>
        <p:spPr>
          <a:xfrm>
            <a:off x="3259138" y="2738438"/>
            <a:ext cx="1928812" cy="35718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战略决策</a:t>
            </a:r>
          </a:p>
        </p:txBody>
      </p:sp>
      <p:sp>
        <p:nvSpPr>
          <p:cNvPr id="15" name="矩形 14"/>
          <p:cNvSpPr/>
          <p:nvPr/>
        </p:nvSpPr>
        <p:spPr>
          <a:xfrm>
            <a:off x="3259138" y="3190875"/>
            <a:ext cx="1928812" cy="357188"/>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运营策略</a:t>
            </a:r>
          </a:p>
        </p:txBody>
      </p:sp>
      <p:sp>
        <p:nvSpPr>
          <p:cNvPr id="16" name="矩形 15"/>
          <p:cNvSpPr/>
          <p:nvPr/>
        </p:nvSpPr>
        <p:spPr>
          <a:xfrm>
            <a:off x="3259138" y="3643313"/>
            <a:ext cx="1928812" cy="35718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管理优化</a:t>
            </a:r>
          </a:p>
        </p:txBody>
      </p:sp>
      <p:sp>
        <p:nvSpPr>
          <p:cNvPr id="17" name="矩形 16"/>
          <p:cNvSpPr/>
          <p:nvPr/>
        </p:nvSpPr>
        <p:spPr>
          <a:xfrm>
            <a:off x="5773738" y="2786063"/>
            <a:ext cx="500062" cy="121443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应用驱动型</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服务</a:t>
            </a:r>
          </a:p>
        </p:txBody>
      </p:sp>
      <p:sp>
        <p:nvSpPr>
          <p:cNvPr id="18" name="矩形 17"/>
          <p:cNvSpPr/>
          <p:nvPr/>
        </p:nvSpPr>
        <p:spPr>
          <a:xfrm>
            <a:off x="6523038" y="2786063"/>
            <a:ext cx="500062" cy="121443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数据驱动型</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服务</a:t>
            </a:r>
          </a:p>
        </p:txBody>
      </p:sp>
      <p:sp>
        <p:nvSpPr>
          <p:cNvPr id="19" name="矩形 18"/>
          <p:cNvSpPr/>
          <p:nvPr/>
        </p:nvSpPr>
        <p:spPr>
          <a:xfrm>
            <a:off x="7273925" y="2786063"/>
            <a:ext cx="500063" cy="1214437"/>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运营驱动型</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服务</a:t>
            </a:r>
          </a:p>
        </p:txBody>
      </p:sp>
      <p:sp>
        <p:nvSpPr>
          <p:cNvPr id="20" name="矩形 19"/>
          <p:cNvSpPr/>
          <p:nvPr/>
        </p:nvSpPr>
        <p:spPr>
          <a:xfrm>
            <a:off x="5773738" y="2286000"/>
            <a:ext cx="2000250" cy="357188"/>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数据运营治理</a:t>
            </a:r>
          </a:p>
        </p:txBody>
      </p:sp>
      <p:sp>
        <p:nvSpPr>
          <p:cNvPr id="21" name="矩形 20"/>
          <p:cNvSpPr/>
          <p:nvPr/>
        </p:nvSpPr>
        <p:spPr>
          <a:xfrm>
            <a:off x="1571625" y="5429250"/>
            <a:ext cx="5357813" cy="785813"/>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基础数据平台</a:t>
            </a:r>
          </a:p>
        </p:txBody>
      </p:sp>
      <p:sp>
        <p:nvSpPr>
          <p:cNvPr id="22" name="矩形 21"/>
          <p:cNvSpPr/>
          <p:nvPr/>
        </p:nvSpPr>
        <p:spPr>
          <a:xfrm>
            <a:off x="4357688" y="4643438"/>
            <a:ext cx="2571750" cy="714375"/>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数据服务平台</a:t>
            </a:r>
          </a:p>
        </p:txBody>
      </p:sp>
      <p:sp>
        <p:nvSpPr>
          <p:cNvPr id="23" name="矩形 22"/>
          <p:cNvSpPr/>
          <p:nvPr/>
        </p:nvSpPr>
        <p:spPr>
          <a:xfrm>
            <a:off x="1571625" y="4643438"/>
            <a:ext cx="2643188" cy="714375"/>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数据应用平台</a:t>
            </a:r>
          </a:p>
        </p:txBody>
      </p:sp>
      <p:sp>
        <p:nvSpPr>
          <p:cNvPr id="24" name="矩形 23"/>
          <p:cNvSpPr/>
          <p:nvPr/>
        </p:nvSpPr>
        <p:spPr>
          <a:xfrm>
            <a:off x="714375" y="4643438"/>
            <a:ext cx="642938" cy="1571625"/>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数</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据</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治</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理</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平</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台</a:t>
            </a:r>
          </a:p>
        </p:txBody>
      </p:sp>
      <p:sp>
        <p:nvSpPr>
          <p:cNvPr id="25" name="矩形 24"/>
          <p:cNvSpPr/>
          <p:nvPr/>
        </p:nvSpPr>
        <p:spPr>
          <a:xfrm>
            <a:off x="7143750" y="4643438"/>
            <a:ext cx="642938" cy="1571625"/>
          </a:xfrm>
          <a:prstGeom prst="rect">
            <a:avLst/>
          </a:prstGeom>
          <a:solidFill>
            <a:schemeClr val="tx2">
              <a:lumMod val="75000"/>
              <a:alpha val="5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latin typeface="华文细黑" pitchFamily="2" charset="-122"/>
                <a:ea typeface="华文细黑" pitchFamily="2" charset="-122"/>
              </a:rPr>
              <a:t>运</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营</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管</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理</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平</a:t>
            </a:r>
            <a:endParaRPr lang="en-US" altLang="zh-CN" sz="1100" dirty="0">
              <a:latin typeface="华文细黑" pitchFamily="2" charset="-122"/>
              <a:ea typeface="华文细黑" pitchFamily="2" charset="-122"/>
            </a:endParaRPr>
          </a:p>
          <a:p>
            <a:pPr algn="ctr">
              <a:defRPr/>
            </a:pPr>
            <a:r>
              <a:rPr lang="zh-CN" altLang="en-US" sz="1100" dirty="0">
                <a:latin typeface="华文细黑" pitchFamily="2" charset="-122"/>
                <a:ea typeface="华文细黑" pitchFamily="2" charset="-122"/>
              </a:rPr>
              <a:t>台</a:t>
            </a:r>
          </a:p>
        </p:txBody>
      </p:sp>
      <p:sp>
        <p:nvSpPr>
          <p:cNvPr id="42009" name="Rectangle 28"/>
          <p:cNvSpPr>
            <a:spLocks noGrp="1"/>
          </p:cNvSpPr>
          <p:nvPr>
            <p:ph type="title"/>
          </p:nvPr>
        </p:nvSpPr>
        <p:spPr/>
        <p:txBody>
          <a:bodyPr/>
          <a:lstStyle/>
          <a:p>
            <a:r>
              <a:rPr lang="zh-CN" altLang="en-US" smtClean="0"/>
              <a:t>目标蓝图－整体规划</a:t>
            </a:r>
          </a:p>
        </p:txBody>
      </p:sp>
    </p:spTree>
    <p:extLst>
      <p:ext uri="{BB962C8B-B14F-4D97-AF65-F5344CB8AC3E}">
        <p14:creationId xmlns:p14="http://schemas.microsoft.com/office/powerpoint/2010/main" val="1826922548"/>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nvSpPr>
        <p:spPr bwMode="black">
          <a:xfrm>
            <a:off x="8618538" y="6500813"/>
            <a:ext cx="374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DE4198A7-5396-4E38-A99B-9D9878DE22CF}" type="slidenum">
              <a:rPr lang="zh-TW" altLang="en-GB" sz="1100">
                <a:latin typeface="Book Antiqua" pitchFamily="18" charset="0"/>
                <a:ea typeface="Arial Unicode MS" pitchFamily="34" charset="-122"/>
                <a:cs typeface="Arial Unicode MS" pitchFamily="34" charset="-122"/>
              </a:rPr>
              <a:pPr algn="r"/>
              <a:t>172</a:t>
            </a:fld>
            <a:endParaRPr lang="en-GB" altLang="zh-TW" sz="1100">
              <a:latin typeface="Book Antiqua" pitchFamily="18" charset="0"/>
              <a:ea typeface="Arial Unicode MS" pitchFamily="34" charset="-122"/>
              <a:cs typeface="Arial Unicode MS" pitchFamily="34" charset="-122"/>
            </a:endParaRPr>
          </a:p>
        </p:txBody>
      </p:sp>
      <p:sp>
        <p:nvSpPr>
          <p:cNvPr id="43011" name="Rectangle 5"/>
          <p:cNvSpPr>
            <a:spLocks noGrp="1"/>
          </p:cNvSpPr>
          <p:nvPr>
            <p:ph type="title"/>
          </p:nvPr>
        </p:nvSpPr>
        <p:spPr/>
        <p:txBody>
          <a:bodyPr/>
          <a:lstStyle/>
          <a:p>
            <a:r>
              <a:rPr lang="zh-CN" altLang="en-US" smtClean="0"/>
              <a:t>目标蓝图－业务应用体系</a:t>
            </a:r>
          </a:p>
        </p:txBody>
      </p:sp>
      <p:pic>
        <p:nvPicPr>
          <p:cNvPr id="43012" name="Picture 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909638"/>
            <a:ext cx="9002712"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extLst>
      <p:ext uri="{BB962C8B-B14F-4D97-AF65-F5344CB8AC3E}">
        <p14:creationId xmlns:p14="http://schemas.microsoft.com/office/powerpoint/2010/main" val="2172515070"/>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7"/>
          <p:cNvSpPr>
            <a:spLocks noGrp="1"/>
          </p:cNvSpPr>
          <p:nvPr>
            <p:ph type="title"/>
          </p:nvPr>
        </p:nvSpPr>
        <p:spPr/>
        <p:txBody>
          <a:bodyPr/>
          <a:lstStyle/>
          <a:p>
            <a:r>
              <a:rPr lang="zh-CN" altLang="en-US" smtClean="0"/>
              <a:t>目标蓝图－服务运营体系</a:t>
            </a:r>
            <a:r>
              <a:rPr lang="en-US" altLang="zh-CN" smtClean="0"/>
              <a:t>2</a:t>
            </a:r>
            <a:endParaRPr lang="zh-CN" altLang="en-US" smtClean="0"/>
          </a:p>
        </p:txBody>
      </p:sp>
      <p:grpSp>
        <p:nvGrpSpPr>
          <p:cNvPr id="44035" name="组合 4"/>
          <p:cNvGrpSpPr>
            <a:grpSpLocks/>
          </p:cNvGrpSpPr>
          <p:nvPr/>
        </p:nvGrpSpPr>
        <p:grpSpPr bwMode="auto">
          <a:xfrm>
            <a:off x="500063" y="1228725"/>
            <a:ext cx="7997825" cy="4843463"/>
            <a:chOff x="354013" y="1817688"/>
            <a:chExt cx="7997825" cy="4843462"/>
          </a:xfrm>
        </p:grpSpPr>
        <p:sp>
          <p:nvSpPr>
            <p:cNvPr id="44036" name="Rectangle 6"/>
            <p:cNvSpPr>
              <a:spLocks noChangeArrowheads="1"/>
            </p:cNvSpPr>
            <p:nvPr/>
          </p:nvSpPr>
          <p:spPr bwMode="auto">
            <a:xfrm>
              <a:off x="354013" y="1817688"/>
              <a:ext cx="7997825" cy="1177925"/>
            </a:xfrm>
            <a:prstGeom prst="rect">
              <a:avLst/>
            </a:prstGeom>
            <a:solidFill>
              <a:schemeClr val="bg1"/>
            </a:solidFill>
            <a:ln w="12700">
              <a:solidFill>
                <a:schemeClr val="hlink"/>
              </a:solidFill>
              <a:miter lim="800000"/>
              <a:headEnd/>
              <a:tailEnd/>
            </a:ln>
          </p:spPr>
          <p:txBody>
            <a:bodyPr lIns="92075" tIns="92075" rIns="92075" bIns="92075" anchor="ctr" anchorCtr="1"/>
            <a:lstStyle/>
            <a:p>
              <a:pPr algn="ctr"/>
              <a:endParaRPr lang="zh-CN" altLang="en-US" sz="1400">
                <a:solidFill>
                  <a:schemeClr val="tx2"/>
                </a:solidFill>
                <a:latin typeface="微软雅黑" pitchFamily="34" charset="-122"/>
                <a:ea typeface="微软雅黑" pitchFamily="34" charset="-122"/>
                <a:cs typeface="Arial" pitchFamily="34" charset="0"/>
              </a:endParaRPr>
            </a:p>
          </p:txBody>
        </p:sp>
        <p:sp>
          <p:nvSpPr>
            <p:cNvPr id="44037" name="Rectangle 7"/>
            <p:cNvSpPr>
              <a:spLocks noChangeArrowheads="1"/>
            </p:cNvSpPr>
            <p:nvPr/>
          </p:nvSpPr>
          <p:spPr bwMode="auto">
            <a:xfrm>
              <a:off x="379413" y="5165725"/>
              <a:ext cx="7947025" cy="1495425"/>
            </a:xfrm>
            <a:prstGeom prst="rect">
              <a:avLst/>
            </a:prstGeom>
            <a:solidFill>
              <a:schemeClr val="bg1"/>
            </a:solidFill>
            <a:ln w="12700">
              <a:solidFill>
                <a:schemeClr val="hlink"/>
              </a:solidFill>
              <a:miter lim="800000"/>
              <a:headEnd/>
              <a:tailEnd/>
            </a:ln>
          </p:spPr>
          <p:txBody>
            <a:bodyPr lIns="92075" tIns="92075" rIns="92075" bIns="92075" anchor="ctr" anchorCtr="1"/>
            <a:lstStyle/>
            <a:p>
              <a:pPr algn="ctr"/>
              <a:endParaRPr lang="zh-CN" altLang="en-US" sz="1400">
                <a:solidFill>
                  <a:schemeClr val="tx2"/>
                </a:solidFill>
                <a:latin typeface="微软雅黑" pitchFamily="34" charset="-122"/>
                <a:ea typeface="微软雅黑" pitchFamily="34" charset="-122"/>
                <a:cs typeface="Arial" pitchFamily="34" charset="0"/>
              </a:endParaRPr>
            </a:p>
          </p:txBody>
        </p:sp>
        <p:sp>
          <p:nvSpPr>
            <p:cNvPr id="44038" name="Freeform 8"/>
            <p:cNvSpPr>
              <a:spLocks/>
            </p:cNvSpPr>
            <p:nvPr/>
          </p:nvSpPr>
          <p:spPr bwMode="auto">
            <a:xfrm>
              <a:off x="5354638" y="4079875"/>
              <a:ext cx="979487" cy="4763"/>
            </a:xfrm>
            <a:custGeom>
              <a:avLst/>
              <a:gdLst>
                <a:gd name="T0" fmla="*/ 2147483647 w 569"/>
                <a:gd name="T1" fmla="*/ 0 h 3"/>
                <a:gd name="T2" fmla="*/ 0 w 569"/>
                <a:gd name="T3" fmla="*/ 2147483647 h 3"/>
                <a:gd name="T4" fmla="*/ 0 60000 65536"/>
                <a:gd name="T5" fmla="*/ 0 60000 65536"/>
                <a:gd name="T6" fmla="*/ 0 w 569"/>
                <a:gd name="T7" fmla="*/ 0 h 3"/>
                <a:gd name="T8" fmla="*/ 569 w 569"/>
                <a:gd name="T9" fmla="*/ 3 h 3"/>
              </a:gdLst>
              <a:ahLst/>
              <a:cxnLst>
                <a:cxn ang="T4">
                  <a:pos x="T0" y="T1"/>
                </a:cxn>
                <a:cxn ang="T5">
                  <a:pos x="T2" y="T3"/>
                </a:cxn>
              </a:cxnLst>
              <a:rect l="T6" t="T7" r="T8" b="T9"/>
              <a:pathLst>
                <a:path w="569" h="3">
                  <a:moveTo>
                    <a:pt x="568" y="0"/>
                  </a:moveTo>
                  <a:lnTo>
                    <a:pt x="0" y="2"/>
                  </a:lnTo>
                </a:path>
              </a:pathLst>
            </a:custGeom>
            <a:noFill/>
            <a:ln w="57150" cap="rnd">
              <a:solidFill>
                <a:schemeClr val="hlink"/>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39" name="Freeform 9"/>
            <p:cNvSpPr>
              <a:spLocks/>
            </p:cNvSpPr>
            <p:nvPr/>
          </p:nvSpPr>
          <p:spPr bwMode="auto">
            <a:xfrm>
              <a:off x="4354513" y="2995613"/>
              <a:ext cx="1587" cy="557212"/>
            </a:xfrm>
            <a:custGeom>
              <a:avLst/>
              <a:gdLst>
                <a:gd name="T0" fmla="*/ 0 w 1"/>
                <a:gd name="T1" fmla="*/ 0 h 351"/>
                <a:gd name="T2" fmla="*/ 0 w 1"/>
                <a:gd name="T3" fmla="*/ 2147483647 h 351"/>
                <a:gd name="T4" fmla="*/ 0 60000 65536"/>
                <a:gd name="T5" fmla="*/ 0 60000 65536"/>
                <a:gd name="T6" fmla="*/ 0 w 1"/>
                <a:gd name="T7" fmla="*/ 0 h 351"/>
                <a:gd name="T8" fmla="*/ 1 w 1"/>
                <a:gd name="T9" fmla="*/ 351 h 351"/>
              </a:gdLst>
              <a:ahLst/>
              <a:cxnLst>
                <a:cxn ang="T4">
                  <a:pos x="T0" y="T1"/>
                </a:cxn>
                <a:cxn ang="T5">
                  <a:pos x="T2" y="T3"/>
                </a:cxn>
              </a:cxnLst>
              <a:rect l="T6" t="T7" r="T8" b="T9"/>
              <a:pathLst>
                <a:path w="1" h="351">
                  <a:moveTo>
                    <a:pt x="0" y="0"/>
                  </a:moveTo>
                  <a:lnTo>
                    <a:pt x="0" y="350"/>
                  </a:lnTo>
                </a:path>
              </a:pathLst>
            </a:custGeom>
            <a:noFill/>
            <a:ln w="57150" cap="rnd">
              <a:solidFill>
                <a:schemeClr val="hlink"/>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0" name="Freeform 10"/>
            <p:cNvSpPr>
              <a:spLocks/>
            </p:cNvSpPr>
            <p:nvPr/>
          </p:nvSpPr>
          <p:spPr bwMode="auto">
            <a:xfrm>
              <a:off x="2393950" y="4079875"/>
              <a:ext cx="958850" cy="4763"/>
            </a:xfrm>
            <a:custGeom>
              <a:avLst/>
              <a:gdLst>
                <a:gd name="T0" fmla="*/ 0 w 558"/>
                <a:gd name="T1" fmla="*/ 0 h 3"/>
                <a:gd name="T2" fmla="*/ 2147483647 w 558"/>
                <a:gd name="T3" fmla="*/ 2147483647 h 3"/>
                <a:gd name="T4" fmla="*/ 0 60000 65536"/>
                <a:gd name="T5" fmla="*/ 0 60000 65536"/>
                <a:gd name="T6" fmla="*/ 0 w 558"/>
                <a:gd name="T7" fmla="*/ 0 h 3"/>
                <a:gd name="T8" fmla="*/ 558 w 558"/>
                <a:gd name="T9" fmla="*/ 3 h 3"/>
              </a:gdLst>
              <a:ahLst/>
              <a:cxnLst>
                <a:cxn ang="T4">
                  <a:pos x="T0" y="T1"/>
                </a:cxn>
                <a:cxn ang="T5">
                  <a:pos x="T2" y="T3"/>
                </a:cxn>
              </a:cxnLst>
              <a:rect l="T6" t="T7" r="T8" b="T9"/>
              <a:pathLst>
                <a:path w="558" h="3">
                  <a:moveTo>
                    <a:pt x="0" y="0"/>
                  </a:moveTo>
                  <a:lnTo>
                    <a:pt x="557" y="2"/>
                  </a:lnTo>
                </a:path>
              </a:pathLst>
            </a:custGeom>
            <a:noFill/>
            <a:ln w="57150" cap="rnd">
              <a:solidFill>
                <a:schemeClr val="hlink"/>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1" name="Freeform 11"/>
            <p:cNvSpPr>
              <a:spLocks/>
            </p:cNvSpPr>
            <p:nvPr/>
          </p:nvSpPr>
          <p:spPr bwMode="auto">
            <a:xfrm>
              <a:off x="4354513" y="4614863"/>
              <a:ext cx="1587" cy="552450"/>
            </a:xfrm>
            <a:custGeom>
              <a:avLst/>
              <a:gdLst>
                <a:gd name="T0" fmla="*/ 0 w 1"/>
                <a:gd name="T1" fmla="*/ 2147483647 h 348"/>
                <a:gd name="T2" fmla="*/ 0 w 1"/>
                <a:gd name="T3" fmla="*/ 0 h 348"/>
                <a:gd name="T4" fmla="*/ 0 60000 65536"/>
                <a:gd name="T5" fmla="*/ 0 60000 65536"/>
                <a:gd name="T6" fmla="*/ 0 w 1"/>
                <a:gd name="T7" fmla="*/ 0 h 348"/>
                <a:gd name="T8" fmla="*/ 1 w 1"/>
                <a:gd name="T9" fmla="*/ 348 h 348"/>
              </a:gdLst>
              <a:ahLst/>
              <a:cxnLst>
                <a:cxn ang="T4">
                  <a:pos x="T0" y="T1"/>
                </a:cxn>
                <a:cxn ang="T5">
                  <a:pos x="T2" y="T3"/>
                </a:cxn>
              </a:cxnLst>
              <a:rect l="T6" t="T7" r="T8" b="T9"/>
              <a:pathLst>
                <a:path w="1" h="348">
                  <a:moveTo>
                    <a:pt x="0" y="347"/>
                  </a:moveTo>
                  <a:lnTo>
                    <a:pt x="0" y="0"/>
                  </a:lnTo>
                </a:path>
              </a:pathLst>
            </a:custGeom>
            <a:noFill/>
            <a:ln w="57150" cap="rnd">
              <a:solidFill>
                <a:schemeClr val="hlink"/>
              </a:solidFill>
              <a:round/>
              <a:headEnd type="stealth" w="med"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042" name="Oval 12"/>
            <p:cNvSpPr>
              <a:spLocks noChangeArrowheads="1"/>
            </p:cNvSpPr>
            <p:nvPr/>
          </p:nvSpPr>
          <p:spPr bwMode="auto">
            <a:xfrm>
              <a:off x="3351213" y="3551238"/>
              <a:ext cx="2016125" cy="1063625"/>
            </a:xfrm>
            <a:prstGeom prst="ellipse">
              <a:avLst/>
            </a:prstGeom>
            <a:solidFill>
              <a:schemeClr val="bg1"/>
            </a:solidFill>
            <a:ln w="19050">
              <a:solidFill>
                <a:schemeClr val="hlink"/>
              </a:solidFill>
              <a:round/>
              <a:headEnd/>
              <a:tailEnd/>
            </a:ln>
          </p:spPr>
          <p:txBody>
            <a:bodyPr lIns="92075" tIns="92075" rIns="92075" bIns="92075" anchor="ctr" anchorCtr="1"/>
            <a:lstStyle/>
            <a:p>
              <a:pPr algn="ctr"/>
              <a:r>
                <a:rPr lang="zh-CN" altLang="en-US" b="1">
                  <a:solidFill>
                    <a:schemeClr val="hlink"/>
                  </a:solidFill>
                  <a:latin typeface="微软雅黑" pitchFamily="34" charset="-122"/>
                  <a:ea typeface="微软雅黑" pitchFamily="34" charset="-122"/>
                  <a:cs typeface="Arial" pitchFamily="34" charset="0"/>
                </a:rPr>
                <a:t>信息科技部</a:t>
              </a:r>
              <a:endParaRPr lang="en-US" altLang="zh-CN" b="1">
                <a:solidFill>
                  <a:schemeClr val="hlink"/>
                </a:solidFill>
                <a:latin typeface="微软雅黑" pitchFamily="34" charset="-122"/>
                <a:ea typeface="微软雅黑" pitchFamily="34" charset="-122"/>
                <a:cs typeface="Arial" pitchFamily="34" charset="0"/>
              </a:endParaRPr>
            </a:p>
            <a:p>
              <a:pPr algn="ctr"/>
              <a:r>
                <a:rPr lang="zh-CN" altLang="en-US" b="1">
                  <a:solidFill>
                    <a:schemeClr val="hlink"/>
                  </a:solidFill>
                  <a:latin typeface="微软雅黑" pitchFamily="34" charset="-122"/>
                  <a:ea typeface="微软雅黑" pitchFamily="34" charset="-122"/>
                  <a:cs typeface="Arial" pitchFamily="34" charset="0"/>
                </a:rPr>
                <a:t>管理信息部</a:t>
              </a:r>
            </a:p>
          </p:txBody>
        </p:sp>
        <p:sp>
          <p:nvSpPr>
            <p:cNvPr id="44043" name="Rectangle 13"/>
            <p:cNvSpPr>
              <a:spLocks noChangeArrowheads="1"/>
            </p:cNvSpPr>
            <p:nvPr/>
          </p:nvSpPr>
          <p:spPr bwMode="auto">
            <a:xfrm>
              <a:off x="4305300" y="3263900"/>
              <a:ext cx="1206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latin typeface="微软雅黑" pitchFamily="34" charset="-122"/>
                  <a:ea typeface="微软雅黑" pitchFamily="34" charset="-122"/>
                </a:rPr>
                <a:t>数据分析支持</a:t>
              </a:r>
            </a:p>
          </p:txBody>
        </p:sp>
        <p:sp>
          <p:nvSpPr>
            <p:cNvPr id="44044" name="Rectangle 14"/>
            <p:cNvSpPr>
              <a:spLocks noChangeArrowheads="1"/>
            </p:cNvSpPr>
            <p:nvPr/>
          </p:nvSpPr>
          <p:spPr bwMode="auto">
            <a:xfrm>
              <a:off x="5232400" y="3797300"/>
              <a:ext cx="1206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latin typeface="微软雅黑" pitchFamily="34" charset="-122"/>
                  <a:ea typeface="微软雅黑" pitchFamily="34" charset="-122"/>
                </a:rPr>
                <a:t>数据管理</a:t>
              </a:r>
            </a:p>
          </p:txBody>
        </p:sp>
        <p:sp>
          <p:nvSpPr>
            <p:cNvPr id="44045" name="Rectangle 15"/>
            <p:cNvSpPr>
              <a:spLocks noChangeArrowheads="1"/>
            </p:cNvSpPr>
            <p:nvPr/>
          </p:nvSpPr>
          <p:spPr bwMode="auto">
            <a:xfrm>
              <a:off x="2362200" y="3797300"/>
              <a:ext cx="1206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latin typeface="微软雅黑" pitchFamily="34" charset="-122"/>
                  <a:ea typeface="微软雅黑" pitchFamily="34" charset="-122"/>
                </a:rPr>
                <a:t>决策支持</a:t>
              </a:r>
            </a:p>
          </p:txBody>
        </p:sp>
        <p:sp>
          <p:nvSpPr>
            <p:cNvPr id="44046" name="Rectangle 16"/>
            <p:cNvSpPr>
              <a:spLocks noChangeArrowheads="1"/>
            </p:cNvSpPr>
            <p:nvPr/>
          </p:nvSpPr>
          <p:spPr bwMode="auto">
            <a:xfrm>
              <a:off x="4419600" y="4648200"/>
              <a:ext cx="1206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latin typeface="微软雅黑" pitchFamily="34" charset="-122"/>
                  <a:ea typeface="微软雅黑" pitchFamily="34" charset="-122"/>
                </a:rPr>
                <a:t>分行服务支持</a:t>
              </a:r>
            </a:p>
          </p:txBody>
        </p:sp>
        <p:grpSp>
          <p:nvGrpSpPr>
            <p:cNvPr id="44047" name="Group 17"/>
            <p:cNvGrpSpPr>
              <a:grpSpLocks/>
            </p:cNvGrpSpPr>
            <p:nvPr/>
          </p:nvGrpSpPr>
          <p:grpSpPr bwMode="auto">
            <a:xfrm>
              <a:off x="376238" y="3549650"/>
              <a:ext cx="2011363" cy="1047750"/>
              <a:chOff x="309" y="2092"/>
              <a:chExt cx="1267" cy="660"/>
            </a:xfrm>
          </p:grpSpPr>
          <p:sp>
            <p:nvSpPr>
              <p:cNvPr id="44067" name="Rectangle 18"/>
              <p:cNvSpPr>
                <a:spLocks noChangeArrowheads="1"/>
              </p:cNvSpPr>
              <p:nvPr/>
            </p:nvSpPr>
            <p:spPr bwMode="auto">
              <a:xfrm>
                <a:off x="309" y="2092"/>
                <a:ext cx="1261" cy="224"/>
              </a:xfrm>
              <a:prstGeom prst="rect">
                <a:avLst/>
              </a:prstGeom>
              <a:solidFill>
                <a:schemeClr val="bg1"/>
              </a:solidFill>
              <a:ln w="12700">
                <a:solidFill>
                  <a:schemeClr val="hlink"/>
                </a:solidFill>
                <a:miter lim="800000"/>
                <a:headEnd/>
                <a:tailEnd/>
              </a:ln>
            </p:spPr>
            <p:txBody>
              <a:bodyPr lIns="92075" tIns="92075" rIns="92075" bIns="92075" anchor="ctr" anchorCtr="1"/>
              <a:lstStyle/>
              <a:p>
                <a:pPr algn="ctr"/>
                <a:r>
                  <a:rPr lang="zh-CN" altLang="en-US" sz="1600" b="1">
                    <a:solidFill>
                      <a:schemeClr val="hlink"/>
                    </a:solidFill>
                    <a:latin typeface="微软雅黑" pitchFamily="34" charset="-122"/>
                    <a:ea typeface="微软雅黑" pitchFamily="34" charset="-122"/>
                    <a:cs typeface="Arial" pitchFamily="34" charset="0"/>
                  </a:rPr>
                  <a:t>总行领导</a:t>
                </a:r>
              </a:p>
            </p:txBody>
          </p:sp>
          <p:sp>
            <p:nvSpPr>
              <p:cNvPr id="44068" name="Rectangle 19"/>
              <p:cNvSpPr>
                <a:spLocks noChangeArrowheads="1"/>
              </p:cNvSpPr>
              <p:nvPr/>
            </p:nvSpPr>
            <p:spPr bwMode="auto">
              <a:xfrm>
                <a:off x="312" y="2320"/>
                <a:ext cx="1264" cy="43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400">
                    <a:latin typeface="微软雅黑" pitchFamily="34" charset="-122"/>
                    <a:ea typeface="微软雅黑" pitchFamily="34" charset="-122"/>
                  </a:rPr>
                  <a:t>全行业务状况分析</a:t>
                </a:r>
              </a:p>
              <a:p>
                <a:pPr algn="ctr"/>
                <a:r>
                  <a:rPr lang="zh-CN" altLang="en-US" sz="1400">
                    <a:latin typeface="微软雅黑" pitchFamily="34" charset="-122"/>
                    <a:ea typeface="微软雅黑" pitchFamily="34" charset="-122"/>
                  </a:rPr>
                  <a:t>业务发展决策分析</a:t>
                </a:r>
              </a:p>
              <a:p>
                <a:pPr algn="ctr"/>
                <a:r>
                  <a:rPr lang="en-US" altLang="zh-CN" sz="140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grpSp>
        <p:grpSp>
          <p:nvGrpSpPr>
            <p:cNvPr id="44048" name="Group 20"/>
            <p:cNvGrpSpPr>
              <a:grpSpLocks/>
            </p:cNvGrpSpPr>
            <p:nvPr/>
          </p:nvGrpSpPr>
          <p:grpSpPr bwMode="auto">
            <a:xfrm>
              <a:off x="6332538" y="3549650"/>
              <a:ext cx="2011363" cy="1047750"/>
              <a:chOff x="309" y="2092"/>
              <a:chExt cx="1267" cy="660"/>
            </a:xfrm>
          </p:grpSpPr>
          <p:sp>
            <p:nvSpPr>
              <p:cNvPr id="44065" name="Rectangle 21"/>
              <p:cNvSpPr>
                <a:spLocks noChangeArrowheads="1"/>
              </p:cNvSpPr>
              <p:nvPr/>
            </p:nvSpPr>
            <p:spPr bwMode="auto">
              <a:xfrm>
                <a:off x="309" y="2092"/>
                <a:ext cx="1261" cy="224"/>
              </a:xfrm>
              <a:prstGeom prst="rect">
                <a:avLst/>
              </a:prstGeom>
              <a:solidFill>
                <a:schemeClr val="bg1"/>
              </a:solidFill>
              <a:ln w="12700">
                <a:solidFill>
                  <a:schemeClr val="hlink"/>
                </a:solidFill>
                <a:miter lim="800000"/>
                <a:headEnd/>
                <a:tailEnd/>
              </a:ln>
            </p:spPr>
            <p:txBody>
              <a:bodyPr lIns="92075" tIns="92075" rIns="92075" bIns="92075" anchor="ctr" anchorCtr="1"/>
              <a:lstStyle/>
              <a:p>
                <a:pPr algn="ctr"/>
                <a:r>
                  <a:rPr lang="zh-CN" altLang="en-US" sz="1600" b="1">
                    <a:solidFill>
                      <a:schemeClr val="hlink"/>
                    </a:solidFill>
                    <a:latin typeface="微软雅黑" pitchFamily="34" charset="-122"/>
                    <a:ea typeface="微软雅黑" pitchFamily="34" charset="-122"/>
                    <a:cs typeface="Arial" pitchFamily="34" charset="0"/>
                  </a:rPr>
                  <a:t>各业务系统</a:t>
                </a:r>
              </a:p>
            </p:txBody>
          </p:sp>
          <p:sp>
            <p:nvSpPr>
              <p:cNvPr id="44066" name="Rectangle 22"/>
              <p:cNvSpPr>
                <a:spLocks noChangeArrowheads="1"/>
              </p:cNvSpPr>
              <p:nvPr/>
            </p:nvSpPr>
            <p:spPr bwMode="auto">
              <a:xfrm>
                <a:off x="312" y="2320"/>
                <a:ext cx="1264" cy="432"/>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400">
                    <a:latin typeface="微软雅黑" pitchFamily="34" charset="-122"/>
                    <a:ea typeface="微软雅黑" pitchFamily="34" charset="-122"/>
                  </a:rPr>
                  <a:t>收集业务数据</a:t>
                </a:r>
              </a:p>
              <a:p>
                <a:pPr algn="ctr"/>
                <a:r>
                  <a:rPr lang="zh-CN" altLang="en-US" sz="1400">
                    <a:latin typeface="微软雅黑" pitchFamily="34" charset="-122"/>
                    <a:ea typeface="微软雅黑" pitchFamily="34" charset="-122"/>
                  </a:rPr>
                  <a:t>控制数据标准</a:t>
                </a:r>
              </a:p>
              <a:p>
                <a:pPr algn="ctr"/>
                <a:r>
                  <a:rPr lang="en-US" altLang="zh-CN" sz="140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grpSp>
        <p:sp>
          <p:nvSpPr>
            <p:cNvPr id="44049" name="Rectangle 23"/>
            <p:cNvSpPr>
              <a:spLocks noChangeArrowheads="1"/>
            </p:cNvSpPr>
            <p:nvPr/>
          </p:nvSpPr>
          <p:spPr bwMode="auto">
            <a:xfrm>
              <a:off x="3670300" y="1866900"/>
              <a:ext cx="1460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600" b="1">
                  <a:solidFill>
                    <a:schemeClr val="hlink"/>
                  </a:solidFill>
                  <a:latin typeface="微软雅黑" pitchFamily="34" charset="-122"/>
                  <a:ea typeface="微软雅黑" pitchFamily="34" charset="-122"/>
                </a:rPr>
                <a:t>总行各部门</a:t>
              </a:r>
            </a:p>
          </p:txBody>
        </p:sp>
        <p:sp>
          <p:nvSpPr>
            <p:cNvPr id="44050" name="Rectangle 24"/>
            <p:cNvSpPr>
              <a:spLocks noChangeArrowheads="1"/>
            </p:cNvSpPr>
            <p:nvPr/>
          </p:nvSpPr>
          <p:spPr bwMode="auto">
            <a:xfrm>
              <a:off x="5715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公司业务部</a:t>
              </a:r>
            </a:p>
          </p:txBody>
        </p:sp>
        <p:sp>
          <p:nvSpPr>
            <p:cNvPr id="44051" name="Rectangle 25"/>
            <p:cNvSpPr>
              <a:spLocks noChangeArrowheads="1"/>
            </p:cNvSpPr>
            <p:nvPr/>
          </p:nvSpPr>
          <p:spPr bwMode="auto">
            <a:xfrm>
              <a:off x="18542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个人业务部</a:t>
              </a:r>
            </a:p>
          </p:txBody>
        </p:sp>
        <p:sp>
          <p:nvSpPr>
            <p:cNvPr id="44052" name="Rectangle 26"/>
            <p:cNvSpPr>
              <a:spLocks noChangeArrowheads="1"/>
            </p:cNvSpPr>
            <p:nvPr/>
          </p:nvSpPr>
          <p:spPr bwMode="auto">
            <a:xfrm>
              <a:off x="31369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金融同业部</a:t>
              </a:r>
            </a:p>
          </p:txBody>
        </p:sp>
        <p:sp>
          <p:nvSpPr>
            <p:cNvPr id="44053" name="Rectangle 27"/>
            <p:cNvSpPr>
              <a:spLocks noChangeArrowheads="1"/>
            </p:cNvSpPr>
            <p:nvPr/>
          </p:nvSpPr>
          <p:spPr bwMode="auto">
            <a:xfrm>
              <a:off x="44069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风险管理部</a:t>
              </a:r>
            </a:p>
          </p:txBody>
        </p:sp>
        <p:sp>
          <p:nvSpPr>
            <p:cNvPr id="44054" name="Rectangle 28"/>
            <p:cNvSpPr>
              <a:spLocks noChangeArrowheads="1"/>
            </p:cNvSpPr>
            <p:nvPr/>
          </p:nvSpPr>
          <p:spPr bwMode="auto">
            <a:xfrm>
              <a:off x="56769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人力资源部</a:t>
              </a:r>
            </a:p>
          </p:txBody>
        </p:sp>
        <p:sp>
          <p:nvSpPr>
            <p:cNvPr id="44055" name="Rectangle 29"/>
            <p:cNvSpPr>
              <a:spLocks noChangeArrowheads="1"/>
            </p:cNvSpPr>
            <p:nvPr/>
          </p:nvSpPr>
          <p:spPr bwMode="auto">
            <a:xfrm>
              <a:off x="6959600" y="2400300"/>
              <a:ext cx="1130300" cy="33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a:t>
              </a:r>
            </a:p>
          </p:txBody>
        </p:sp>
        <p:sp>
          <p:nvSpPr>
            <p:cNvPr id="44056" name="Rectangle 30"/>
            <p:cNvSpPr>
              <a:spLocks noChangeArrowheads="1"/>
            </p:cNvSpPr>
            <p:nvPr/>
          </p:nvSpPr>
          <p:spPr bwMode="auto">
            <a:xfrm>
              <a:off x="3619500" y="5207000"/>
              <a:ext cx="14605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600" b="1">
                  <a:solidFill>
                    <a:schemeClr val="hlink"/>
                  </a:solidFill>
                  <a:latin typeface="微软雅黑" pitchFamily="34" charset="-122"/>
                  <a:ea typeface="微软雅黑" pitchFamily="34" charset="-122"/>
                </a:rPr>
                <a:t>分支行机构</a:t>
              </a:r>
            </a:p>
          </p:txBody>
        </p:sp>
        <p:sp>
          <p:nvSpPr>
            <p:cNvPr id="44057" name="Rectangle 31"/>
            <p:cNvSpPr>
              <a:spLocks noChangeArrowheads="1"/>
            </p:cNvSpPr>
            <p:nvPr/>
          </p:nvSpPr>
          <p:spPr bwMode="auto">
            <a:xfrm>
              <a:off x="660400" y="5664200"/>
              <a:ext cx="1130300" cy="26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分支机构领导</a:t>
              </a:r>
            </a:p>
          </p:txBody>
        </p:sp>
        <p:sp>
          <p:nvSpPr>
            <p:cNvPr id="44058" name="Rectangle 32"/>
            <p:cNvSpPr>
              <a:spLocks noChangeArrowheads="1"/>
            </p:cNvSpPr>
            <p:nvPr/>
          </p:nvSpPr>
          <p:spPr bwMode="auto">
            <a:xfrm>
              <a:off x="2578100" y="5676900"/>
              <a:ext cx="1701800" cy="241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分支机构业务部门</a:t>
              </a:r>
            </a:p>
          </p:txBody>
        </p:sp>
        <p:sp>
          <p:nvSpPr>
            <p:cNvPr id="44059" name="Rectangle 33"/>
            <p:cNvSpPr>
              <a:spLocks noChangeArrowheads="1"/>
            </p:cNvSpPr>
            <p:nvPr/>
          </p:nvSpPr>
          <p:spPr bwMode="auto">
            <a:xfrm>
              <a:off x="4673600" y="5664200"/>
              <a:ext cx="1384300" cy="26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分支机构管信部</a:t>
              </a:r>
            </a:p>
          </p:txBody>
        </p:sp>
        <p:sp>
          <p:nvSpPr>
            <p:cNvPr id="44060" name="Rectangle 35"/>
            <p:cNvSpPr>
              <a:spLocks noChangeArrowheads="1"/>
            </p:cNvSpPr>
            <p:nvPr/>
          </p:nvSpPr>
          <p:spPr bwMode="auto">
            <a:xfrm>
              <a:off x="6845300" y="5664200"/>
              <a:ext cx="1130300" cy="266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1500">
                  <a:latin typeface="微软雅黑" pitchFamily="34" charset="-122"/>
                  <a:ea typeface="微软雅黑" pitchFamily="34" charset="-122"/>
                </a:rPr>
                <a:t>客户经理</a:t>
              </a:r>
            </a:p>
          </p:txBody>
        </p:sp>
        <p:sp>
          <p:nvSpPr>
            <p:cNvPr id="44061" name="Rectangle 36"/>
            <p:cNvSpPr>
              <a:spLocks noChangeArrowheads="1"/>
            </p:cNvSpPr>
            <p:nvPr/>
          </p:nvSpPr>
          <p:spPr bwMode="auto">
            <a:xfrm>
              <a:off x="635000" y="5956300"/>
              <a:ext cx="1219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a:r>
                <a:rPr lang="zh-CN" altLang="en-US" sz="1200">
                  <a:latin typeface="微软雅黑" pitchFamily="34" charset="-122"/>
                  <a:ea typeface="微软雅黑" pitchFamily="34" charset="-122"/>
                </a:rPr>
                <a:t>业务状况分析</a:t>
              </a:r>
            </a:p>
            <a:p>
              <a:pPr algn="ctr"/>
              <a:r>
                <a:rPr lang="zh-CN" altLang="en-US" sz="1200">
                  <a:latin typeface="微软雅黑" pitchFamily="34" charset="-122"/>
                  <a:ea typeface="微软雅黑" pitchFamily="34" charset="-122"/>
                </a:rPr>
                <a:t>业务发展决策分析</a:t>
              </a:r>
            </a:p>
            <a:p>
              <a:pPr algn="ct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44062" name="Rectangle 37"/>
            <p:cNvSpPr>
              <a:spLocks noChangeArrowheads="1"/>
            </p:cNvSpPr>
            <p:nvPr/>
          </p:nvSpPr>
          <p:spPr bwMode="auto">
            <a:xfrm>
              <a:off x="2832100" y="5956300"/>
              <a:ext cx="1219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a:r>
                <a:rPr lang="zh-CN" altLang="en-US" sz="1200">
                  <a:latin typeface="微软雅黑" pitchFamily="34" charset="-122"/>
                  <a:ea typeface="微软雅黑" pitchFamily="34" charset="-122"/>
                </a:rPr>
                <a:t>相关业务状况分析</a:t>
              </a:r>
            </a:p>
            <a:p>
              <a:pPr algn="ctr"/>
              <a:r>
                <a:rPr lang="zh-CN" altLang="en-US" sz="1200">
                  <a:latin typeface="微软雅黑" pitchFamily="34" charset="-122"/>
                  <a:ea typeface="微软雅黑" pitchFamily="34" charset="-122"/>
                </a:rPr>
                <a:t>业务统计报表</a:t>
              </a:r>
            </a:p>
            <a:p>
              <a:pPr algn="ct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44063" name="Rectangle 38"/>
            <p:cNvSpPr>
              <a:spLocks noChangeArrowheads="1"/>
            </p:cNvSpPr>
            <p:nvPr/>
          </p:nvSpPr>
          <p:spPr bwMode="auto">
            <a:xfrm>
              <a:off x="4775200" y="5956300"/>
              <a:ext cx="12192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lgn="ctr"/>
              <a:r>
                <a:rPr lang="zh-CN" altLang="en-US" sz="1200">
                  <a:latin typeface="微软雅黑" pitchFamily="34" charset="-122"/>
                  <a:ea typeface="微软雅黑" pitchFamily="34" charset="-122"/>
                </a:rPr>
                <a:t>支行业务状况分析</a:t>
              </a:r>
            </a:p>
            <a:p>
              <a:pPr algn="ctr"/>
              <a:r>
                <a:rPr lang="zh-CN" altLang="en-US" sz="1200">
                  <a:latin typeface="微软雅黑" pitchFamily="34" charset="-122"/>
                  <a:ea typeface="微软雅黑" pitchFamily="34" charset="-122"/>
                </a:rPr>
                <a:t>重点业务部门支持</a:t>
              </a:r>
            </a:p>
            <a:p>
              <a:pPr algn="ct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sp>
          <p:nvSpPr>
            <p:cNvPr id="44064" name="Rectangle 40"/>
            <p:cNvSpPr>
              <a:spLocks noChangeArrowheads="1"/>
            </p:cNvSpPr>
            <p:nvPr/>
          </p:nvSpPr>
          <p:spPr bwMode="auto">
            <a:xfrm>
              <a:off x="6807200" y="5969000"/>
              <a:ext cx="12192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ctr"/>
              <a:r>
                <a:rPr lang="zh-CN" altLang="en-US" sz="1200">
                  <a:latin typeface="微软雅黑" pitchFamily="34" charset="-122"/>
                  <a:ea typeface="微软雅黑" pitchFamily="34" charset="-122"/>
                </a:rPr>
                <a:t>相关客户业务分析与支持</a:t>
              </a:r>
            </a:p>
            <a:p>
              <a:pPr algn="ctr"/>
              <a:r>
                <a:rPr lang="en-US" altLang="zh-CN" sz="1200">
                  <a:latin typeface="微软雅黑" pitchFamily="34" charset="-122"/>
                  <a:ea typeface="微软雅黑" pitchFamily="34" charset="-122"/>
                </a:rPr>
                <a:t>……</a:t>
              </a:r>
              <a:endParaRPr lang="zh-CN" altLang="en-US" sz="1200">
                <a:latin typeface="微软雅黑" pitchFamily="34" charset="-122"/>
                <a:ea typeface="微软雅黑" pitchFamily="34" charset="-122"/>
              </a:endParaRPr>
            </a:p>
          </p:txBody>
        </p:sp>
      </p:grpSp>
    </p:spTree>
    <p:extLst>
      <p:ext uri="{BB962C8B-B14F-4D97-AF65-F5344CB8AC3E}">
        <p14:creationId xmlns:p14="http://schemas.microsoft.com/office/powerpoint/2010/main" val="4152807950"/>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123"/>
          <p:cNvSpPr/>
          <p:nvPr/>
        </p:nvSpPr>
        <p:spPr>
          <a:xfrm>
            <a:off x="1847850" y="998538"/>
            <a:ext cx="4741863" cy="5727700"/>
          </a:xfrm>
          <a:prstGeom prst="rect">
            <a:avLst/>
          </a:prstGeom>
          <a:solidFill>
            <a:schemeClr val="accent4">
              <a:lumMod val="50000"/>
              <a:lumOff val="5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itchFamily="34" charset="-122"/>
              <a:ea typeface="微软雅黑" pitchFamily="34" charset="-122"/>
            </a:endParaRPr>
          </a:p>
        </p:txBody>
      </p:sp>
      <p:sp>
        <p:nvSpPr>
          <p:cNvPr id="45059" name="Rectangle 25"/>
          <p:cNvSpPr>
            <a:spLocks noChangeArrowheads="1"/>
          </p:cNvSpPr>
          <p:nvPr/>
        </p:nvSpPr>
        <p:spPr bwMode="auto">
          <a:xfrm>
            <a:off x="2024063" y="1063625"/>
            <a:ext cx="4383087" cy="628650"/>
          </a:xfrm>
          <a:prstGeom prst="rect">
            <a:avLst/>
          </a:prstGeom>
          <a:solidFill>
            <a:srgbClr val="D4A97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lstStyle/>
          <a:p>
            <a:pPr algn="ctr"/>
            <a:r>
              <a:rPr lang="en-US" altLang="zh-CN" sz="1200" b="1">
                <a:solidFill>
                  <a:srgbClr val="000000"/>
                </a:solidFill>
                <a:latin typeface="微软雅黑" pitchFamily="34" charset="-122"/>
                <a:ea typeface="微软雅黑" pitchFamily="34" charset="-122"/>
                <a:cs typeface="Arial" pitchFamily="34" charset="0"/>
              </a:rPr>
              <a:t>ETL</a:t>
            </a:r>
            <a:r>
              <a:rPr lang="zh-CN" altLang="en-US" sz="1200" b="1">
                <a:solidFill>
                  <a:srgbClr val="000000"/>
                </a:solidFill>
                <a:latin typeface="微软雅黑" pitchFamily="34" charset="-122"/>
                <a:ea typeface="微软雅黑" pitchFamily="34" charset="-122"/>
                <a:cs typeface="Arial" pitchFamily="34" charset="0"/>
              </a:rPr>
              <a:t>平台</a:t>
            </a:r>
          </a:p>
        </p:txBody>
      </p:sp>
      <p:cxnSp>
        <p:nvCxnSpPr>
          <p:cNvPr id="139" name="直接连接符 138"/>
          <p:cNvCxnSpPr/>
          <p:nvPr/>
        </p:nvCxnSpPr>
        <p:spPr>
          <a:xfrm>
            <a:off x="6577013" y="4297363"/>
            <a:ext cx="285750" cy="0"/>
          </a:xfrm>
          <a:prstGeom prst="line">
            <a:avLst/>
          </a:prstGeom>
          <a:ln w="38100" cmpd="sng">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061" name="Rectangle 35"/>
          <p:cNvSpPr>
            <a:spLocks noChangeArrowheads="1"/>
          </p:cNvSpPr>
          <p:nvPr/>
        </p:nvSpPr>
        <p:spPr bwMode="auto">
          <a:xfrm>
            <a:off x="6594475" y="4511675"/>
            <a:ext cx="642938" cy="142875"/>
          </a:xfrm>
          <a:prstGeom prst="rect">
            <a:avLst/>
          </a:prstGeom>
          <a:gradFill rotWithShape="1">
            <a:gsLst>
              <a:gs pos="0">
                <a:srgbClr val="5E2F00"/>
              </a:gs>
              <a:gs pos="50000">
                <a:srgbClr val="CC6600"/>
              </a:gs>
              <a:gs pos="100000">
                <a:srgbClr val="5E2F00"/>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lstStyle/>
          <a:p>
            <a:endParaRPr lang="zh-CN" altLang="en-US" sz="1200">
              <a:latin typeface="微软雅黑" pitchFamily="34" charset="-122"/>
              <a:ea typeface="微软雅黑" pitchFamily="34" charset="-122"/>
            </a:endParaRPr>
          </a:p>
        </p:txBody>
      </p:sp>
      <p:cxnSp>
        <p:nvCxnSpPr>
          <p:cNvPr id="98" name="直接连接符 97"/>
          <p:cNvCxnSpPr/>
          <p:nvPr/>
        </p:nvCxnSpPr>
        <p:spPr>
          <a:xfrm>
            <a:off x="1477963" y="5654675"/>
            <a:ext cx="642937" cy="0"/>
          </a:xfrm>
          <a:prstGeom prst="line">
            <a:avLst/>
          </a:prstGeom>
          <a:ln w="38100" cmpd="sng">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063" name="Rectangle 35"/>
          <p:cNvSpPr>
            <a:spLocks noChangeArrowheads="1"/>
          </p:cNvSpPr>
          <p:nvPr/>
        </p:nvSpPr>
        <p:spPr bwMode="auto">
          <a:xfrm>
            <a:off x="1477963" y="4440238"/>
            <a:ext cx="642937" cy="142875"/>
          </a:xfrm>
          <a:prstGeom prst="rect">
            <a:avLst/>
          </a:prstGeom>
          <a:gradFill rotWithShape="1">
            <a:gsLst>
              <a:gs pos="0">
                <a:srgbClr val="5E2F00"/>
              </a:gs>
              <a:gs pos="50000">
                <a:srgbClr val="CC6600"/>
              </a:gs>
              <a:gs pos="100000">
                <a:srgbClr val="5E2F00"/>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lstStyle/>
          <a:p>
            <a:endParaRPr lang="zh-CN" altLang="en-US" sz="1200">
              <a:latin typeface="微软雅黑" pitchFamily="34" charset="-122"/>
              <a:ea typeface="微软雅黑" pitchFamily="34" charset="-122"/>
            </a:endParaRPr>
          </a:p>
        </p:txBody>
      </p:sp>
      <p:sp>
        <p:nvSpPr>
          <p:cNvPr id="45064" name="Rectangle 7"/>
          <p:cNvSpPr>
            <a:spLocks noChangeArrowheads="1"/>
          </p:cNvSpPr>
          <p:nvPr/>
        </p:nvSpPr>
        <p:spPr bwMode="auto">
          <a:xfrm>
            <a:off x="566738" y="1725613"/>
            <a:ext cx="982662" cy="4291012"/>
          </a:xfrm>
          <a:prstGeom prst="rect">
            <a:avLst/>
          </a:prstGeom>
          <a:solidFill>
            <a:srgbClr val="8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pPr algn="ctr"/>
            <a:r>
              <a:rPr lang="zh-CN" altLang="en-US" sz="1200" b="1">
                <a:solidFill>
                  <a:schemeClr val="bg1"/>
                </a:solidFill>
                <a:latin typeface="微软雅黑" pitchFamily="34" charset="-122"/>
                <a:ea typeface="微软雅黑" pitchFamily="34" charset="-122"/>
                <a:cs typeface="Arial" pitchFamily="34" charset="0"/>
              </a:rPr>
              <a:t>源系统</a:t>
            </a:r>
          </a:p>
        </p:txBody>
      </p:sp>
      <p:sp>
        <p:nvSpPr>
          <p:cNvPr id="45065" name="Rectangle 7"/>
          <p:cNvSpPr>
            <a:spLocks noChangeArrowheads="1"/>
          </p:cNvSpPr>
          <p:nvPr/>
        </p:nvSpPr>
        <p:spPr bwMode="auto">
          <a:xfrm>
            <a:off x="6835775" y="1725613"/>
            <a:ext cx="1928813" cy="4227512"/>
          </a:xfrm>
          <a:prstGeom prst="rect">
            <a:avLst/>
          </a:prstGeom>
          <a:solidFill>
            <a:srgbClr val="8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pPr algn="ctr"/>
            <a:r>
              <a:rPr lang="zh-CN" altLang="en-US" sz="1200" b="1">
                <a:solidFill>
                  <a:schemeClr val="bg1"/>
                </a:solidFill>
                <a:latin typeface="微软雅黑" pitchFamily="34" charset="-122"/>
                <a:ea typeface="微软雅黑" pitchFamily="34" charset="-122"/>
                <a:cs typeface="Arial" pitchFamily="34" charset="0"/>
              </a:rPr>
              <a:t>应用</a:t>
            </a:r>
          </a:p>
        </p:txBody>
      </p:sp>
      <p:sp>
        <p:nvSpPr>
          <p:cNvPr id="45066" name="灯片编号占位符 1"/>
          <p:cNvSpPr txBox="1">
            <a:spLocks noGrp="1"/>
          </p:cNvSpPr>
          <p:nvPr/>
        </p:nvSpPr>
        <p:spPr bwMode="black">
          <a:xfrm>
            <a:off x="8618538" y="6500813"/>
            <a:ext cx="374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D22EC662-0880-46B0-96E3-21C889B39B45}" type="slidenum">
              <a:rPr lang="zh-TW" altLang="en-GB" sz="1100">
                <a:latin typeface="微软雅黑" pitchFamily="34" charset="-122"/>
                <a:ea typeface="微软雅黑" pitchFamily="34" charset="-122"/>
                <a:cs typeface="Arial Unicode MS" pitchFamily="34" charset="-122"/>
              </a:rPr>
              <a:pPr algn="r"/>
              <a:t>174</a:t>
            </a:fld>
            <a:endParaRPr lang="en-GB" altLang="zh-TW" sz="1100">
              <a:latin typeface="微软雅黑" pitchFamily="34" charset="-122"/>
              <a:ea typeface="微软雅黑" pitchFamily="34" charset="-122"/>
              <a:cs typeface="Arial Unicode MS" pitchFamily="34" charset="-122"/>
            </a:endParaRPr>
          </a:p>
        </p:txBody>
      </p:sp>
      <p:sp>
        <p:nvSpPr>
          <p:cNvPr id="45067" name="灯片编号占位符 2"/>
          <p:cNvSpPr txBox="1">
            <a:spLocks noGrp="1"/>
          </p:cNvSpPr>
          <p:nvPr/>
        </p:nvSpPr>
        <p:spPr bwMode="black">
          <a:xfrm>
            <a:off x="8618538" y="6500813"/>
            <a:ext cx="374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5432AD1-7834-43B5-AA2D-5CCAB11B2EC8}" type="slidenum">
              <a:rPr lang="zh-TW" altLang="en-GB" sz="1100">
                <a:latin typeface="微软雅黑" pitchFamily="34" charset="-122"/>
                <a:ea typeface="微软雅黑" pitchFamily="34" charset="-122"/>
              </a:rPr>
              <a:pPr algn="r" eaLnBrk="1" hangingPunct="1"/>
              <a:t>174</a:t>
            </a:fld>
            <a:endParaRPr lang="en-GB" altLang="zh-TW" sz="1100">
              <a:latin typeface="微软雅黑" pitchFamily="34" charset="-122"/>
              <a:ea typeface="微软雅黑" pitchFamily="34" charset="-122"/>
            </a:endParaRPr>
          </a:p>
        </p:txBody>
      </p:sp>
      <p:sp>
        <p:nvSpPr>
          <p:cNvPr id="45068" name="Rectangle 2"/>
          <p:cNvSpPr>
            <a:spLocks noChangeArrowheads="1"/>
          </p:cNvSpPr>
          <p:nvPr/>
        </p:nvSpPr>
        <p:spPr bwMode="auto">
          <a:xfrm>
            <a:off x="4621213" y="3186113"/>
            <a:ext cx="1778000" cy="655637"/>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报表集市</a:t>
            </a:r>
          </a:p>
        </p:txBody>
      </p:sp>
      <p:sp>
        <p:nvSpPr>
          <p:cNvPr id="45069" name="Rectangle 5"/>
          <p:cNvSpPr>
            <a:spLocks noChangeArrowheads="1"/>
          </p:cNvSpPr>
          <p:nvPr/>
        </p:nvSpPr>
        <p:spPr bwMode="auto">
          <a:xfrm>
            <a:off x="4616450" y="5440363"/>
            <a:ext cx="1790700" cy="514350"/>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准实时数据服务</a:t>
            </a:r>
          </a:p>
        </p:txBody>
      </p:sp>
      <p:sp>
        <p:nvSpPr>
          <p:cNvPr id="81" name="Rectangle 8"/>
          <p:cNvSpPr>
            <a:spLocks noChangeArrowheads="1"/>
          </p:cNvSpPr>
          <p:nvPr/>
        </p:nvSpPr>
        <p:spPr bwMode="auto">
          <a:xfrm>
            <a:off x="723900" y="2209800"/>
            <a:ext cx="684213" cy="274638"/>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核心系统</a:t>
            </a:r>
          </a:p>
        </p:txBody>
      </p:sp>
      <p:sp>
        <p:nvSpPr>
          <p:cNvPr id="82" name="Rectangle 9"/>
          <p:cNvSpPr>
            <a:spLocks noChangeArrowheads="1"/>
          </p:cNvSpPr>
          <p:nvPr/>
        </p:nvSpPr>
        <p:spPr bwMode="auto">
          <a:xfrm>
            <a:off x="723900" y="2682875"/>
            <a:ext cx="685800" cy="276225"/>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信贷系统</a:t>
            </a:r>
          </a:p>
        </p:txBody>
      </p:sp>
      <p:sp>
        <p:nvSpPr>
          <p:cNvPr id="83" name="Rectangle 10"/>
          <p:cNvSpPr>
            <a:spLocks noChangeArrowheads="1"/>
          </p:cNvSpPr>
          <p:nvPr/>
        </p:nvSpPr>
        <p:spPr bwMode="auto">
          <a:xfrm>
            <a:off x="723900" y="3154363"/>
            <a:ext cx="684213" cy="277812"/>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信用卡</a:t>
            </a:r>
          </a:p>
        </p:txBody>
      </p:sp>
      <p:sp>
        <p:nvSpPr>
          <p:cNvPr id="84" name="Rectangle 11"/>
          <p:cNvSpPr>
            <a:spLocks noChangeArrowheads="1"/>
          </p:cNvSpPr>
          <p:nvPr/>
        </p:nvSpPr>
        <p:spPr bwMode="auto">
          <a:xfrm>
            <a:off x="723900" y="3627438"/>
            <a:ext cx="685800" cy="280987"/>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网银</a:t>
            </a:r>
          </a:p>
        </p:txBody>
      </p:sp>
      <p:sp>
        <p:nvSpPr>
          <p:cNvPr id="45074" name="Rectangle 25"/>
          <p:cNvSpPr>
            <a:spLocks noChangeArrowheads="1"/>
          </p:cNvSpPr>
          <p:nvPr/>
        </p:nvSpPr>
        <p:spPr bwMode="auto">
          <a:xfrm>
            <a:off x="2024063" y="1050925"/>
            <a:ext cx="4383087" cy="628650"/>
          </a:xfrm>
          <a:prstGeom prst="rect">
            <a:avLst/>
          </a:prstGeom>
          <a:solidFill>
            <a:srgbClr val="D4A97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lstStyle/>
          <a:p>
            <a:pPr algn="ctr"/>
            <a:r>
              <a:rPr lang="en-US" altLang="zh-CN" sz="1200" b="1">
                <a:solidFill>
                  <a:srgbClr val="000000"/>
                </a:solidFill>
                <a:latin typeface="微软雅黑" pitchFamily="34" charset="-122"/>
                <a:ea typeface="微软雅黑" pitchFamily="34" charset="-122"/>
                <a:cs typeface="Arial" pitchFamily="34" charset="0"/>
              </a:rPr>
              <a:t>ETL</a:t>
            </a:r>
            <a:r>
              <a:rPr lang="zh-CN" altLang="en-US" sz="1200" b="1">
                <a:solidFill>
                  <a:srgbClr val="000000"/>
                </a:solidFill>
                <a:latin typeface="微软雅黑" pitchFamily="34" charset="-122"/>
                <a:ea typeface="微软雅黑" pitchFamily="34" charset="-122"/>
                <a:cs typeface="Arial" pitchFamily="34" charset="0"/>
              </a:rPr>
              <a:t>平台</a:t>
            </a:r>
          </a:p>
        </p:txBody>
      </p:sp>
      <p:sp>
        <p:nvSpPr>
          <p:cNvPr id="99" name="Rectangle 26"/>
          <p:cNvSpPr>
            <a:spLocks noChangeArrowheads="1"/>
          </p:cNvSpPr>
          <p:nvPr/>
        </p:nvSpPr>
        <p:spPr bwMode="auto">
          <a:xfrm>
            <a:off x="2176463" y="1289050"/>
            <a:ext cx="1200150" cy="306388"/>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监控管理</a:t>
            </a:r>
          </a:p>
        </p:txBody>
      </p:sp>
      <p:sp>
        <p:nvSpPr>
          <p:cNvPr id="100" name="Rectangle 27"/>
          <p:cNvSpPr>
            <a:spLocks noChangeArrowheads="1"/>
          </p:cNvSpPr>
          <p:nvPr/>
        </p:nvSpPr>
        <p:spPr bwMode="auto">
          <a:xfrm>
            <a:off x="3594100" y="1289050"/>
            <a:ext cx="1200150" cy="306388"/>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调度</a:t>
            </a:r>
          </a:p>
        </p:txBody>
      </p:sp>
      <p:sp>
        <p:nvSpPr>
          <p:cNvPr id="101" name="Rectangle 28"/>
          <p:cNvSpPr>
            <a:spLocks noChangeArrowheads="1"/>
          </p:cNvSpPr>
          <p:nvPr/>
        </p:nvSpPr>
        <p:spPr bwMode="auto">
          <a:xfrm>
            <a:off x="5011738" y="1289050"/>
            <a:ext cx="1198562" cy="306388"/>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自动化</a:t>
            </a:r>
          </a:p>
        </p:txBody>
      </p:sp>
      <p:sp>
        <p:nvSpPr>
          <p:cNvPr id="45078" name="Rectangle 29"/>
          <p:cNvSpPr>
            <a:spLocks noChangeArrowheads="1"/>
          </p:cNvSpPr>
          <p:nvPr/>
        </p:nvSpPr>
        <p:spPr bwMode="auto">
          <a:xfrm>
            <a:off x="2049463" y="6011863"/>
            <a:ext cx="4357687" cy="642937"/>
          </a:xfrm>
          <a:prstGeom prst="rect">
            <a:avLst/>
          </a:prstGeom>
          <a:solidFill>
            <a:srgbClr val="D4A97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lstStyle/>
          <a:p>
            <a:pPr algn="ctr"/>
            <a:r>
              <a:rPr lang="zh-CN" altLang="en-US" sz="1200" b="1">
                <a:solidFill>
                  <a:srgbClr val="000000"/>
                </a:solidFill>
                <a:latin typeface="微软雅黑" pitchFamily="34" charset="-122"/>
                <a:ea typeface="微软雅黑" pitchFamily="34" charset="-122"/>
                <a:cs typeface="Arial" pitchFamily="34" charset="0"/>
              </a:rPr>
              <a:t>数据治理平台</a:t>
            </a:r>
          </a:p>
        </p:txBody>
      </p:sp>
      <p:sp>
        <p:nvSpPr>
          <p:cNvPr id="103" name="Rectangle 30"/>
          <p:cNvSpPr>
            <a:spLocks noChangeArrowheads="1"/>
          </p:cNvSpPr>
          <p:nvPr/>
        </p:nvSpPr>
        <p:spPr bwMode="auto">
          <a:xfrm>
            <a:off x="2182813" y="6270625"/>
            <a:ext cx="1160462" cy="306388"/>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数据质量管理</a:t>
            </a:r>
          </a:p>
        </p:txBody>
      </p:sp>
      <p:sp>
        <p:nvSpPr>
          <p:cNvPr id="104" name="Rectangle 31"/>
          <p:cNvSpPr>
            <a:spLocks noChangeArrowheads="1"/>
          </p:cNvSpPr>
          <p:nvPr/>
        </p:nvSpPr>
        <p:spPr bwMode="auto">
          <a:xfrm>
            <a:off x="3597275" y="6280150"/>
            <a:ext cx="1160463" cy="307975"/>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数据标准管理</a:t>
            </a:r>
          </a:p>
        </p:txBody>
      </p:sp>
      <p:sp>
        <p:nvSpPr>
          <p:cNvPr id="105" name="Rectangle 32"/>
          <p:cNvSpPr>
            <a:spLocks noChangeArrowheads="1"/>
          </p:cNvSpPr>
          <p:nvPr/>
        </p:nvSpPr>
        <p:spPr bwMode="auto">
          <a:xfrm>
            <a:off x="5013325" y="6280150"/>
            <a:ext cx="1162050" cy="307975"/>
          </a:xfrm>
          <a:prstGeom prst="rect">
            <a:avLst/>
          </a:prstGeom>
          <a:solidFill>
            <a:srgbClr val="E46D0A"/>
          </a:solidFill>
          <a:ln w="9525" algn="ctr">
            <a:noFill/>
            <a:miter lim="800000"/>
            <a:headEnd/>
            <a:tailEnd/>
          </a:ln>
          <a:effectLst/>
        </p:spPr>
        <p:txBody>
          <a:bodyPr wrap="none" lIns="91404" tIns="0" rIns="91404" bIns="0" anchor="ctr" anchorCtr="1"/>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元数据管理</a:t>
            </a:r>
          </a:p>
        </p:txBody>
      </p:sp>
      <p:sp>
        <p:nvSpPr>
          <p:cNvPr id="45082" name="Rectangle 44"/>
          <p:cNvSpPr>
            <a:spLocks noChangeArrowheads="1"/>
          </p:cNvSpPr>
          <p:nvPr/>
        </p:nvSpPr>
        <p:spPr bwMode="auto">
          <a:xfrm>
            <a:off x="2049463" y="5427663"/>
            <a:ext cx="2428875" cy="495300"/>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lnSpc>
                <a:spcPct val="200000"/>
              </a:lnSpc>
              <a:buClr>
                <a:schemeClr val="bg2"/>
              </a:buClr>
              <a:buSzPct val="75000"/>
            </a:pPr>
            <a:r>
              <a:rPr lang="zh-CN" altLang="en-US" sz="1200">
                <a:latin typeface="微软雅黑" pitchFamily="34" charset="-122"/>
                <a:ea typeface="微软雅黑" pitchFamily="34" charset="-122"/>
              </a:rPr>
              <a:t>准实时数据平台</a:t>
            </a:r>
          </a:p>
        </p:txBody>
      </p:sp>
      <p:sp>
        <p:nvSpPr>
          <p:cNvPr id="118" name="Rectangle 45"/>
          <p:cNvSpPr>
            <a:spLocks noChangeArrowheads="1"/>
          </p:cNvSpPr>
          <p:nvPr/>
        </p:nvSpPr>
        <p:spPr bwMode="auto">
          <a:xfrm>
            <a:off x="723900" y="4056063"/>
            <a:ext cx="685800" cy="279400"/>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Callcenter</a:t>
            </a:r>
          </a:p>
        </p:txBody>
      </p:sp>
      <p:sp>
        <p:nvSpPr>
          <p:cNvPr id="119" name="Rectangle 46"/>
          <p:cNvSpPr>
            <a:spLocks noChangeArrowheads="1"/>
          </p:cNvSpPr>
          <p:nvPr/>
        </p:nvSpPr>
        <p:spPr bwMode="auto">
          <a:xfrm>
            <a:off x="723900" y="4530725"/>
            <a:ext cx="684213" cy="276225"/>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财务</a:t>
            </a:r>
          </a:p>
        </p:txBody>
      </p:sp>
      <p:sp>
        <p:nvSpPr>
          <p:cNvPr id="120" name="Rectangle 47"/>
          <p:cNvSpPr>
            <a:spLocks noChangeArrowheads="1"/>
          </p:cNvSpPr>
          <p:nvPr/>
        </p:nvSpPr>
        <p:spPr bwMode="auto">
          <a:xfrm>
            <a:off x="723900" y="5003800"/>
            <a:ext cx="685800" cy="277813"/>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 …</a:t>
            </a:r>
          </a:p>
        </p:txBody>
      </p:sp>
      <p:sp>
        <p:nvSpPr>
          <p:cNvPr id="45086" name="Rectangle 19"/>
          <p:cNvSpPr>
            <a:spLocks noChangeArrowheads="1"/>
          </p:cNvSpPr>
          <p:nvPr/>
        </p:nvSpPr>
        <p:spPr bwMode="auto">
          <a:xfrm>
            <a:off x="4621213" y="1725613"/>
            <a:ext cx="1800225" cy="1428750"/>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应用集市</a:t>
            </a:r>
          </a:p>
        </p:txBody>
      </p:sp>
      <p:grpSp>
        <p:nvGrpSpPr>
          <p:cNvPr id="45087" name="组合 62"/>
          <p:cNvGrpSpPr>
            <a:grpSpLocks/>
          </p:cNvGrpSpPr>
          <p:nvPr/>
        </p:nvGrpSpPr>
        <p:grpSpPr bwMode="auto">
          <a:xfrm>
            <a:off x="2049463" y="3082925"/>
            <a:ext cx="2428875" cy="1143000"/>
            <a:chOff x="1714500" y="1562100"/>
            <a:chExt cx="2428875" cy="1143000"/>
          </a:xfrm>
        </p:grpSpPr>
        <p:sp>
          <p:nvSpPr>
            <p:cNvPr id="45113" name="Rectangle 5"/>
            <p:cNvSpPr>
              <a:spLocks noChangeArrowheads="1"/>
            </p:cNvSpPr>
            <p:nvPr/>
          </p:nvSpPr>
          <p:spPr bwMode="auto">
            <a:xfrm>
              <a:off x="1714500" y="1562100"/>
              <a:ext cx="2428875" cy="1143000"/>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r>
                <a:rPr lang="en-US" altLang="zh-CN" sz="1200" b="1">
                  <a:latin typeface="微软雅黑" pitchFamily="34" charset="-122"/>
                  <a:ea typeface="微软雅黑" pitchFamily="34" charset="-122"/>
                </a:rPr>
                <a:t>ODS</a:t>
              </a:r>
            </a:p>
          </p:txBody>
        </p:sp>
        <p:sp>
          <p:nvSpPr>
            <p:cNvPr id="90" name="Rectangle 17"/>
            <p:cNvSpPr>
              <a:spLocks noChangeArrowheads="1"/>
            </p:cNvSpPr>
            <p:nvPr/>
          </p:nvSpPr>
          <p:spPr bwMode="auto">
            <a:xfrm>
              <a:off x="2754312" y="1789113"/>
              <a:ext cx="354013" cy="866775"/>
            </a:xfrm>
            <a:prstGeom prst="rect">
              <a:avLst/>
            </a:prstGeom>
            <a:solidFill>
              <a:srgbClr val="376091"/>
            </a:solidFill>
            <a:ln w="9525" algn="ctr">
              <a:noFill/>
              <a:miter lim="800000"/>
              <a:headEnd/>
              <a:tailEnd/>
            </a:ln>
          </p:spPr>
          <p:txBody>
            <a:bodyPr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基础数据</a:t>
              </a:r>
            </a:p>
          </p:txBody>
        </p:sp>
        <p:sp>
          <p:nvSpPr>
            <p:cNvPr id="144" name="Rectangle 71"/>
            <p:cNvSpPr>
              <a:spLocks noChangeArrowheads="1"/>
            </p:cNvSpPr>
            <p:nvPr/>
          </p:nvSpPr>
          <p:spPr bwMode="auto">
            <a:xfrm>
              <a:off x="3500437" y="1785938"/>
              <a:ext cx="357188" cy="869950"/>
            </a:xfrm>
            <a:prstGeom prst="rect">
              <a:avLst/>
            </a:prstGeom>
            <a:solidFill>
              <a:srgbClr val="376091"/>
            </a:solidFill>
            <a:ln w="9525" algn="ctr">
              <a:noFill/>
              <a:miter lim="800000"/>
              <a:headEnd/>
              <a:tailEnd/>
            </a:ln>
          </p:spPr>
          <p:txBody>
            <a:bodyPr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轻度汇总</a:t>
              </a:r>
            </a:p>
          </p:txBody>
        </p:sp>
        <p:sp>
          <p:nvSpPr>
            <p:cNvPr id="79" name="Rectangle 17"/>
            <p:cNvSpPr>
              <a:spLocks noChangeArrowheads="1"/>
            </p:cNvSpPr>
            <p:nvPr/>
          </p:nvSpPr>
          <p:spPr bwMode="auto">
            <a:xfrm>
              <a:off x="2000250" y="1789113"/>
              <a:ext cx="354012" cy="866775"/>
            </a:xfrm>
            <a:prstGeom prst="rect">
              <a:avLst/>
            </a:prstGeom>
            <a:solidFill>
              <a:srgbClr val="376091"/>
            </a:solidFill>
            <a:ln w="9525" algn="ctr">
              <a:noFill/>
              <a:miter lim="800000"/>
              <a:headEnd/>
              <a:tailEnd/>
            </a:ln>
          </p:spPr>
          <p:txBody>
            <a:bodyPr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缓冲层</a:t>
              </a:r>
            </a:p>
          </p:txBody>
        </p:sp>
      </p:grpSp>
      <p:grpSp>
        <p:nvGrpSpPr>
          <p:cNvPr id="45088" name="组合 61"/>
          <p:cNvGrpSpPr>
            <a:grpSpLocks/>
          </p:cNvGrpSpPr>
          <p:nvPr/>
        </p:nvGrpSpPr>
        <p:grpSpPr bwMode="auto">
          <a:xfrm>
            <a:off x="2049463" y="1725613"/>
            <a:ext cx="2428875" cy="1285875"/>
            <a:chOff x="1714500" y="2759075"/>
            <a:chExt cx="2428875" cy="1285875"/>
          </a:xfrm>
        </p:grpSpPr>
        <p:sp>
          <p:nvSpPr>
            <p:cNvPr id="45108" name="Rectangle 5"/>
            <p:cNvSpPr>
              <a:spLocks noChangeArrowheads="1"/>
            </p:cNvSpPr>
            <p:nvPr/>
          </p:nvSpPr>
          <p:spPr bwMode="auto">
            <a:xfrm>
              <a:off x="1714500" y="2759075"/>
              <a:ext cx="2428875" cy="1285875"/>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r>
                <a:rPr lang="en-US" altLang="zh-CN" sz="1200" b="1">
                  <a:latin typeface="微软雅黑" pitchFamily="34" charset="-122"/>
                  <a:ea typeface="微软雅黑" pitchFamily="34" charset="-122"/>
                </a:rPr>
                <a:t>EDW</a:t>
              </a:r>
            </a:p>
          </p:txBody>
        </p:sp>
        <p:sp>
          <p:nvSpPr>
            <p:cNvPr id="3" name="Rectangle 17"/>
            <p:cNvSpPr>
              <a:spLocks noChangeArrowheads="1"/>
            </p:cNvSpPr>
            <p:nvPr/>
          </p:nvSpPr>
          <p:spPr bwMode="auto">
            <a:xfrm flipV="1">
              <a:off x="2428875" y="3151187"/>
              <a:ext cx="355600" cy="750888"/>
            </a:xfrm>
            <a:prstGeom prst="rect">
              <a:avLst/>
            </a:prstGeom>
            <a:solidFill>
              <a:srgbClr val="376091"/>
            </a:solidFill>
            <a:ln w="9525" algn="ctr">
              <a:noFill/>
              <a:miter lim="800000"/>
              <a:headEnd/>
              <a:tailEnd/>
            </a:ln>
          </p:spPr>
          <p:txBody>
            <a:bodyPr rot="10800000"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整合层</a:t>
              </a:r>
              <a:endPar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endParaRPr>
            </a:p>
          </p:txBody>
        </p:sp>
        <p:sp>
          <p:nvSpPr>
            <p:cNvPr id="4" name="Rectangle 17"/>
            <p:cNvSpPr>
              <a:spLocks noChangeArrowheads="1"/>
            </p:cNvSpPr>
            <p:nvPr/>
          </p:nvSpPr>
          <p:spPr bwMode="auto">
            <a:xfrm flipV="1">
              <a:off x="3017837" y="3146425"/>
              <a:ext cx="339725" cy="755650"/>
            </a:xfrm>
            <a:prstGeom prst="rect">
              <a:avLst/>
            </a:prstGeom>
            <a:solidFill>
              <a:srgbClr val="376091"/>
            </a:solidFill>
            <a:ln w="9525" algn="ctr">
              <a:noFill/>
              <a:miter lim="800000"/>
              <a:headEnd/>
              <a:tailEnd/>
            </a:ln>
          </p:spPr>
          <p:txBody>
            <a:bodyPr rot="10800000"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语义层</a:t>
              </a:r>
              <a:endPar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endParaRPr>
            </a:p>
          </p:txBody>
        </p:sp>
        <p:sp>
          <p:nvSpPr>
            <p:cNvPr id="80" name="Rectangle 17"/>
            <p:cNvSpPr>
              <a:spLocks noChangeArrowheads="1"/>
            </p:cNvSpPr>
            <p:nvPr/>
          </p:nvSpPr>
          <p:spPr bwMode="auto">
            <a:xfrm>
              <a:off x="1857375" y="3160712"/>
              <a:ext cx="357187" cy="755650"/>
            </a:xfrm>
            <a:prstGeom prst="rect">
              <a:avLst/>
            </a:prstGeom>
            <a:solidFill>
              <a:srgbClr val="376091"/>
            </a:solidFill>
            <a:ln w="9525" algn="ctr">
              <a:noFill/>
              <a:miter lim="800000"/>
              <a:headEnd/>
              <a:tailEnd/>
            </a:ln>
          </p:spPr>
          <p:txBody>
            <a:bodyPr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缓冲层</a:t>
              </a:r>
            </a:p>
          </p:txBody>
        </p:sp>
        <p:sp>
          <p:nvSpPr>
            <p:cNvPr id="86" name="Rectangle 17"/>
            <p:cNvSpPr>
              <a:spLocks noChangeArrowheads="1"/>
            </p:cNvSpPr>
            <p:nvPr/>
          </p:nvSpPr>
          <p:spPr bwMode="auto">
            <a:xfrm flipV="1">
              <a:off x="3584575" y="3155950"/>
              <a:ext cx="344487" cy="757237"/>
            </a:xfrm>
            <a:prstGeom prst="rect">
              <a:avLst/>
            </a:prstGeom>
            <a:solidFill>
              <a:srgbClr val="376091"/>
            </a:solidFill>
            <a:ln w="9525" algn="ctr">
              <a:noFill/>
              <a:miter lim="800000"/>
              <a:headEnd/>
              <a:tailEnd/>
            </a:ln>
          </p:spPr>
          <p:txBody>
            <a:bodyPr rot="10800000" vert="eaVert"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库内集市</a:t>
              </a:r>
              <a:endPar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endParaRPr>
            </a:p>
          </p:txBody>
        </p:sp>
      </p:grpSp>
      <p:sp>
        <p:nvSpPr>
          <p:cNvPr id="45089" name="Rectangle 44"/>
          <p:cNvSpPr>
            <a:spLocks noChangeArrowheads="1"/>
          </p:cNvSpPr>
          <p:nvPr/>
        </p:nvSpPr>
        <p:spPr bwMode="auto">
          <a:xfrm>
            <a:off x="4616450" y="3868738"/>
            <a:ext cx="1785938" cy="357187"/>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数据集成服务</a:t>
            </a:r>
          </a:p>
        </p:txBody>
      </p:sp>
      <p:sp>
        <p:nvSpPr>
          <p:cNvPr id="45090" name="Rectangle 44"/>
          <p:cNvSpPr>
            <a:spLocks noChangeArrowheads="1"/>
          </p:cNvSpPr>
          <p:nvPr/>
        </p:nvSpPr>
        <p:spPr bwMode="auto">
          <a:xfrm>
            <a:off x="2049463" y="4868863"/>
            <a:ext cx="2428875" cy="428625"/>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lnSpc>
                <a:spcPct val="200000"/>
              </a:lnSpc>
              <a:buClr>
                <a:schemeClr val="bg2"/>
              </a:buClr>
              <a:buSzPct val="75000"/>
            </a:pPr>
            <a:r>
              <a:rPr lang="zh-CN" altLang="en-US" sz="1200">
                <a:latin typeface="微软雅黑" pitchFamily="34" charset="-122"/>
                <a:ea typeface="微软雅黑" pitchFamily="34" charset="-122"/>
              </a:rPr>
              <a:t>历史数据平台</a:t>
            </a:r>
          </a:p>
        </p:txBody>
      </p:sp>
      <p:sp>
        <p:nvSpPr>
          <p:cNvPr id="45091" name="Rectangle 5"/>
          <p:cNvSpPr>
            <a:spLocks noChangeArrowheads="1"/>
          </p:cNvSpPr>
          <p:nvPr/>
        </p:nvSpPr>
        <p:spPr bwMode="auto">
          <a:xfrm>
            <a:off x="4621213" y="4868863"/>
            <a:ext cx="1785937" cy="5127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历史数据服务</a:t>
            </a:r>
          </a:p>
        </p:txBody>
      </p:sp>
      <p:sp>
        <p:nvSpPr>
          <p:cNvPr id="45092" name="Rectangle 19"/>
          <p:cNvSpPr>
            <a:spLocks noChangeArrowheads="1"/>
          </p:cNvSpPr>
          <p:nvPr/>
        </p:nvSpPr>
        <p:spPr bwMode="auto">
          <a:xfrm>
            <a:off x="6978650" y="2797175"/>
            <a:ext cx="1643063" cy="1928813"/>
          </a:xfrm>
          <a:prstGeom prst="rect">
            <a:avLst/>
          </a:prstGeom>
          <a:solidFill>
            <a:srgbClr val="CC66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1"/>
          <a:lstStyle/>
          <a:p>
            <a:r>
              <a:rPr lang="zh-CN" altLang="en-US" sz="1200">
                <a:solidFill>
                  <a:schemeClr val="bg1"/>
                </a:solidFill>
                <a:latin typeface="微软雅黑" pitchFamily="34" charset="-122"/>
                <a:ea typeface="微软雅黑" pitchFamily="34" charset="-122"/>
                <a:cs typeface="Arial" pitchFamily="34" charset="0"/>
              </a:rPr>
              <a:t>专题应用</a:t>
            </a:r>
          </a:p>
        </p:txBody>
      </p:sp>
      <p:sp>
        <p:nvSpPr>
          <p:cNvPr id="113" name="Rectangle 37"/>
          <p:cNvSpPr>
            <a:spLocks noChangeArrowheads="1"/>
          </p:cNvSpPr>
          <p:nvPr/>
        </p:nvSpPr>
        <p:spPr bwMode="auto">
          <a:xfrm>
            <a:off x="7448550" y="3387725"/>
            <a:ext cx="811213" cy="285750"/>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ACRM</a:t>
            </a:r>
          </a:p>
        </p:txBody>
      </p:sp>
      <p:sp>
        <p:nvSpPr>
          <p:cNvPr id="116" name="Rectangle 37"/>
          <p:cNvSpPr>
            <a:spLocks noChangeArrowheads="1"/>
          </p:cNvSpPr>
          <p:nvPr/>
        </p:nvSpPr>
        <p:spPr bwMode="auto">
          <a:xfrm>
            <a:off x="7456488" y="3765550"/>
            <a:ext cx="798512" cy="285750"/>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风险</a:t>
            </a:r>
          </a:p>
        </p:txBody>
      </p:sp>
      <p:sp>
        <p:nvSpPr>
          <p:cNvPr id="117" name="Rectangle 37"/>
          <p:cNvSpPr>
            <a:spLocks noChangeArrowheads="1"/>
          </p:cNvSpPr>
          <p:nvPr/>
        </p:nvSpPr>
        <p:spPr bwMode="auto">
          <a:xfrm>
            <a:off x="7437438" y="4154488"/>
            <a:ext cx="798512" cy="285750"/>
          </a:xfrm>
          <a:prstGeom prst="rect">
            <a:avLst/>
          </a:prstGeom>
          <a:solidFill>
            <a:srgbClr val="5F5F5F"/>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pitchFamily="34" charset="0"/>
              </a:rPr>
              <a:t>……</a:t>
            </a:r>
          </a:p>
        </p:txBody>
      </p:sp>
      <p:sp>
        <p:nvSpPr>
          <p:cNvPr id="45096" name="Rectangle 19"/>
          <p:cNvSpPr>
            <a:spLocks noChangeArrowheads="1"/>
          </p:cNvSpPr>
          <p:nvPr/>
        </p:nvSpPr>
        <p:spPr bwMode="auto">
          <a:xfrm>
            <a:off x="6978650" y="2122488"/>
            <a:ext cx="1643063" cy="642937"/>
          </a:xfrm>
          <a:prstGeom prst="rect">
            <a:avLst/>
          </a:prstGeom>
          <a:solidFill>
            <a:srgbClr val="CC66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r>
              <a:rPr lang="zh-CN" altLang="en-US" sz="1200">
                <a:solidFill>
                  <a:schemeClr val="bg1"/>
                </a:solidFill>
                <a:latin typeface="微软雅黑" pitchFamily="34" charset="-122"/>
                <a:ea typeface="微软雅黑" pitchFamily="34" charset="-122"/>
                <a:cs typeface="Arial" pitchFamily="34" charset="0"/>
              </a:rPr>
              <a:t>统一报表</a:t>
            </a:r>
          </a:p>
        </p:txBody>
      </p:sp>
      <p:sp>
        <p:nvSpPr>
          <p:cNvPr id="45097" name="Rectangle 44"/>
          <p:cNvSpPr>
            <a:spLocks noChangeArrowheads="1"/>
          </p:cNvSpPr>
          <p:nvPr/>
        </p:nvSpPr>
        <p:spPr bwMode="auto">
          <a:xfrm>
            <a:off x="2049463" y="5440363"/>
            <a:ext cx="2428875" cy="495300"/>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lnSpc>
                <a:spcPct val="200000"/>
              </a:lnSpc>
              <a:buClr>
                <a:schemeClr val="bg2"/>
              </a:buClr>
              <a:buSzPct val="75000"/>
            </a:pPr>
            <a:r>
              <a:rPr lang="zh-CN" altLang="en-US" sz="1200" b="1">
                <a:latin typeface="微软雅黑" pitchFamily="34" charset="-122"/>
                <a:ea typeface="微软雅黑" pitchFamily="34" charset="-122"/>
              </a:rPr>
              <a:t>准实时数据平台</a:t>
            </a:r>
          </a:p>
        </p:txBody>
      </p:sp>
      <p:sp>
        <p:nvSpPr>
          <p:cNvPr id="45098" name="Rectangle 44"/>
          <p:cNvSpPr>
            <a:spLocks noChangeArrowheads="1"/>
          </p:cNvSpPr>
          <p:nvPr/>
        </p:nvSpPr>
        <p:spPr bwMode="auto">
          <a:xfrm>
            <a:off x="2049463" y="4319588"/>
            <a:ext cx="2428875" cy="500062"/>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r>
              <a:rPr lang="zh-CN" altLang="en-US" sz="1200" b="1">
                <a:latin typeface="微软雅黑" pitchFamily="34" charset="-122"/>
                <a:ea typeface="微软雅黑" pitchFamily="34" charset="-122"/>
              </a:rPr>
              <a:t>数据交换平台</a:t>
            </a:r>
          </a:p>
        </p:txBody>
      </p:sp>
      <p:sp>
        <p:nvSpPr>
          <p:cNvPr id="45099" name="Rectangle 44"/>
          <p:cNvSpPr>
            <a:spLocks noChangeArrowheads="1"/>
          </p:cNvSpPr>
          <p:nvPr/>
        </p:nvSpPr>
        <p:spPr bwMode="auto">
          <a:xfrm>
            <a:off x="2049463" y="4881563"/>
            <a:ext cx="2428875" cy="487362"/>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lnSpc>
                <a:spcPct val="200000"/>
              </a:lnSpc>
              <a:buClr>
                <a:schemeClr val="bg2"/>
              </a:buClr>
              <a:buSzPct val="75000"/>
            </a:pPr>
            <a:r>
              <a:rPr lang="zh-CN" altLang="en-US" sz="1200" b="1">
                <a:latin typeface="微软雅黑" pitchFamily="34" charset="-122"/>
                <a:ea typeface="微软雅黑" pitchFamily="34" charset="-122"/>
              </a:rPr>
              <a:t>历史数据平台</a:t>
            </a:r>
          </a:p>
        </p:txBody>
      </p:sp>
      <p:sp>
        <p:nvSpPr>
          <p:cNvPr id="45100" name="Rectangle 5"/>
          <p:cNvSpPr>
            <a:spLocks noChangeArrowheads="1"/>
          </p:cNvSpPr>
          <p:nvPr/>
        </p:nvSpPr>
        <p:spPr bwMode="auto">
          <a:xfrm>
            <a:off x="6978650" y="4765675"/>
            <a:ext cx="1638300" cy="357188"/>
          </a:xfrm>
          <a:prstGeom prst="rect">
            <a:avLst/>
          </a:prstGeom>
          <a:solidFill>
            <a:srgbClr val="CC66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buClr>
                <a:schemeClr val="bg2"/>
              </a:buClr>
              <a:buSzPct val="75000"/>
              <a:buFont typeface="Wingdings" pitchFamily="2" charset="2"/>
              <a:buNone/>
            </a:pPr>
            <a:r>
              <a:rPr lang="zh-CN" altLang="en-US" sz="1200">
                <a:solidFill>
                  <a:schemeClr val="bg1"/>
                </a:solidFill>
                <a:latin typeface="微软雅黑" pitchFamily="34" charset="-122"/>
                <a:ea typeface="微软雅黑" pitchFamily="34" charset="-122"/>
                <a:cs typeface="Arial" pitchFamily="34" charset="0"/>
              </a:rPr>
              <a:t>操作型应用</a:t>
            </a:r>
          </a:p>
        </p:txBody>
      </p:sp>
      <p:sp>
        <p:nvSpPr>
          <p:cNvPr id="45101" name="Rectangle 5"/>
          <p:cNvSpPr>
            <a:spLocks noChangeArrowheads="1"/>
          </p:cNvSpPr>
          <p:nvPr/>
        </p:nvSpPr>
        <p:spPr bwMode="auto">
          <a:xfrm>
            <a:off x="6978650" y="5162550"/>
            <a:ext cx="1630363" cy="500063"/>
          </a:xfrm>
          <a:prstGeom prst="rect">
            <a:avLst/>
          </a:prstGeom>
          <a:solidFill>
            <a:srgbClr val="CC66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ctr" anchorCtr="1"/>
          <a:lstStyle/>
          <a:p>
            <a:pPr marL="342900" indent="-342900">
              <a:buClr>
                <a:schemeClr val="bg2"/>
              </a:buClr>
              <a:buSzPct val="75000"/>
              <a:buFont typeface="Wingdings" pitchFamily="2" charset="2"/>
              <a:buNone/>
            </a:pPr>
            <a:r>
              <a:rPr lang="zh-CN" altLang="en-US" sz="1200">
                <a:solidFill>
                  <a:schemeClr val="bg1"/>
                </a:solidFill>
                <a:latin typeface="微软雅黑" pitchFamily="34" charset="-122"/>
                <a:ea typeface="微软雅黑" pitchFamily="34" charset="-122"/>
                <a:cs typeface="Arial" pitchFamily="34" charset="0"/>
              </a:rPr>
              <a:t>其他应用</a:t>
            </a:r>
          </a:p>
        </p:txBody>
      </p:sp>
      <p:sp>
        <p:nvSpPr>
          <p:cNvPr id="57" name="矩形 56"/>
          <p:cNvSpPr/>
          <p:nvPr/>
        </p:nvSpPr>
        <p:spPr>
          <a:xfrm>
            <a:off x="2049463" y="1725613"/>
            <a:ext cx="4357687" cy="250031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itchFamily="34" charset="-122"/>
              <a:ea typeface="微软雅黑" pitchFamily="34" charset="-122"/>
            </a:endParaRPr>
          </a:p>
        </p:txBody>
      </p:sp>
      <p:sp>
        <p:nvSpPr>
          <p:cNvPr id="59" name="矩形 58"/>
          <p:cNvSpPr/>
          <p:nvPr/>
        </p:nvSpPr>
        <p:spPr>
          <a:xfrm>
            <a:off x="2049463" y="4868863"/>
            <a:ext cx="4357687" cy="5000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itchFamily="34" charset="-122"/>
              <a:ea typeface="微软雅黑" pitchFamily="34" charset="-122"/>
            </a:endParaRPr>
          </a:p>
        </p:txBody>
      </p:sp>
      <p:sp>
        <p:nvSpPr>
          <p:cNvPr id="60" name="矩形 59"/>
          <p:cNvSpPr/>
          <p:nvPr/>
        </p:nvSpPr>
        <p:spPr>
          <a:xfrm>
            <a:off x="2049463" y="5440363"/>
            <a:ext cx="4357687" cy="5000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itchFamily="34" charset="-122"/>
              <a:ea typeface="微软雅黑" pitchFamily="34" charset="-122"/>
            </a:endParaRPr>
          </a:p>
        </p:txBody>
      </p:sp>
      <p:sp>
        <p:nvSpPr>
          <p:cNvPr id="45105" name="Rectangle 44"/>
          <p:cNvSpPr>
            <a:spLocks noChangeArrowheads="1"/>
          </p:cNvSpPr>
          <p:nvPr/>
        </p:nvSpPr>
        <p:spPr bwMode="auto">
          <a:xfrm>
            <a:off x="4621213" y="4297363"/>
            <a:ext cx="1785937" cy="5000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b="1">
                <a:solidFill>
                  <a:schemeClr val="bg1"/>
                </a:solidFill>
                <a:latin typeface="微软雅黑" pitchFamily="34" charset="-122"/>
                <a:ea typeface="微软雅黑" pitchFamily="34" charset="-122"/>
                <a:cs typeface="Arial" pitchFamily="34" charset="0"/>
              </a:rPr>
              <a:t>数据交换服务</a:t>
            </a:r>
          </a:p>
        </p:txBody>
      </p:sp>
      <p:sp>
        <p:nvSpPr>
          <p:cNvPr id="65" name="矩形 64"/>
          <p:cNvSpPr/>
          <p:nvPr/>
        </p:nvSpPr>
        <p:spPr>
          <a:xfrm>
            <a:off x="2049463" y="4297363"/>
            <a:ext cx="4357687" cy="500062"/>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微软雅黑" pitchFamily="34" charset="-122"/>
              <a:ea typeface="微软雅黑" pitchFamily="34" charset="-122"/>
            </a:endParaRPr>
          </a:p>
        </p:txBody>
      </p:sp>
      <p:sp>
        <p:nvSpPr>
          <p:cNvPr id="45107" name="Rectangle 63"/>
          <p:cNvSpPr>
            <a:spLocks noGrp="1"/>
          </p:cNvSpPr>
          <p:nvPr>
            <p:ph type="title"/>
          </p:nvPr>
        </p:nvSpPr>
        <p:spPr/>
        <p:txBody>
          <a:bodyPr/>
          <a:lstStyle/>
          <a:p>
            <a:r>
              <a:rPr lang="zh-CN" altLang="en-US" smtClean="0"/>
              <a:t>目标蓝图－技术平台体系</a:t>
            </a:r>
            <a:r>
              <a:rPr lang="en-US" altLang="zh-CN" smtClean="0"/>
              <a:t>1</a:t>
            </a:r>
            <a:endParaRPr lang="zh-CN" altLang="en-US" smtClean="0"/>
          </a:p>
        </p:txBody>
      </p:sp>
    </p:spTree>
    <p:extLst>
      <p:ext uri="{BB962C8B-B14F-4D97-AF65-F5344CB8AC3E}">
        <p14:creationId xmlns:p14="http://schemas.microsoft.com/office/powerpoint/2010/main" val="3227711524"/>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6"/>
          <p:cNvSpPr>
            <a:spLocks noGrp="1"/>
          </p:cNvSpPr>
          <p:nvPr>
            <p:ph type="title"/>
          </p:nvPr>
        </p:nvSpPr>
        <p:spPr/>
        <p:txBody>
          <a:bodyPr/>
          <a:lstStyle/>
          <a:p>
            <a:r>
              <a:rPr lang="zh-CN" altLang="en-US" smtClean="0"/>
              <a:t>目标蓝图－技术平台体系</a:t>
            </a:r>
            <a:r>
              <a:rPr lang="en-US" altLang="zh-CN" smtClean="0"/>
              <a:t>2</a:t>
            </a:r>
            <a:endParaRPr lang="zh-CN" altLang="en-US" smtClean="0"/>
          </a:p>
        </p:txBody>
      </p:sp>
      <p:sp>
        <p:nvSpPr>
          <p:cNvPr id="46083" name="Rectangle 3"/>
          <p:cNvSpPr>
            <a:spLocks noGrp="1" noChangeArrowheads="1"/>
          </p:cNvSpPr>
          <p:nvPr>
            <p:ph type="body" idx="4294967295"/>
          </p:nvPr>
        </p:nvSpPr>
        <p:spPr>
          <a:xfrm>
            <a:off x="695325" y="998538"/>
            <a:ext cx="8448675" cy="765175"/>
          </a:xfrm>
          <a:prstGeom prst="rect">
            <a:avLst/>
          </a:prstGeom>
        </p:spPr>
        <p:txBody>
          <a:bodyPr lIns="91431" tIns="45715" rIns="91431" bIns="45715"/>
          <a:lstStyle/>
          <a:p>
            <a:pPr eaLnBrk="1" hangingPunct="1">
              <a:lnSpc>
                <a:spcPct val="110000"/>
              </a:lnSpc>
              <a:spcBef>
                <a:spcPct val="20000"/>
              </a:spcBef>
              <a:spcAft>
                <a:spcPct val="20000"/>
              </a:spcAft>
            </a:pPr>
            <a:r>
              <a:rPr lang="zh-CN" altLang="en-US" sz="1700" smtClean="0">
                <a:latin typeface="微软雅黑" pitchFamily="34" charset="-122"/>
                <a:ea typeface="微软雅黑" pitchFamily="34" charset="-122"/>
              </a:rPr>
              <a:t>根据数据各流转环节，将技术平台分成基础环境层、数据交换层、数据整合层和数据应用层。</a:t>
            </a:r>
          </a:p>
        </p:txBody>
      </p:sp>
      <p:sp>
        <p:nvSpPr>
          <p:cNvPr id="27" name="同侧圆角矩形 26"/>
          <p:cNvSpPr/>
          <p:nvPr/>
        </p:nvSpPr>
        <p:spPr>
          <a:xfrm rot="5400000">
            <a:off x="4709319" y="284957"/>
            <a:ext cx="1906587" cy="5029200"/>
          </a:xfrm>
          <a:prstGeom prst="round2SameRect">
            <a:avLst/>
          </a:prstGeom>
          <a:solidFill>
            <a:srgbClr val="94A6BE"/>
          </a:solidFill>
          <a:ln w="12700" algn="ctr">
            <a:noFill/>
            <a:miter lim="800000"/>
            <a:headEnd/>
            <a:tailEnd/>
          </a:ln>
        </p:spPr>
      </p:sp>
      <p:grpSp>
        <p:nvGrpSpPr>
          <p:cNvPr id="46085" name="组合 5"/>
          <p:cNvGrpSpPr>
            <a:grpSpLocks/>
          </p:cNvGrpSpPr>
          <p:nvPr/>
        </p:nvGrpSpPr>
        <p:grpSpPr bwMode="auto">
          <a:xfrm>
            <a:off x="777875" y="1773238"/>
            <a:ext cx="2243138" cy="2049462"/>
            <a:chOff x="0" y="2842"/>
            <a:chExt cx="3041523" cy="1366940"/>
          </a:xfrm>
        </p:grpSpPr>
        <p:sp>
          <p:nvSpPr>
            <p:cNvPr id="2" name="圆角矩形 24"/>
            <p:cNvSpPr/>
            <p:nvPr/>
          </p:nvSpPr>
          <p:spPr>
            <a:xfrm>
              <a:off x="0" y="2842"/>
              <a:ext cx="3041523" cy="1366940"/>
            </a:xfrm>
            <a:prstGeom prst="roundRect">
              <a:avLst/>
            </a:prstGeom>
            <a:solidFill>
              <a:schemeClr val="tx1">
                <a:lumMod val="50000"/>
                <a:lumOff val="50000"/>
              </a:schemeClr>
            </a:solidFill>
            <a:scene3d>
              <a:camera prst="orthographicFront"/>
              <a:lightRig rig="threePt" dir="t"/>
            </a:scene3d>
            <a:sp3d>
              <a:bevelB w="114300" prst="artDeco"/>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36" name="圆角矩形 6"/>
            <p:cNvSpPr>
              <a:spLocks noChangeArrowheads="1"/>
            </p:cNvSpPr>
            <p:nvPr/>
          </p:nvSpPr>
          <p:spPr bwMode="auto">
            <a:xfrm>
              <a:off x="66565" y="68579"/>
              <a:ext cx="2908392" cy="1235466"/>
            </a:xfrm>
            <a:prstGeom prst="rect">
              <a:avLst/>
            </a:prstGeom>
            <a:noFill/>
            <a:ln w="9525">
              <a:noFill/>
              <a:miter lim="800000"/>
              <a:headEnd/>
              <a:tailEnd/>
            </a:ln>
            <a:scene3d>
              <a:camera prst="orthographicFront"/>
              <a:lightRig rig="threePt" dir="t"/>
            </a:scene3d>
            <a:sp3d>
              <a:bevelB w="114300" prst="artDeco"/>
            </a:sp3d>
          </p:spPr>
          <p:txBody>
            <a:bodyPr lIns="150876" tIns="75438" rIns="150876" bIns="75438" anchor="ctr"/>
            <a:lstStyle/>
            <a:p>
              <a:pPr algn="ctr" defTabSz="1600200">
                <a:lnSpc>
                  <a:spcPct val="90000"/>
                </a:lnSpc>
                <a:spcAft>
                  <a:spcPct val="35000"/>
                </a:spcAft>
                <a:buSzPct val="65000"/>
                <a:defRPr/>
              </a:pPr>
              <a:r>
                <a:rPr lang="zh-CN" altLang="en-US" b="1">
                  <a:solidFill>
                    <a:srgbClr val="FFFFFF"/>
                  </a:solidFill>
                  <a:latin typeface="微软雅黑" pitchFamily="34" charset="-122"/>
                  <a:ea typeface="微软雅黑" pitchFamily="34" charset="-122"/>
                </a:rPr>
                <a:t>数据应用层</a:t>
              </a:r>
            </a:p>
          </p:txBody>
        </p:sp>
      </p:grpSp>
      <p:sp>
        <p:nvSpPr>
          <p:cNvPr id="23" name="同侧圆角矩形 22"/>
          <p:cNvSpPr/>
          <p:nvPr/>
        </p:nvSpPr>
        <p:spPr bwMode="auto">
          <a:xfrm rot="5400000">
            <a:off x="5249863" y="1776413"/>
            <a:ext cx="825500" cy="5029200"/>
          </a:xfrm>
          <a:prstGeom prst="round2SameRect">
            <a:avLst/>
          </a:prstGeom>
          <a:solidFill>
            <a:srgbClr val="94A6BE"/>
          </a:solidFill>
          <a:ln w="12700" algn="ctr">
            <a:noFill/>
            <a:miter lim="800000"/>
            <a:headEnd/>
            <a:tailEnd/>
          </a:ln>
        </p:spPr>
      </p:sp>
      <p:grpSp>
        <p:nvGrpSpPr>
          <p:cNvPr id="46087" name="组合 5"/>
          <p:cNvGrpSpPr>
            <a:grpSpLocks/>
          </p:cNvGrpSpPr>
          <p:nvPr/>
        </p:nvGrpSpPr>
        <p:grpSpPr bwMode="auto">
          <a:xfrm>
            <a:off x="777875" y="3849688"/>
            <a:ext cx="2243138" cy="898525"/>
            <a:chOff x="0" y="2842"/>
            <a:chExt cx="3041523" cy="1366940"/>
          </a:xfrm>
        </p:grpSpPr>
        <p:sp>
          <p:nvSpPr>
            <p:cNvPr id="4" name="圆角矩形 24"/>
            <p:cNvSpPr/>
            <p:nvPr/>
          </p:nvSpPr>
          <p:spPr>
            <a:xfrm>
              <a:off x="0" y="2842"/>
              <a:ext cx="3041523" cy="1366940"/>
            </a:xfrm>
            <a:prstGeom prst="round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34" name="圆角矩形 6"/>
            <p:cNvSpPr>
              <a:spLocks noChangeArrowheads="1"/>
            </p:cNvSpPr>
            <p:nvPr/>
          </p:nvSpPr>
          <p:spPr bwMode="auto">
            <a:xfrm>
              <a:off x="66729" y="68049"/>
              <a:ext cx="2908065" cy="1236525"/>
            </a:xfrm>
            <a:prstGeom prst="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0876" tIns="75438" rIns="150876" bIns="75438" anchor="ctr"/>
            <a:lstStyle/>
            <a:p>
              <a:pPr algn="ctr" defTabSz="1600200">
                <a:lnSpc>
                  <a:spcPct val="90000"/>
                </a:lnSpc>
                <a:spcAft>
                  <a:spcPct val="35000"/>
                </a:spcAft>
                <a:buSzPct val="65000"/>
                <a:defRPr/>
              </a:pPr>
              <a:r>
                <a:rPr lang="zh-CN" altLang="en-US" b="1">
                  <a:solidFill>
                    <a:srgbClr val="FFFFFF"/>
                  </a:solidFill>
                  <a:latin typeface="微软雅黑" pitchFamily="34" charset="-122"/>
                  <a:ea typeface="微软雅黑" pitchFamily="34" charset="-122"/>
                </a:rPr>
                <a:t>数据整合层</a:t>
              </a:r>
            </a:p>
          </p:txBody>
        </p:sp>
      </p:grpSp>
      <p:sp>
        <p:nvSpPr>
          <p:cNvPr id="19" name="同侧圆角矩形 18"/>
          <p:cNvSpPr/>
          <p:nvPr/>
        </p:nvSpPr>
        <p:spPr>
          <a:xfrm rot="5400000">
            <a:off x="5249863" y="2692400"/>
            <a:ext cx="825500" cy="5029200"/>
          </a:xfrm>
          <a:prstGeom prst="round2SameRect">
            <a:avLst/>
          </a:prstGeom>
          <a:solidFill>
            <a:srgbClr val="94A6BE"/>
          </a:solidFill>
          <a:ln w="12700" algn="ctr">
            <a:noFill/>
            <a:miter lim="800000"/>
            <a:headEnd/>
            <a:tailEnd/>
          </a:ln>
        </p:spPr>
      </p:sp>
      <p:grpSp>
        <p:nvGrpSpPr>
          <p:cNvPr id="46089" name="组合 5"/>
          <p:cNvGrpSpPr>
            <a:grpSpLocks/>
          </p:cNvGrpSpPr>
          <p:nvPr/>
        </p:nvGrpSpPr>
        <p:grpSpPr bwMode="auto">
          <a:xfrm>
            <a:off x="777875" y="4765675"/>
            <a:ext cx="2243138" cy="896938"/>
            <a:chOff x="0" y="2842"/>
            <a:chExt cx="3041523" cy="1366940"/>
          </a:xfrm>
        </p:grpSpPr>
        <p:sp>
          <p:nvSpPr>
            <p:cNvPr id="6" name="圆角矩形 24"/>
            <p:cNvSpPr/>
            <p:nvPr/>
          </p:nvSpPr>
          <p:spPr>
            <a:xfrm>
              <a:off x="0" y="2842"/>
              <a:ext cx="3041523" cy="1366940"/>
            </a:xfrm>
            <a:prstGeom prst="round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32" name="圆角矩形 6"/>
            <p:cNvSpPr>
              <a:spLocks noChangeArrowheads="1"/>
            </p:cNvSpPr>
            <p:nvPr/>
          </p:nvSpPr>
          <p:spPr bwMode="auto">
            <a:xfrm>
              <a:off x="66729" y="68166"/>
              <a:ext cx="2908065" cy="1236293"/>
            </a:xfrm>
            <a:prstGeom prst="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0876" tIns="75438" rIns="150876" bIns="75438" anchor="ctr"/>
            <a:lstStyle/>
            <a:p>
              <a:pPr algn="ctr" defTabSz="1600200">
                <a:lnSpc>
                  <a:spcPct val="90000"/>
                </a:lnSpc>
                <a:spcAft>
                  <a:spcPct val="35000"/>
                </a:spcAft>
                <a:buSzPct val="65000"/>
                <a:defRPr/>
              </a:pPr>
              <a:r>
                <a:rPr lang="zh-CN" altLang="en-US" b="1">
                  <a:solidFill>
                    <a:srgbClr val="FFFFFF"/>
                  </a:solidFill>
                  <a:latin typeface="微软雅黑" pitchFamily="34" charset="-122"/>
                  <a:ea typeface="微软雅黑" pitchFamily="34" charset="-122"/>
                </a:rPr>
                <a:t>数据交换层</a:t>
              </a:r>
            </a:p>
          </p:txBody>
        </p:sp>
      </p:grpSp>
      <p:grpSp>
        <p:nvGrpSpPr>
          <p:cNvPr id="46090" name="组合 10"/>
          <p:cNvGrpSpPr>
            <a:grpSpLocks/>
          </p:cNvGrpSpPr>
          <p:nvPr/>
        </p:nvGrpSpPr>
        <p:grpSpPr bwMode="auto">
          <a:xfrm>
            <a:off x="3148013" y="5707063"/>
            <a:ext cx="5029200" cy="825500"/>
            <a:chOff x="3041522" y="4445399"/>
            <a:chExt cx="5407152" cy="1093552"/>
          </a:xfrm>
        </p:grpSpPr>
        <p:sp>
          <p:nvSpPr>
            <p:cNvPr id="15" name="同侧圆角矩形 14"/>
            <p:cNvSpPr/>
            <p:nvPr/>
          </p:nvSpPr>
          <p:spPr>
            <a:xfrm rot="5400000">
              <a:off x="5198322" y="2288599"/>
              <a:ext cx="1093552" cy="5407152"/>
            </a:xfrm>
            <a:prstGeom prst="round2SameRect">
              <a:avLst/>
            </a:prstGeom>
            <a:solidFill>
              <a:srgbClr val="94A6BE"/>
            </a:solidFill>
            <a:ln w="12700" algn="ctr">
              <a:noFill/>
              <a:miter lim="800000"/>
              <a:headEnd/>
              <a:tailEnd/>
            </a:ln>
          </p:spPr>
        </p:sp>
        <p:sp>
          <p:nvSpPr>
            <p:cNvPr id="46115" name="同侧圆角矩形 16"/>
            <p:cNvSpPr>
              <a:spLocks noChangeArrowheads="1"/>
            </p:cNvSpPr>
            <p:nvPr/>
          </p:nvSpPr>
          <p:spPr bwMode="auto">
            <a:xfrm>
              <a:off x="3041522" y="4499485"/>
              <a:ext cx="5354241" cy="985380"/>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62865" tIns="31433" rIns="62865" bIns="31433" anchor="ctr"/>
            <a:lstStyle/>
            <a:p>
              <a:pPr marL="112713" lvl="1" indent="-112713" defTabSz="665163">
                <a:lnSpc>
                  <a:spcPct val="90000"/>
                </a:lnSpc>
                <a:spcAft>
                  <a:spcPct val="15000"/>
                </a:spcAft>
                <a:buSzPct val="65000"/>
              </a:pPr>
              <a:endParaRPr lang="zh-CN" altLang="en-US" sz="1200">
                <a:solidFill>
                  <a:schemeClr val="bg1"/>
                </a:solidFill>
                <a:latin typeface="微软雅黑" pitchFamily="34" charset="-122"/>
                <a:ea typeface="微软雅黑" pitchFamily="34" charset="-122"/>
              </a:endParaRPr>
            </a:p>
          </p:txBody>
        </p:sp>
      </p:grpSp>
      <p:grpSp>
        <p:nvGrpSpPr>
          <p:cNvPr id="46091" name="组合 5"/>
          <p:cNvGrpSpPr>
            <a:grpSpLocks/>
          </p:cNvGrpSpPr>
          <p:nvPr/>
        </p:nvGrpSpPr>
        <p:grpSpPr bwMode="auto">
          <a:xfrm>
            <a:off x="777875" y="5680075"/>
            <a:ext cx="2243138" cy="900113"/>
            <a:chOff x="0" y="2842"/>
            <a:chExt cx="3041523" cy="1366940"/>
          </a:xfrm>
        </p:grpSpPr>
        <p:sp>
          <p:nvSpPr>
            <p:cNvPr id="25" name="圆角矩形 24"/>
            <p:cNvSpPr/>
            <p:nvPr/>
          </p:nvSpPr>
          <p:spPr>
            <a:xfrm>
              <a:off x="0" y="2842"/>
              <a:ext cx="3041523" cy="1366940"/>
            </a:xfrm>
            <a:prstGeom prst="round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28" name="圆角矩形 6"/>
            <p:cNvSpPr>
              <a:spLocks noChangeArrowheads="1"/>
            </p:cNvSpPr>
            <p:nvPr/>
          </p:nvSpPr>
          <p:spPr bwMode="auto">
            <a:xfrm>
              <a:off x="66729" y="67935"/>
              <a:ext cx="2908065" cy="1236754"/>
            </a:xfrm>
            <a:prstGeom prst="rect">
              <a:avLst/>
            </a:prstGeom>
            <a:solidFill>
              <a:schemeClr val="tx1">
                <a:lumMod val="50000"/>
                <a:lumOff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50876" tIns="75438" rIns="150876" bIns="75438" anchor="ctr"/>
            <a:lstStyle/>
            <a:p>
              <a:pPr algn="ctr" defTabSz="1600200">
                <a:lnSpc>
                  <a:spcPct val="90000"/>
                </a:lnSpc>
                <a:spcAft>
                  <a:spcPct val="35000"/>
                </a:spcAft>
                <a:buSzPct val="65000"/>
                <a:defRPr/>
              </a:pPr>
              <a:r>
                <a:rPr lang="zh-CN" altLang="en-US" b="1">
                  <a:solidFill>
                    <a:srgbClr val="FFFFFF"/>
                  </a:solidFill>
                  <a:latin typeface="微软雅黑" pitchFamily="34" charset="-122"/>
                  <a:ea typeface="微软雅黑" pitchFamily="34" charset="-122"/>
                </a:rPr>
                <a:t>基础环境层</a:t>
              </a:r>
            </a:p>
          </p:txBody>
        </p:sp>
      </p:grpSp>
      <p:sp>
        <p:nvSpPr>
          <p:cNvPr id="46092" name="Rectangle 22"/>
          <p:cNvSpPr>
            <a:spLocks noChangeArrowheads="1"/>
          </p:cNvSpPr>
          <p:nvPr/>
        </p:nvSpPr>
        <p:spPr bwMode="auto">
          <a:xfrm>
            <a:off x="3389313" y="3981450"/>
            <a:ext cx="2289175" cy="587375"/>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en-US" altLang="zh-CN" sz="1200">
                <a:solidFill>
                  <a:schemeClr val="bg1"/>
                </a:solidFill>
                <a:latin typeface="微软雅黑" pitchFamily="34" charset="-122"/>
                <a:ea typeface="微软雅黑" pitchFamily="34" charset="-122"/>
                <a:cs typeface="Arial" pitchFamily="34" charset="0"/>
              </a:rPr>
              <a:t>DW</a:t>
            </a:r>
          </a:p>
        </p:txBody>
      </p:sp>
      <p:sp>
        <p:nvSpPr>
          <p:cNvPr id="46093" name="Rectangle 23"/>
          <p:cNvSpPr>
            <a:spLocks noChangeArrowheads="1"/>
          </p:cNvSpPr>
          <p:nvPr/>
        </p:nvSpPr>
        <p:spPr bwMode="auto">
          <a:xfrm>
            <a:off x="5949950" y="3978275"/>
            <a:ext cx="1931988" cy="593725"/>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en-US" altLang="zh-CN" sz="1200">
                <a:solidFill>
                  <a:schemeClr val="bg1"/>
                </a:solidFill>
                <a:latin typeface="微软雅黑" pitchFamily="34" charset="-122"/>
                <a:ea typeface="微软雅黑" pitchFamily="34" charset="-122"/>
                <a:cs typeface="Arial" pitchFamily="34" charset="0"/>
              </a:rPr>
              <a:t>ODS</a:t>
            </a:r>
          </a:p>
        </p:txBody>
      </p:sp>
      <p:sp>
        <p:nvSpPr>
          <p:cNvPr id="46094" name="Rectangle 25"/>
          <p:cNvSpPr>
            <a:spLocks noChangeArrowheads="1"/>
          </p:cNvSpPr>
          <p:nvPr/>
        </p:nvSpPr>
        <p:spPr bwMode="auto">
          <a:xfrm>
            <a:off x="3232150" y="5837238"/>
            <a:ext cx="879475" cy="2841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历史数据管理</a:t>
            </a:r>
          </a:p>
        </p:txBody>
      </p:sp>
      <p:sp>
        <p:nvSpPr>
          <p:cNvPr id="4111" name="Rectangle 27"/>
          <p:cNvSpPr>
            <a:spLocks noChangeArrowheads="1"/>
          </p:cNvSpPr>
          <p:nvPr/>
        </p:nvSpPr>
        <p:spPr bwMode="auto">
          <a:xfrm>
            <a:off x="6784975" y="1944688"/>
            <a:ext cx="1136650" cy="428625"/>
          </a:xfrm>
          <a:prstGeom prst="rect">
            <a:avLst/>
          </a:prstGeom>
          <a:solidFill>
            <a:schemeClr val="bg1">
              <a:lumMod val="75000"/>
            </a:schemeClr>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latin typeface="微软雅黑" pitchFamily="34" charset="-122"/>
                <a:ea typeface="微软雅黑" pitchFamily="34" charset="-122"/>
                <a:cs typeface="Arial" pitchFamily="34" charset="0"/>
              </a:rPr>
              <a:t>各类</a:t>
            </a:r>
            <a:r>
              <a:rPr lang="en-US" altLang="zh-CN" sz="1200">
                <a:latin typeface="微软雅黑" pitchFamily="34" charset="-122"/>
                <a:ea typeface="微软雅黑" pitchFamily="34" charset="-122"/>
                <a:cs typeface="Arial" pitchFamily="34" charset="0"/>
              </a:rPr>
              <a:t>MIS</a:t>
            </a:r>
          </a:p>
        </p:txBody>
      </p:sp>
      <p:sp>
        <p:nvSpPr>
          <p:cNvPr id="4112" name="Rectangle 28"/>
          <p:cNvSpPr>
            <a:spLocks noChangeArrowheads="1"/>
          </p:cNvSpPr>
          <p:nvPr/>
        </p:nvSpPr>
        <p:spPr bwMode="auto">
          <a:xfrm>
            <a:off x="4573588" y="1928813"/>
            <a:ext cx="876300" cy="430212"/>
          </a:xfrm>
          <a:prstGeom prst="rect">
            <a:avLst/>
          </a:prstGeom>
          <a:solidFill>
            <a:schemeClr val="bg1">
              <a:lumMod val="75000"/>
            </a:schemeClr>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latin typeface="微软雅黑" pitchFamily="34" charset="-122"/>
                <a:ea typeface="微软雅黑" pitchFamily="34" charset="-122"/>
                <a:cs typeface="Arial" pitchFamily="34" charset="0"/>
              </a:rPr>
              <a:t>MA</a:t>
            </a:r>
          </a:p>
        </p:txBody>
      </p:sp>
      <p:sp>
        <p:nvSpPr>
          <p:cNvPr id="4113" name="Rectangle 29"/>
          <p:cNvSpPr>
            <a:spLocks noChangeArrowheads="1"/>
          </p:cNvSpPr>
          <p:nvPr/>
        </p:nvSpPr>
        <p:spPr bwMode="auto">
          <a:xfrm>
            <a:off x="3324225" y="1943100"/>
            <a:ext cx="1168400" cy="430213"/>
          </a:xfrm>
          <a:prstGeom prst="rect">
            <a:avLst/>
          </a:prstGeom>
          <a:solidFill>
            <a:schemeClr val="bg1">
              <a:lumMod val="75000"/>
            </a:schemeClr>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en-US" altLang="zh-CN" sz="1200">
                <a:latin typeface="微软雅黑" pitchFamily="34" charset="-122"/>
                <a:ea typeface="微软雅黑" pitchFamily="34" charset="-122"/>
                <a:cs typeface="Arial" pitchFamily="34" charset="0"/>
              </a:rPr>
              <a:t>ACRM</a:t>
            </a:r>
          </a:p>
        </p:txBody>
      </p:sp>
      <p:sp>
        <p:nvSpPr>
          <p:cNvPr id="4114" name="Rectangle 30"/>
          <p:cNvSpPr>
            <a:spLocks noChangeArrowheads="1"/>
          </p:cNvSpPr>
          <p:nvPr/>
        </p:nvSpPr>
        <p:spPr bwMode="auto">
          <a:xfrm>
            <a:off x="5557838" y="1943100"/>
            <a:ext cx="1130300" cy="430213"/>
          </a:xfrm>
          <a:prstGeom prst="rect">
            <a:avLst/>
          </a:prstGeom>
          <a:solidFill>
            <a:schemeClr val="bg1">
              <a:lumMod val="75000"/>
            </a:schemeClr>
          </a:solidFill>
          <a:ln w="9525" algn="ctr">
            <a:noFill/>
            <a:miter lim="800000"/>
            <a:headEnd/>
            <a:tailEnd/>
          </a:ln>
          <a:effectLst/>
        </p:spPr>
        <p:txBody>
          <a:bodyPr wrap="none" lIns="91404" tIns="0" rIns="91404" bIns="0" anchor="ctr"/>
          <a:lstStyle/>
          <a:p>
            <a:pPr marL="342900" indent="-342900" algn="ctr">
              <a:buClr>
                <a:schemeClr val="bg2"/>
              </a:buClr>
              <a:buSzPct val="75000"/>
              <a:defRPr/>
            </a:pPr>
            <a:r>
              <a:rPr lang="zh-CN" altLang="en-US" sz="1200">
                <a:latin typeface="微软雅黑" pitchFamily="34" charset="-122"/>
                <a:ea typeface="微软雅黑" pitchFamily="34" charset="-122"/>
                <a:cs typeface="Arial" pitchFamily="34" charset="0"/>
              </a:rPr>
              <a:t>风险</a:t>
            </a:r>
          </a:p>
        </p:txBody>
      </p:sp>
      <p:sp>
        <p:nvSpPr>
          <p:cNvPr id="46099" name="Rectangle 31"/>
          <p:cNvSpPr>
            <a:spLocks noChangeArrowheads="1"/>
          </p:cNvSpPr>
          <p:nvPr/>
        </p:nvSpPr>
        <p:spPr bwMode="auto">
          <a:xfrm>
            <a:off x="3622675" y="4992688"/>
            <a:ext cx="4046538" cy="43021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统一数据交换</a:t>
            </a:r>
            <a:endParaRPr lang="en-US" altLang="zh-CN" sz="1200">
              <a:solidFill>
                <a:schemeClr val="bg1"/>
              </a:solidFill>
              <a:latin typeface="微软雅黑" pitchFamily="34" charset="-122"/>
              <a:ea typeface="微软雅黑" pitchFamily="34" charset="-122"/>
              <a:cs typeface="Arial" pitchFamily="34" charset="0"/>
            </a:endParaRPr>
          </a:p>
        </p:txBody>
      </p:sp>
      <p:sp>
        <p:nvSpPr>
          <p:cNvPr id="46100" name="Rectangle 32"/>
          <p:cNvSpPr>
            <a:spLocks noChangeArrowheads="1"/>
          </p:cNvSpPr>
          <p:nvPr/>
        </p:nvSpPr>
        <p:spPr bwMode="auto">
          <a:xfrm>
            <a:off x="4156075" y="5849938"/>
            <a:ext cx="998538" cy="234950"/>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准实时数据管理</a:t>
            </a:r>
            <a:endParaRPr lang="en-US" altLang="zh-CN" sz="1200">
              <a:solidFill>
                <a:schemeClr val="bg1"/>
              </a:solidFill>
              <a:latin typeface="微软雅黑" pitchFamily="34" charset="-122"/>
              <a:ea typeface="微软雅黑" pitchFamily="34" charset="-122"/>
              <a:cs typeface="Arial" pitchFamily="34" charset="0"/>
            </a:endParaRPr>
          </a:p>
        </p:txBody>
      </p:sp>
      <p:sp>
        <p:nvSpPr>
          <p:cNvPr id="46101" name="Rectangle 34"/>
          <p:cNvSpPr>
            <a:spLocks noChangeArrowheads="1"/>
          </p:cNvSpPr>
          <p:nvPr/>
        </p:nvSpPr>
        <p:spPr bwMode="auto">
          <a:xfrm>
            <a:off x="3357563" y="2571750"/>
            <a:ext cx="1285875" cy="43021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统一报表</a:t>
            </a:r>
          </a:p>
        </p:txBody>
      </p:sp>
      <p:sp>
        <p:nvSpPr>
          <p:cNvPr id="46102" name="Rectangle 35"/>
          <p:cNvSpPr>
            <a:spLocks noChangeArrowheads="1"/>
          </p:cNvSpPr>
          <p:nvPr/>
        </p:nvSpPr>
        <p:spPr bwMode="auto">
          <a:xfrm>
            <a:off x="5216525" y="5835650"/>
            <a:ext cx="879475" cy="28416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元数据管理</a:t>
            </a:r>
          </a:p>
        </p:txBody>
      </p:sp>
      <p:sp>
        <p:nvSpPr>
          <p:cNvPr id="46103" name="Rectangle 36"/>
          <p:cNvSpPr>
            <a:spLocks noChangeArrowheads="1"/>
          </p:cNvSpPr>
          <p:nvPr/>
        </p:nvSpPr>
        <p:spPr bwMode="auto">
          <a:xfrm>
            <a:off x="6183313" y="5837238"/>
            <a:ext cx="879475" cy="2841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数据质量管理</a:t>
            </a:r>
          </a:p>
        </p:txBody>
      </p:sp>
      <p:sp>
        <p:nvSpPr>
          <p:cNvPr id="46104" name="Rectangle 37"/>
          <p:cNvSpPr>
            <a:spLocks noChangeArrowheads="1"/>
          </p:cNvSpPr>
          <p:nvPr/>
        </p:nvSpPr>
        <p:spPr bwMode="auto">
          <a:xfrm>
            <a:off x="7154863" y="5837238"/>
            <a:ext cx="879475" cy="2841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数据标准管理</a:t>
            </a:r>
          </a:p>
        </p:txBody>
      </p:sp>
      <p:sp>
        <p:nvSpPr>
          <p:cNvPr id="46105" name="Rectangle 38"/>
          <p:cNvSpPr>
            <a:spLocks noChangeArrowheads="1"/>
          </p:cNvSpPr>
          <p:nvPr/>
        </p:nvSpPr>
        <p:spPr bwMode="auto">
          <a:xfrm>
            <a:off x="3643313" y="6208713"/>
            <a:ext cx="1747837" cy="27146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统一</a:t>
            </a:r>
            <a:r>
              <a:rPr lang="en-US" altLang="zh-CN" sz="1200">
                <a:solidFill>
                  <a:schemeClr val="bg1"/>
                </a:solidFill>
                <a:latin typeface="微软雅黑" pitchFamily="34" charset="-122"/>
                <a:ea typeface="微软雅黑" pitchFamily="34" charset="-122"/>
                <a:cs typeface="Arial" pitchFamily="34" charset="0"/>
              </a:rPr>
              <a:t>ETL</a:t>
            </a:r>
            <a:r>
              <a:rPr lang="zh-CN" altLang="en-US" sz="1200">
                <a:solidFill>
                  <a:schemeClr val="bg1"/>
                </a:solidFill>
                <a:latin typeface="微软雅黑" pitchFamily="34" charset="-122"/>
                <a:ea typeface="微软雅黑" pitchFamily="34" charset="-122"/>
                <a:cs typeface="Arial" pitchFamily="34" charset="0"/>
              </a:rPr>
              <a:t>平台 </a:t>
            </a:r>
          </a:p>
        </p:txBody>
      </p:sp>
      <p:sp>
        <p:nvSpPr>
          <p:cNvPr id="46106" name="Rectangle 39"/>
          <p:cNvSpPr>
            <a:spLocks noChangeArrowheads="1"/>
          </p:cNvSpPr>
          <p:nvPr/>
        </p:nvSpPr>
        <p:spPr bwMode="auto">
          <a:xfrm>
            <a:off x="5795963" y="6194425"/>
            <a:ext cx="1468437" cy="28416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统一报表平台 </a:t>
            </a:r>
            <a:endParaRPr lang="en-US" altLang="zh-CN" sz="1200">
              <a:solidFill>
                <a:schemeClr val="bg1"/>
              </a:solidFill>
              <a:latin typeface="微软雅黑" pitchFamily="34" charset="-122"/>
              <a:ea typeface="微软雅黑" pitchFamily="34" charset="-122"/>
              <a:cs typeface="Arial" pitchFamily="34" charset="0"/>
            </a:endParaRPr>
          </a:p>
        </p:txBody>
      </p:sp>
      <p:sp>
        <p:nvSpPr>
          <p:cNvPr id="46107" name="Rectangle 41"/>
          <p:cNvSpPr>
            <a:spLocks noChangeArrowheads="1"/>
          </p:cNvSpPr>
          <p:nvPr/>
        </p:nvSpPr>
        <p:spPr bwMode="auto">
          <a:xfrm>
            <a:off x="4910138" y="2571750"/>
            <a:ext cx="1376362" cy="43021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操作型应用 </a:t>
            </a:r>
          </a:p>
        </p:txBody>
      </p:sp>
      <p:sp>
        <p:nvSpPr>
          <p:cNvPr id="46108" name="Rectangle 43"/>
          <p:cNvSpPr>
            <a:spLocks noChangeArrowheads="1"/>
          </p:cNvSpPr>
          <p:nvPr/>
        </p:nvSpPr>
        <p:spPr bwMode="auto">
          <a:xfrm>
            <a:off x="6559550" y="2571750"/>
            <a:ext cx="1441450" cy="43021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专题集市应用</a:t>
            </a:r>
            <a:endParaRPr lang="en-US" altLang="zh-CN" sz="1200">
              <a:solidFill>
                <a:schemeClr val="bg1"/>
              </a:solidFill>
              <a:latin typeface="微软雅黑" pitchFamily="34" charset="-122"/>
              <a:ea typeface="微软雅黑" pitchFamily="34" charset="-122"/>
              <a:cs typeface="Arial" pitchFamily="34" charset="0"/>
            </a:endParaRPr>
          </a:p>
        </p:txBody>
      </p:sp>
      <p:sp>
        <p:nvSpPr>
          <p:cNvPr id="46109" name="Rectangle 44"/>
          <p:cNvSpPr>
            <a:spLocks noChangeArrowheads="1"/>
          </p:cNvSpPr>
          <p:nvPr/>
        </p:nvSpPr>
        <p:spPr bwMode="auto">
          <a:xfrm>
            <a:off x="5143500" y="3214688"/>
            <a:ext cx="993775" cy="43021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数据集成服务</a:t>
            </a:r>
          </a:p>
        </p:txBody>
      </p:sp>
      <p:sp>
        <p:nvSpPr>
          <p:cNvPr id="46110" name="Rectangle 41"/>
          <p:cNvSpPr>
            <a:spLocks noChangeArrowheads="1"/>
          </p:cNvSpPr>
          <p:nvPr/>
        </p:nvSpPr>
        <p:spPr bwMode="auto">
          <a:xfrm>
            <a:off x="3429000" y="3213100"/>
            <a:ext cx="1376363" cy="430213"/>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准实时数据服务 </a:t>
            </a:r>
          </a:p>
        </p:txBody>
      </p:sp>
      <p:sp>
        <p:nvSpPr>
          <p:cNvPr id="46111" name="Rectangle 44"/>
          <p:cNvSpPr>
            <a:spLocks noChangeArrowheads="1"/>
          </p:cNvSpPr>
          <p:nvPr/>
        </p:nvSpPr>
        <p:spPr bwMode="auto">
          <a:xfrm>
            <a:off x="6643688" y="3214688"/>
            <a:ext cx="993775" cy="430212"/>
          </a:xfrm>
          <a:prstGeom prst="rect">
            <a:avLst/>
          </a:prstGeom>
          <a:solidFill>
            <a:srgbClr val="CC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04" tIns="0" rIns="91404" bIns="45702" anchor="ctr" anchorCtr="1"/>
          <a:lstStyle/>
          <a:p>
            <a:pPr marL="342900" indent="-342900" algn="ctr">
              <a:lnSpc>
                <a:spcPct val="200000"/>
              </a:lnSpc>
              <a:buClr>
                <a:schemeClr val="bg2"/>
              </a:buClr>
              <a:buSzPct val="75000"/>
            </a:pPr>
            <a:r>
              <a:rPr lang="zh-CN" altLang="en-US" sz="1200">
                <a:solidFill>
                  <a:schemeClr val="bg1"/>
                </a:solidFill>
                <a:latin typeface="微软雅黑" pitchFamily="34" charset="-122"/>
                <a:ea typeface="微软雅黑" pitchFamily="34" charset="-122"/>
                <a:cs typeface="Arial" pitchFamily="34" charset="0"/>
              </a:rPr>
              <a:t>历史数据服务</a:t>
            </a:r>
          </a:p>
        </p:txBody>
      </p:sp>
    </p:spTree>
    <p:extLst>
      <p:ext uri="{BB962C8B-B14F-4D97-AF65-F5344CB8AC3E}">
        <p14:creationId xmlns:p14="http://schemas.microsoft.com/office/powerpoint/2010/main" val="1028145850"/>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4"/>
          <p:cNvSpPr>
            <a:spLocks noGrp="1"/>
          </p:cNvSpPr>
          <p:nvPr>
            <p:ph type="title"/>
          </p:nvPr>
        </p:nvSpPr>
        <p:spPr/>
        <p:txBody>
          <a:bodyPr/>
          <a:lstStyle/>
          <a:p>
            <a:r>
              <a:rPr lang="zh-CN" altLang="en-US" smtClean="0"/>
              <a:t>目标蓝图－实施路线图</a:t>
            </a:r>
          </a:p>
        </p:txBody>
      </p:sp>
      <p:grpSp>
        <p:nvGrpSpPr>
          <p:cNvPr id="47107" name="组合 97"/>
          <p:cNvGrpSpPr>
            <a:grpSpLocks/>
          </p:cNvGrpSpPr>
          <p:nvPr/>
        </p:nvGrpSpPr>
        <p:grpSpPr bwMode="auto">
          <a:xfrm>
            <a:off x="1150938" y="1500188"/>
            <a:ext cx="6135687" cy="5037137"/>
            <a:chOff x="1150938" y="1500174"/>
            <a:chExt cx="6135299" cy="5037151"/>
          </a:xfrm>
        </p:grpSpPr>
        <p:sp>
          <p:nvSpPr>
            <p:cNvPr id="47144" name="Line 5"/>
            <p:cNvSpPr>
              <a:spLocks noChangeShapeType="1"/>
            </p:cNvSpPr>
            <p:nvPr/>
          </p:nvSpPr>
          <p:spPr bwMode="auto">
            <a:xfrm>
              <a:off x="5214942" y="1500174"/>
              <a:ext cx="0" cy="5037151"/>
            </a:xfrm>
            <a:prstGeom prst="line">
              <a:avLst/>
            </a:prstGeom>
            <a:noFill/>
            <a:ln w="2032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5" name="Line 4"/>
            <p:cNvSpPr>
              <a:spLocks noChangeShapeType="1"/>
            </p:cNvSpPr>
            <p:nvPr/>
          </p:nvSpPr>
          <p:spPr bwMode="auto">
            <a:xfrm>
              <a:off x="1150938" y="1500174"/>
              <a:ext cx="0" cy="5037151"/>
            </a:xfrm>
            <a:prstGeom prst="line">
              <a:avLst/>
            </a:prstGeom>
            <a:noFill/>
            <a:ln w="2032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6" name="Line 5"/>
            <p:cNvSpPr>
              <a:spLocks noChangeShapeType="1"/>
            </p:cNvSpPr>
            <p:nvPr/>
          </p:nvSpPr>
          <p:spPr bwMode="auto">
            <a:xfrm>
              <a:off x="3071291" y="1500174"/>
              <a:ext cx="0" cy="5037151"/>
            </a:xfrm>
            <a:prstGeom prst="line">
              <a:avLst/>
            </a:prstGeom>
            <a:noFill/>
            <a:ln w="2032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147" name="Line 6"/>
            <p:cNvSpPr>
              <a:spLocks noChangeShapeType="1"/>
            </p:cNvSpPr>
            <p:nvPr/>
          </p:nvSpPr>
          <p:spPr bwMode="auto">
            <a:xfrm>
              <a:off x="7286237" y="1500174"/>
              <a:ext cx="0" cy="5037151"/>
            </a:xfrm>
            <a:prstGeom prst="line">
              <a:avLst/>
            </a:prstGeom>
            <a:noFill/>
            <a:ln w="20320">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7108" name="AutoShape 7"/>
          <p:cNvSpPr>
            <a:spLocks noChangeArrowheads="1"/>
          </p:cNvSpPr>
          <p:nvPr/>
        </p:nvSpPr>
        <p:spPr bwMode="auto">
          <a:xfrm>
            <a:off x="1187450" y="1600200"/>
            <a:ext cx="1296988" cy="287338"/>
          </a:xfrm>
          <a:prstGeom prst="homePlate">
            <a:avLst>
              <a:gd name="adj" fmla="val 40499"/>
            </a:avLst>
          </a:prstGeom>
          <a:solidFill>
            <a:srgbClr val="8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solidFill>
                  <a:schemeClr val="bg1"/>
                </a:solidFill>
                <a:latin typeface="微软雅黑" pitchFamily="34" charset="-122"/>
                <a:ea typeface="微软雅黑" pitchFamily="34" charset="-122"/>
              </a:rPr>
              <a:t>整体规划</a:t>
            </a:r>
          </a:p>
        </p:txBody>
      </p:sp>
      <p:sp>
        <p:nvSpPr>
          <p:cNvPr id="47109" name="Rectangle 8"/>
          <p:cNvSpPr>
            <a:spLocks noChangeArrowheads="1"/>
          </p:cNvSpPr>
          <p:nvPr/>
        </p:nvSpPr>
        <p:spPr bwMode="auto">
          <a:xfrm>
            <a:off x="122238" y="1600200"/>
            <a:ext cx="928687" cy="360363"/>
          </a:xfrm>
          <a:prstGeom prst="rect">
            <a:avLst/>
          </a:prstGeom>
          <a:solidFill>
            <a:srgbClr val="8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solidFill>
                  <a:schemeClr val="bg1"/>
                </a:solidFill>
                <a:latin typeface="微软雅黑" pitchFamily="34" charset="-122"/>
                <a:ea typeface="微软雅黑" pitchFamily="34" charset="-122"/>
              </a:rPr>
              <a:t>规划管理</a:t>
            </a:r>
          </a:p>
        </p:txBody>
      </p:sp>
      <p:sp>
        <p:nvSpPr>
          <p:cNvPr id="47110" name="AutoShape 10"/>
          <p:cNvSpPr>
            <a:spLocks noChangeArrowheads="1"/>
          </p:cNvSpPr>
          <p:nvPr/>
        </p:nvSpPr>
        <p:spPr bwMode="auto">
          <a:xfrm>
            <a:off x="2555875" y="1600200"/>
            <a:ext cx="6408738" cy="287338"/>
          </a:xfrm>
          <a:prstGeom prst="homePlate">
            <a:avLst>
              <a:gd name="adj" fmla="val 200115"/>
            </a:avLst>
          </a:prstGeom>
          <a:solidFill>
            <a:srgbClr val="8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solidFill>
                  <a:schemeClr val="bg1"/>
                </a:solidFill>
                <a:latin typeface="微软雅黑" pitchFamily="34" charset="-122"/>
                <a:ea typeface="微软雅黑" pitchFamily="34" charset="-122"/>
              </a:rPr>
              <a:t>规划调整与实施监控</a:t>
            </a:r>
          </a:p>
        </p:txBody>
      </p:sp>
      <p:sp>
        <p:nvSpPr>
          <p:cNvPr id="47111" name="Line 11"/>
          <p:cNvSpPr>
            <a:spLocks noChangeShapeType="1"/>
          </p:cNvSpPr>
          <p:nvPr/>
        </p:nvSpPr>
        <p:spPr bwMode="auto">
          <a:xfrm>
            <a:off x="1166813" y="2005013"/>
            <a:ext cx="7834312" cy="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3119" tIns="41559" rIns="83119" bIns="41559" anchor="ctr"/>
          <a:lstStyle/>
          <a:p>
            <a:endParaRPr lang="zh-CN" altLang="en-US"/>
          </a:p>
        </p:txBody>
      </p:sp>
      <p:sp>
        <p:nvSpPr>
          <p:cNvPr id="47112" name="AutoShape 15"/>
          <p:cNvSpPr>
            <a:spLocks noChangeArrowheads="1"/>
          </p:cNvSpPr>
          <p:nvPr/>
        </p:nvSpPr>
        <p:spPr bwMode="auto">
          <a:xfrm>
            <a:off x="1125538" y="1446213"/>
            <a:ext cx="7966075" cy="109537"/>
          </a:xfrm>
          <a:prstGeom prst="rightArrow">
            <a:avLst>
              <a:gd name="adj1" fmla="val 55880"/>
              <a:gd name="adj2" fmla="val 530960"/>
            </a:avLst>
          </a:prstGeom>
          <a:gradFill rotWithShape="1">
            <a:gsLst>
              <a:gs pos="0">
                <a:srgbClr val="A9DDA9"/>
              </a:gs>
              <a:gs pos="100000">
                <a:srgbClr val="009900"/>
              </a:gs>
            </a:gsLst>
            <a:lin ang="0" scaled="1"/>
          </a:gra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71993" tIns="71993" rIns="71993" bIns="71993" anchor="ctr"/>
          <a:lstStyle/>
          <a:p>
            <a:endParaRPr lang="zh-CN" altLang="en-US">
              <a:latin typeface="微软雅黑" pitchFamily="34" charset="-122"/>
              <a:ea typeface="微软雅黑" pitchFamily="34" charset="-122"/>
            </a:endParaRPr>
          </a:p>
        </p:txBody>
      </p:sp>
      <p:sp>
        <p:nvSpPr>
          <p:cNvPr id="47113" name="Rectangle 19"/>
          <p:cNvSpPr>
            <a:spLocks noChangeArrowheads="1"/>
          </p:cNvSpPr>
          <p:nvPr/>
        </p:nvSpPr>
        <p:spPr bwMode="auto">
          <a:xfrm>
            <a:off x="122238" y="4194175"/>
            <a:ext cx="928687" cy="449263"/>
          </a:xfrm>
          <a:prstGeom prst="rect">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r>
              <a:rPr lang="zh-CN" altLang="en-US" sz="1200">
                <a:solidFill>
                  <a:srgbClr val="0D0D0D"/>
                </a:solidFill>
                <a:latin typeface="微软雅黑" pitchFamily="34" charset="-122"/>
                <a:ea typeface="微软雅黑" pitchFamily="34" charset="-122"/>
              </a:rPr>
              <a:t>服务运营体系</a:t>
            </a:r>
          </a:p>
        </p:txBody>
      </p:sp>
      <p:sp>
        <p:nvSpPr>
          <p:cNvPr id="47114" name="Line 22"/>
          <p:cNvSpPr>
            <a:spLocks noChangeShapeType="1"/>
          </p:cNvSpPr>
          <p:nvPr/>
        </p:nvSpPr>
        <p:spPr bwMode="auto">
          <a:xfrm>
            <a:off x="1143000" y="3348038"/>
            <a:ext cx="7834313" cy="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3119" tIns="41559" rIns="83119" bIns="41559" anchor="ctr"/>
          <a:lstStyle/>
          <a:p>
            <a:endParaRPr lang="zh-CN" altLang="en-US"/>
          </a:p>
        </p:txBody>
      </p:sp>
      <p:sp>
        <p:nvSpPr>
          <p:cNvPr id="47115" name="AutoShape 31"/>
          <p:cNvSpPr>
            <a:spLocks noChangeArrowheads="1"/>
          </p:cNvSpPr>
          <p:nvPr/>
        </p:nvSpPr>
        <p:spPr bwMode="auto">
          <a:xfrm>
            <a:off x="1589088" y="4192588"/>
            <a:ext cx="2755900" cy="287337"/>
          </a:xfrm>
          <a:prstGeom prst="homePlate">
            <a:avLst>
              <a:gd name="adj" fmla="val 116293"/>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数据服务流程、制度制定</a:t>
            </a:r>
          </a:p>
        </p:txBody>
      </p:sp>
      <p:sp>
        <p:nvSpPr>
          <p:cNvPr id="47116" name="Rectangle 33"/>
          <p:cNvSpPr>
            <a:spLocks noChangeArrowheads="1"/>
          </p:cNvSpPr>
          <p:nvPr/>
        </p:nvSpPr>
        <p:spPr bwMode="auto">
          <a:xfrm>
            <a:off x="122238" y="2058988"/>
            <a:ext cx="928687" cy="441325"/>
          </a:xfrm>
          <a:prstGeom prst="rect">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r>
              <a:rPr lang="zh-CN" altLang="en-US" sz="1200">
                <a:solidFill>
                  <a:srgbClr val="0D0D0D"/>
                </a:solidFill>
                <a:latin typeface="微软雅黑" pitchFamily="34" charset="-122"/>
                <a:ea typeface="微软雅黑" pitchFamily="34" charset="-122"/>
              </a:rPr>
              <a:t>业务应用体系</a:t>
            </a:r>
          </a:p>
        </p:txBody>
      </p:sp>
      <p:sp>
        <p:nvSpPr>
          <p:cNvPr id="47117" name="AutoShape 34"/>
          <p:cNvSpPr>
            <a:spLocks noChangeArrowheads="1"/>
          </p:cNvSpPr>
          <p:nvPr/>
        </p:nvSpPr>
        <p:spPr bwMode="auto">
          <a:xfrm>
            <a:off x="1209675" y="2093913"/>
            <a:ext cx="4005263" cy="334962"/>
          </a:xfrm>
          <a:prstGeom prst="homePlate">
            <a:avLst>
              <a:gd name="adj" fmla="val 46778"/>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业务快报</a:t>
            </a:r>
          </a:p>
        </p:txBody>
      </p:sp>
      <p:sp>
        <p:nvSpPr>
          <p:cNvPr id="47118" name="AutoShape 42"/>
          <p:cNvSpPr>
            <a:spLocks noChangeArrowheads="1"/>
          </p:cNvSpPr>
          <p:nvPr/>
        </p:nvSpPr>
        <p:spPr bwMode="auto">
          <a:xfrm>
            <a:off x="1214438" y="2928938"/>
            <a:ext cx="7715250" cy="334962"/>
          </a:xfrm>
          <a:prstGeom prst="homePlate">
            <a:avLst>
              <a:gd name="adj" fmla="val 87974"/>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业务价值驱动的专题应用（客户、运营、风险、财务、信息）</a:t>
            </a:r>
          </a:p>
        </p:txBody>
      </p:sp>
      <p:sp>
        <p:nvSpPr>
          <p:cNvPr id="47119" name="Line 44"/>
          <p:cNvSpPr>
            <a:spLocks noChangeShapeType="1"/>
          </p:cNvSpPr>
          <p:nvPr/>
        </p:nvSpPr>
        <p:spPr bwMode="auto">
          <a:xfrm>
            <a:off x="1143000" y="4122738"/>
            <a:ext cx="7834313" cy="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3119" tIns="41559" rIns="83119" bIns="41559" anchor="ctr"/>
          <a:lstStyle/>
          <a:p>
            <a:endParaRPr lang="zh-CN" altLang="en-US"/>
          </a:p>
        </p:txBody>
      </p:sp>
      <p:sp>
        <p:nvSpPr>
          <p:cNvPr id="34" name="AutoShape 45"/>
          <p:cNvSpPr>
            <a:spLocks noChangeArrowheads="1"/>
          </p:cNvSpPr>
          <p:nvPr/>
        </p:nvSpPr>
        <p:spPr bwMode="auto">
          <a:xfrm>
            <a:off x="2643188" y="3429000"/>
            <a:ext cx="1857375" cy="295275"/>
          </a:xfrm>
          <a:prstGeom prst="homePlate">
            <a:avLst>
              <a:gd name="adj" fmla="val 49556"/>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defRPr/>
            </a:pPr>
            <a:r>
              <a:rPr lang="zh-CN" altLang="en-US" sz="1200">
                <a:latin typeface="微软雅黑" pitchFamily="34" charset="-122"/>
                <a:ea typeface="微软雅黑" pitchFamily="34" charset="-122"/>
              </a:rPr>
              <a:t>政策、流程、制度制定</a:t>
            </a:r>
          </a:p>
        </p:txBody>
      </p:sp>
      <p:sp>
        <p:nvSpPr>
          <p:cNvPr id="37" name="Rectangle 48"/>
          <p:cNvSpPr>
            <a:spLocks noChangeArrowheads="1"/>
          </p:cNvSpPr>
          <p:nvPr/>
        </p:nvSpPr>
        <p:spPr bwMode="auto">
          <a:xfrm>
            <a:off x="122238" y="3392488"/>
            <a:ext cx="928687" cy="406400"/>
          </a:xfrm>
          <a:prstGeom prst="rect">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lnSpc>
                <a:spcPct val="90000"/>
              </a:lnSpc>
              <a:defRPr/>
            </a:pPr>
            <a:r>
              <a:rPr lang="zh-CN" altLang="en-US" sz="1200">
                <a:solidFill>
                  <a:srgbClr val="0D0D0D"/>
                </a:solidFill>
                <a:latin typeface="微软雅黑" pitchFamily="34" charset="-122"/>
                <a:ea typeface="微软雅黑" pitchFamily="34" charset="-122"/>
              </a:rPr>
              <a:t>数据治理体系</a:t>
            </a:r>
          </a:p>
        </p:txBody>
      </p:sp>
      <p:sp>
        <p:nvSpPr>
          <p:cNvPr id="38" name="AutoShape 49"/>
          <p:cNvSpPr>
            <a:spLocks noChangeArrowheads="1"/>
          </p:cNvSpPr>
          <p:nvPr/>
        </p:nvSpPr>
        <p:spPr bwMode="auto">
          <a:xfrm>
            <a:off x="3286125" y="3786188"/>
            <a:ext cx="1643063" cy="285750"/>
          </a:xfrm>
          <a:prstGeom prst="homePlate">
            <a:avLst>
              <a:gd name="adj" fmla="val 49556"/>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lnSpc>
                <a:spcPct val="90000"/>
              </a:lnSpc>
              <a:defRPr/>
            </a:pPr>
            <a:r>
              <a:rPr lang="zh-CN" altLang="en-US" sz="1200">
                <a:latin typeface="微软雅黑" pitchFamily="34" charset="-122"/>
                <a:ea typeface="微软雅黑" pitchFamily="34" charset="-122"/>
              </a:rPr>
              <a:t>数据架构管理</a:t>
            </a:r>
          </a:p>
        </p:txBody>
      </p:sp>
      <p:sp>
        <p:nvSpPr>
          <p:cNvPr id="39" name="AutoShape 50"/>
          <p:cNvSpPr>
            <a:spLocks noChangeArrowheads="1"/>
          </p:cNvSpPr>
          <p:nvPr/>
        </p:nvSpPr>
        <p:spPr bwMode="auto">
          <a:xfrm>
            <a:off x="6500813" y="3786188"/>
            <a:ext cx="1214437" cy="285750"/>
          </a:xfrm>
          <a:prstGeom prst="homePlate">
            <a:avLst>
              <a:gd name="adj" fmla="val 37856"/>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lnSpc>
                <a:spcPct val="90000"/>
              </a:lnSpc>
              <a:defRPr/>
            </a:pPr>
            <a:r>
              <a:rPr lang="zh-CN" altLang="en-US" sz="1200">
                <a:latin typeface="微软雅黑" pitchFamily="34" charset="-122"/>
                <a:ea typeface="微软雅黑" pitchFamily="34" charset="-122"/>
              </a:rPr>
              <a:t>数据安全</a:t>
            </a:r>
          </a:p>
        </p:txBody>
      </p:sp>
      <p:sp>
        <p:nvSpPr>
          <p:cNvPr id="47124" name="Line 71"/>
          <p:cNvSpPr>
            <a:spLocks noChangeShapeType="1"/>
          </p:cNvSpPr>
          <p:nvPr/>
        </p:nvSpPr>
        <p:spPr bwMode="auto">
          <a:xfrm>
            <a:off x="1143000" y="4908550"/>
            <a:ext cx="7834313" cy="0"/>
          </a:xfrm>
          <a:prstGeom prst="line">
            <a:avLst/>
          </a:prstGeom>
          <a:noFill/>
          <a:ln w="12700">
            <a:solidFill>
              <a:srgbClr val="333399"/>
            </a:solidFill>
            <a:round/>
            <a:headEnd/>
            <a:tailEnd/>
          </a:ln>
          <a:extLst>
            <a:ext uri="{909E8E84-426E-40DD-AFC4-6F175D3DCCD1}">
              <a14:hiddenFill xmlns:a14="http://schemas.microsoft.com/office/drawing/2010/main">
                <a:noFill/>
              </a14:hiddenFill>
            </a:ext>
          </a:extLst>
        </p:spPr>
        <p:txBody>
          <a:bodyPr wrap="none" lIns="83119" tIns="41559" rIns="83119" bIns="41559" anchor="ctr"/>
          <a:lstStyle/>
          <a:p>
            <a:endParaRPr lang="zh-CN" altLang="en-US"/>
          </a:p>
        </p:txBody>
      </p:sp>
      <p:sp>
        <p:nvSpPr>
          <p:cNvPr id="47125" name="Rectangle 72"/>
          <p:cNvSpPr>
            <a:spLocks noChangeArrowheads="1"/>
          </p:cNvSpPr>
          <p:nvPr/>
        </p:nvSpPr>
        <p:spPr bwMode="auto">
          <a:xfrm>
            <a:off x="122238" y="4997450"/>
            <a:ext cx="928687" cy="360363"/>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r>
              <a:rPr lang="zh-CN" altLang="en-US" sz="1200">
                <a:solidFill>
                  <a:srgbClr val="0D0D0D"/>
                </a:solidFill>
                <a:latin typeface="微软雅黑" pitchFamily="34" charset="-122"/>
                <a:ea typeface="微软雅黑" pitchFamily="34" charset="-122"/>
              </a:rPr>
              <a:t>技术平台体系</a:t>
            </a:r>
          </a:p>
        </p:txBody>
      </p:sp>
      <p:sp>
        <p:nvSpPr>
          <p:cNvPr id="47126" name="AutoShape 73"/>
          <p:cNvSpPr>
            <a:spLocks noChangeArrowheads="1"/>
          </p:cNvSpPr>
          <p:nvPr/>
        </p:nvSpPr>
        <p:spPr bwMode="auto">
          <a:xfrm>
            <a:off x="1928813" y="4986338"/>
            <a:ext cx="6929437" cy="300037"/>
          </a:xfrm>
          <a:prstGeom prst="homePlate">
            <a:avLst>
              <a:gd name="adj" fmla="val 62122"/>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基础数据平台（</a:t>
            </a:r>
            <a:r>
              <a:rPr lang="en-US" altLang="zh-CN" sz="1200">
                <a:latin typeface="微软雅黑" pitchFamily="34" charset="-122"/>
                <a:ea typeface="微软雅黑" pitchFamily="34" charset="-122"/>
              </a:rPr>
              <a:t>ODS</a:t>
            </a:r>
            <a:r>
              <a:rPr lang="zh-CN" altLang="en-US" sz="1200">
                <a:latin typeface="微软雅黑" pitchFamily="34" charset="-122"/>
                <a:ea typeface="微软雅黑" pitchFamily="34" charset="-122"/>
              </a:rPr>
              <a:t>）</a:t>
            </a:r>
            <a:endParaRPr lang="en-US" altLang="zh-CN" sz="1200">
              <a:latin typeface="微软雅黑" pitchFamily="34" charset="-122"/>
              <a:ea typeface="微软雅黑" pitchFamily="34" charset="-122"/>
            </a:endParaRPr>
          </a:p>
        </p:txBody>
      </p:sp>
      <p:sp>
        <p:nvSpPr>
          <p:cNvPr id="47127" name="TextBox 67"/>
          <p:cNvSpPr txBox="1">
            <a:spLocks noChangeArrowheads="1"/>
          </p:cNvSpPr>
          <p:nvPr/>
        </p:nvSpPr>
        <p:spPr bwMode="auto">
          <a:xfrm>
            <a:off x="1928813" y="1071563"/>
            <a:ext cx="62150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微软雅黑" pitchFamily="34" charset="-122"/>
                <a:ea typeface="微软雅黑" pitchFamily="34" charset="-122"/>
              </a:rPr>
              <a:t>业务价值</a:t>
            </a: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数据架构</a:t>
            </a: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技术架构</a:t>
            </a: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应用架构</a:t>
            </a: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管控架构</a:t>
            </a:r>
          </a:p>
        </p:txBody>
      </p:sp>
      <p:sp>
        <p:nvSpPr>
          <p:cNvPr id="47128" name="AutoShape 42"/>
          <p:cNvSpPr>
            <a:spLocks noChangeArrowheads="1"/>
          </p:cNvSpPr>
          <p:nvPr/>
        </p:nvSpPr>
        <p:spPr bwMode="auto">
          <a:xfrm>
            <a:off x="4429125" y="2500313"/>
            <a:ext cx="4500563" cy="334962"/>
          </a:xfrm>
          <a:prstGeom prst="homePlate">
            <a:avLst>
              <a:gd name="adj" fmla="val 87956"/>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数据开放</a:t>
            </a:r>
          </a:p>
        </p:txBody>
      </p:sp>
      <p:sp>
        <p:nvSpPr>
          <p:cNvPr id="70" name="AutoShape 49"/>
          <p:cNvSpPr>
            <a:spLocks noChangeArrowheads="1"/>
          </p:cNvSpPr>
          <p:nvPr/>
        </p:nvSpPr>
        <p:spPr bwMode="auto">
          <a:xfrm>
            <a:off x="4572000" y="3429000"/>
            <a:ext cx="4357688" cy="285750"/>
          </a:xfrm>
          <a:prstGeom prst="homePlate">
            <a:avLst>
              <a:gd name="adj" fmla="val 49556"/>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lnSpc>
                <a:spcPct val="90000"/>
              </a:lnSpc>
              <a:defRPr/>
            </a:pPr>
            <a:r>
              <a:rPr lang="zh-CN" altLang="en-US" sz="1200">
                <a:latin typeface="微软雅黑" pitchFamily="34" charset="-122"/>
                <a:ea typeface="微软雅黑" pitchFamily="34" charset="-122"/>
              </a:rPr>
              <a:t>数据标准、元数据管理、数据质量</a:t>
            </a:r>
          </a:p>
        </p:txBody>
      </p:sp>
      <p:sp>
        <p:nvSpPr>
          <p:cNvPr id="73" name="AutoShape 50"/>
          <p:cNvSpPr>
            <a:spLocks noChangeArrowheads="1"/>
          </p:cNvSpPr>
          <p:nvPr/>
        </p:nvSpPr>
        <p:spPr bwMode="auto">
          <a:xfrm>
            <a:off x="5286375" y="3786188"/>
            <a:ext cx="1071563" cy="285750"/>
          </a:xfrm>
          <a:prstGeom prst="homePlate">
            <a:avLst>
              <a:gd name="adj" fmla="val 37856"/>
            </a:avLst>
          </a:prstGeom>
          <a:solidFill>
            <a:schemeClr val="accent2">
              <a:lumMod val="60000"/>
              <a:lumOff val="40000"/>
            </a:schemeClr>
          </a:solidFill>
          <a:ln w="9525" algn="ctr">
            <a:noFill/>
            <a:miter lim="800000"/>
            <a:headEnd/>
            <a:tailEnd/>
          </a:ln>
        </p:spPr>
        <p:txBody>
          <a:bodyPr wrap="none" lIns="91431" tIns="45715" rIns="91431" bIns="45715" anchor="ctr"/>
          <a:lstStyle/>
          <a:p>
            <a:pPr algn="ctr">
              <a:lnSpc>
                <a:spcPct val="90000"/>
              </a:lnSpc>
              <a:defRPr/>
            </a:pPr>
            <a:r>
              <a:rPr lang="zh-CN" altLang="en-US" sz="1200">
                <a:latin typeface="微软雅黑" pitchFamily="34" charset="-122"/>
                <a:ea typeface="微软雅黑" pitchFamily="34" charset="-122"/>
              </a:rPr>
              <a:t>主数据管理</a:t>
            </a:r>
          </a:p>
        </p:txBody>
      </p:sp>
      <p:sp>
        <p:nvSpPr>
          <p:cNvPr id="47131" name="AutoShape 31"/>
          <p:cNvSpPr>
            <a:spLocks noChangeArrowheads="1"/>
          </p:cNvSpPr>
          <p:nvPr/>
        </p:nvSpPr>
        <p:spPr bwMode="auto">
          <a:xfrm>
            <a:off x="1571625" y="4543425"/>
            <a:ext cx="1857375" cy="314325"/>
          </a:xfrm>
          <a:prstGeom prst="homePlate">
            <a:avLst>
              <a:gd name="adj" fmla="val 116103"/>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数据交换服务</a:t>
            </a:r>
          </a:p>
        </p:txBody>
      </p:sp>
      <p:sp>
        <p:nvSpPr>
          <p:cNvPr id="47132" name="AutoShape 31"/>
          <p:cNvSpPr>
            <a:spLocks noChangeArrowheads="1"/>
          </p:cNvSpPr>
          <p:nvPr/>
        </p:nvSpPr>
        <p:spPr bwMode="auto">
          <a:xfrm>
            <a:off x="3500438" y="4543425"/>
            <a:ext cx="1571625" cy="314325"/>
          </a:xfrm>
          <a:prstGeom prst="homePlate">
            <a:avLst>
              <a:gd name="adj" fmla="val 116111"/>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数据集成服务</a:t>
            </a:r>
          </a:p>
        </p:txBody>
      </p:sp>
      <p:sp>
        <p:nvSpPr>
          <p:cNvPr id="47133" name="AutoShape 31"/>
          <p:cNvSpPr>
            <a:spLocks noChangeArrowheads="1"/>
          </p:cNvSpPr>
          <p:nvPr/>
        </p:nvSpPr>
        <p:spPr bwMode="auto">
          <a:xfrm>
            <a:off x="5572125" y="4530725"/>
            <a:ext cx="1357313" cy="314325"/>
          </a:xfrm>
          <a:prstGeom prst="homePlate">
            <a:avLst>
              <a:gd name="adj" fmla="val 116111"/>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历史数据服务</a:t>
            </a:r>
          </a:p>
        </p:txBody>
      </p:sp>
      <p:sp>
        <p:nvSpPr>
          <p:cNvPr id="47134" name="AutoShape 31"/>
          <p:cNvSpPr>
            <a:spLocks noChangeArrowheads="1"/>
          </p:cNvSpPr>
          <p:nvPr/>
        </p:nvSpPr>
        <p:spPr bwMode="auto">
          <a:xfrm>
            <a:off x="7358063" y="4543425"/>
            <a:ext cx="1357312" cy="314325"/>
          </a:xfrm>
          <a:prstGeom prst="homePlate">
            <a:avLst>
              <a:gd name="adj" fmla="val 116111"/>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准实时数据服务</a:t>
            </a:r>
          </a:p>
        </p:txBody>
      </p:sp>
      <p:sp>
        <p:nvSpPr>
          <p:cNvPr id="47135" name="AutoShape 31"/>
          <p:cNvSpPr>
            <a:spLocks noChangeArrowheads="1"/>
          </p:cNvSpPr>
          <p:nvPr/>
        </p:nvSpPr>
        <p:spPr bwMode="auto">
          <a:xfrm>
            <a:off x="4857750" y="4170363"/>
            <a:ext cx="4000500" cy="311150"/>
          </a:xfrm>
          <a:prstGeom prst="homePlate">
            <a:avLst>
              <a:gd name="adj" fmla="val 116726"/>
            </a:avLst>
          </a:prstGeom>
          <a:solidFill>
            <a:srgbClr val="FF66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数据开放服务</a:t>
            </a:r>
          </a:p>
        </p:txBody>
      </p:sp>
      <p:sp>
        <p:nvSpPr>
          <p:cNvPr id="47136" name="AutoShape 73"/>
          <p:cNvSpPr>
            <a:spLocks noChangeArrowheads="1"/>
          </p:cNvSpPr>
          <p:nvPr/>
        </p:nvSpPr>
        <p:spPr bwMode="auto">
          <a:xfrm>
            <a:off x="4500563" y="5357813"/>
            <a:ext cx="2138362" cy="285750"/>
          </a:xfrm>
          <a:prstGeom prst="homePlate">
            <a:avLst>
              <a:gd name="adj" fmla="val 62153"/>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基础数据平台（历史数据平台）</a:t>
            </a:r>
            <a:endParaRPr lang="en-US" altLang="zh-CN" sz="1200">
              <a:latin typeface="微软雅黑" pitchFamily="34" charset="-122"/>
              <a:ea typeface="微软雅黑" pitchFamily="34" charset="-122"/>
            </a:endParaRPr>
          </a:p>
        </p:txBody>
      </p:sp>
      <p:sp>
        <p:nvSpPr>
          <p:cNvPr id="47137" name="AutoShape 73"/>
          <p:cNvSpPr>
            <a:spLocks noChangeArrowheads="1"/>
          </p:cNvSpPr>
          <p:nvPr/>
        </p:nvSpPr>
        <p:spPr bwMode="auto">
          <a:xfrm>
            <a:off x="6715125" y="5343525"/>
            <a:ext cx="2143125" cy="300038"/>
          </a:xfrm>
          <a:prstGeom prst="homePlate">
            <a:avLst>
              <a:gd name="adj" fmla="val 62136"/>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基础数据平台（</a:t>
            </a:r>
            <a:r>
              <a:rPr lang="en-US" altLang="zh-CN" sz="1200">
                <a:latin typeface="微软雅黑" pitchFamily="34" charset="-122"/>
                <a:ea typeface="微软雅黑" pitchFamily="34" charset="-122"/>
              </a:rPr>
              <a:t>EDW</a:t>
            </a:r>
            <a:r>
              <a:rPr lang="zh-CN" altLang="en-US" sz="1200">
                <a:latin typeface="微软雅黑" pitchFamily="34" charset="-122"/>
                <a:ea typeface="微软雅黑" pitchFamily="34" charset="-122"/>
              </a:rPr>
              <a:t>）</a:t>
            </a:r>
            <a:endParaRPr lang="en-US" altLang="zh-CN" sz="1200">
              <a:latin typeface="微软雅黑" pitchFamily="34" charset="-122"/>
              <a:ea typeface="微软雅黑" pitchFamily="34" charset="-122"/>
            </a:endParaRPr>
          </a:p>
        </p:txBody>
      </p:sp>
      <p:sp>
        <p:nvSpPr>
          <p:cNvPr id="47138" name="AutoShape 73"/>
          <p:cNvSpPr>
            <a:spLocks noChangeArrowheads="1"/>
          </p:cNvSpPr>
          <p:nvPr/>
        </p:nvSpPr>
        <p:spPr bwMode="auto">
          <a:xfrm>
            <a:off x="7261225" y="5697538"/>
            <a:ext cx="1566863" cy="344487"/>
          </a:xfrm>
          <a:prstGeom prst="homePlate">
            <a:avLst>
              <a:gd name="adj" fmla="val 62246"/>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准实时数据平台</a:t>
            </a:r>
            <a:endParaRPr lang="en-US" altLang="zh-CN" sz="1200">
              <a:latin typeface="微软雅黑" pitchFamily="34" charset="-122"/>
              <a:ea typeface="微软雅黑" pitchFamily="34" charset="-122"/>
            </a:endParaRPr>
          </a:p>
        </p:txBody>
      </p:sp>
      <p:sp>
        <p:nvSpPr>
          <p:cNvPr id="47139" name="AutoShape 73"/>
          <p:cNvSpPr>
            <a:spLocks noChangeArrowheads="1"/>
          </p:cNvSpPr>
          <p:nvPr/>
        </p:nvSpPr>
        <p:spPr bwMode="auto">
          <a:xfrm>
            <a:off x="6072188" y="6124575"/>
            <a:ext cx="2786062" cy="304800"/>
          </a:xfrm>
          <a:prstGeom prst="homePlate">
            <a:avLst>
              <a:gd name="adj" fmla="val 62038"/>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数据治理平台</a:t>
            </a:r>
            <a:endParaRPr lang="en-US" altLang="zh-CN" sz="1200">
              <a:latin typeface="微软雅黑" pitchFamily="34" charset="-122"/>
              <a:ea typeface="微软雅黑" pitchFamily="34" charset="-122"/>
            </a:endParaRPr>
          </a:p>
        </p:txBody>
      </p:sp>
      <p:sp>
        <p:nvSpPr>
          <p:cNvPr id="47140" name="AutoShape 73"/>
          <p:cNvSpPr>
            <a:spLocks noChangeArrowheads="1"/>
          </p:cNvSpPr>
          <p:nvPr/>
        </p:nvSpPr>
        <p:spPr bwMode="auto">
          <a:xfrm>
            <a:off x="1571625" y="5786438"/>
            <a:ext cx="3143250" cy="285750"/>
          </a:xfrm>
          <a:prstGeom prst="homePlate">
            <a:avLst>
              <a:gd name="adj" fmla="val 62130"/>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en-US" altLang="zh-CN" sz="1200">
                <a:latin typeface="微软雅黑" pitchFamily="34" charset="-122"/>
                <a:ea typeface="微软雅黑" pitchFamily="34" charset="-122"/>
              </a:rPr>
              <a:t>ETL</a:t>
            </a:r>
            <a:r>
              <a:rPr lang="zh-CN" altLang="en-US" sz="1200">
                <a:latin typeface="微软雅黑" pitchFamily="34" charset="-122"/>
                <a:ea typeface="微软雅黑" pitchFamily="34" charset="-122"/>
              </a:rPr>
              <a:t>平台</a:t>
            </a:r>
            <a:endParaRPr lang="en-US" altLang="zh-CN" sz="1200">
              <a:latin typeface="微软雅黑" pitchFamily="34" charset="-122"/>
              <a:ea typeface="微软雅黑" pitchFamily="34" charset="-122"/>
            </a:endParaRPr>
          </a:p>
        </p:txBody>
      </p:sp>
      <p:sp>
        <p:nvSpPr>
          <p:cNvPr id="47141" name="AutoShape 73"/>
          <p:cNvSpPr>
            <a:spLocks noChangeArrowheads="1"/>
          </p:cNvSpPr>
          <p:nvPr/>
        </p:nvSpPr>
        <p:spPr bwMode="auto">
          <a:xfrm>
            <a:off x="1571625" y="6143625"/>
            <a:ext cx="4429125" cy="285750"/>
          </a:xfrm>
          <a:prstGeom prst="homePlate">
            <a:avLst>
              <a:gd name="adj" fmla="val 62144"/>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公共应用平台</a:t>
            </a:r>
            <a:endParaRPr lang="en-US" altLang="zh-CN" sz="1200">
              <a:latin typeface="微软雅黑" pitchFamily="34" charset="-122"/>
              <a:ea typeface="微软雅黑" pitchFamily="34" charset="-122"/>
            </a:endParaRPr>
          </a:p>
        </p:txBody>
      </p:sp>
      <p:sp>
        <p:nvSpPr>
          <p:cNvPr id="47142" name="AutoShape 73"/>
          <p:cNvSpPr>
            <a:spLocks noChangeArrowheads="1"/>
          </p:cNvSpPr>
          <p:nvPr/>
        </p:nvSpPr>
        <p:spPr bwMode="auto">
          <a:xfrm>
            <a:off x="5000625" y="5741988"/>
            <a:ext cx="2143125" cy="285750"/>
          </a:xfrm>
          <a:prstGeom prst="homePlate">
            <a:avLst>
              <a:gd name="adj" fmla="val 62153"/>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主数据管理平台</a:t>
            </a:r>
            <a:endParaRPr lang="en-US" altLang="zh-CN" sz="1200">
              <a:latin typeface="微软雅黑" pitchFamily="34" charset="-122"/>
              <a:ea typeface="微软雅黑" pitchFamily="34" charset="-122"/>
            </a:endParaRPr>
          </a:p>
        </p:txBody>
      </p:sp>
      <p:sp>
        <p:nvSpPr>
          <p:cNvPr id="47143" name="AutoShape 73"/>
          <p:cNvSpPr>
            <a:spLocks noChangeArrowheads="1"/>
          </p:cNvSpPr>
          <p:nvPr/>
        </p:nvSpPr>
        <p:spPr bwMode="auto">
          <a:xfrm>
            <a:off x="1285875" y="5357813"/>
            <a:ext cx="1928813" cy="285750"/>
          </a:xfrm>
          <a:prstGeom prst="homePlate">
            <a:avLst>
              <a:gd name="adj" fmla="val 62156"/>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lstStyle/>
          <a:p>
            <a:pPr algn="ctr">
              <a:lnSpc>
                <a:spcPct val="90000"/>
              </a:lnSpc>
            </a:pPr>
            <a:r>
              <a:rPr lang="zh-CN" altLang="en-US" sz="1200">
                <a:latin typeface="微软雅黑" pitchFamily="34" charset="-122"/>
                <a:ea typeface="微软雅黑" pitchFamily="34" charset="-122"/>
              </a:rPr>
              <a:t>基础数据平台（数据交换）</a:t>
            </a:r>
            <a:endParaRPr lang="en-US" altLang="zh-CN" sz="1200">
              <a:latin typeface="微软雅黑" pitchFamily="34" charset="-122"/>
              <a:ea typeface="微软雅黑" pitchFamily="34" charset="-122"/>
            </a:endParaRPr>
          </a:p>
        </p:txBody>
      </p:sp>
    </p:spTree>
    <p:extLst>
      <p:ext uri="{BB962C8B-B14F-4D97-AF65-F5344CB8AC3E}">
        <p14:creationId xmlns:p14="http://schemas.microsoft.com/office/powerpoint/2010/main" val="516655064"/>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Grp="1"/>
          </p:cNvSpPr>
          <p:nvPr>
            <p:ph type="title"/>
          </p:nvPr>
        </p:nvSpPr>
        <p:spPr>
          <a:xfrm>
            <a:off x="285750" y="266700"/>
            <a:ext cx="8696325" cy="714375"/>
          </a:xfrm>
        </p:spPr>
        <p:txBody>
          <a:bodyPr/>
          <a:lstStyle/>
          <a:p>
            <a:r>
              <a:rPr lang="en-US" altLang="zh-CN" dirty="0" smtClean="0"/>
              <a:t>ODS</a:t>
            </a:r>
            <a:r>
              <a:rPr lang="zh-CN" altLang="en-US" dirty="0" smtClean="0"/>
              <a:t>一</a:t>
            </a:r>
            <a:r>
              <a:rPr lang="zh-CN" altLang="en-US" dirty="0" smtClean="0"/>
              <a:t>期之前状况</a:t>
            </a:r>
            <a:endParaRPr lang="zh-CN" altLang="en-US" dirty="0" smtClean="0"/>
          </a:p>
        </p:txBody>
      </p:sp>
      <p:sp>
        <p:nvSpPr>
          <p:cNvPr id="11" name="Rectangle 23"/>
          <p:cNvSpPr>
            <a:spLocks noChangeArrowheads="1"/>
          </p:cNvSpPr>
          <p:nvPr/>
        </p:nvSpPr>
        <p:spPr bwMode="auto">
          <a:xfrm>
            <a:off x="5905500" y="4229100"/>
            <a:ext cx="900113" cy="2355850"/>
          </a:xfrm>
          <a:prstGeom prst="rect">
            <a:avLst/>
          </a:prstGeom>
          <a:solidFill>
            <a:srgbClr val="FFFF99"/>
          </a:solidFill>
          <a:ln w="9525">
            <a:noFill/>
            <a:prstDash val="dashDot"/>
            <a:miter lim="800000"/>
            <a:headEnd/>
            <a:tailEnd/>
          </a:ln>
        </p:spPr>
        <p:txBody>
          <a:bodyPr wrap="none" lIns="91431" tIns="45715" rIns="91431" bIns="45715" anchor="b"/>
          <a:lstStyle/>
          <a:p>
            <a:pPr algn="ctr">
              <a:defRPr/>
            </a:pPr>
            <a:endParaRPr lang="en-US" altLang="zh-CN" sz="1200" b="1" dirty="0">
              <a:effectLst>
                <a:outerShdw blurRad="38100" dist="38100" dir="2700000" algn="tl">
                  <a:srgbClr val="FFFFFF"/>
                </a:outerShdw>
              </a:effectLst>
              <a:latin typeface="微软雅黑" pitchFamily="34" charset="-122"/>
              <a:ea typeface="微软雅黑" pitchFamily="34" charset="-122"/>
              <a:cs typeface="微软雅黑"/>
            </a:endParaRPr>
          </a:p>
        </p:txBody>
      </p:sp>
      <p:sp>
        <p:nvSpPr>
          <p:cNvPr id="4100" name="Rectangle 25"/>
          <p:cNvSpPr>
            <a:spLocks noChangeArrowheads="1"/>
          </p:cNvSpPr>
          <p:nvPr/>
        </p:nvSpPr>
        <p:spPr bwMode="auto">
          <a:xfrm>
            <a:off x="296863" y="1073150"/>
            <a:ext cx="809625" cy="5556250"/>
          </a:xfrm>
          <a:prstGeom prst="rect">
            <a:avLst/>
          </a:prstGeom>
          <a:solidFill>
            <a:srgbClr val="99CC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b"/>
          <a:lstStyle/>
          <a:p>
            <a:pPr algn="ctr"/>
            <a:r>
              <a:rPr lang="en-US" altLang="zh-CN" sz="1200" b="1">
                <a:solidFill>
                  <a:srgbClr val="000000"/>
                </a:solidFill>
                <a:latin typeface="微软雅黑" pitchFamily="34" charset="-122"/>
                <a:ea typeface="微软雅黑" pitchFamily="34" charset="-122"/>
                <a:cs typeface="Arial" pitchFamily="34" charset="0"/>
              </a:rPr>
              <a:t>……</a:t>
            </a:r>
          </a:p>
        </p:txBody>
      </p:sp>
      <p:sp>
        <p:nvSpPr>
          <p:cNvPr id="16" name="流程图: 磁盘 15"/>
          <p:cNvSpPr>
            <a:spLocks noChangeArrowheads="1"/>
          </p:cNvSpPr>
          <p:nvPr/>
        </p:nvSpPr>
        <p:spPr bwMode="auto">
          <a:xfrm>
            <a:off x="430213" y="1133475"/>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核心</a:t>
            </a:r>
          </a:p>
        </p:txBody>
      </p:sp>
      <p:sp>
        <p:nvSpPr>
          <p:cNvPr id="17" name="流程图: 磁盘 175"/>
          <p:cNvSpPr>
            <a:spLocks noChangeArrowheads="1"/>
          </p:cNvSpPr>
          <p:nvPr/>
        </p:nvSpPr>
        <p:spPr bwMode="auto">
          <a:xfrm>
            <a:off x="430213" y="15827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信贷</a:t>
            </a:r>
          </a:p>
        </p:txBody>
      </p:sp>
      <p:sp>
        <p:nvSpPr>
          <p:cNvPr id="18" name="流程图: 磁盘 175"/>
          <p:cNvSpPr>
            <a:spLocks noChangeArrowheads="1"/>
          </p:cNvSpPr>
          <p:nvPr/>
        </p:nvSpPr>
        <p:spPr bwMode="auto">
          <a:xfrm>
            <a:off x="430213" y="2035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个贷</a:t>
            </a:r>
          </a:p>
        </p:txBody>
      </p:sp>
      <p:sp>
        <p:nvSpPr>
          <p:cNvPr id="19" name="流程图: 磁盘 175"/>
          <p:cNvSpPr>
            <a:spLocks noChangeArrowheads="1"/>
          </p:cNvSpPr>
          <p:nvPr/>
        </p:nvSpPr>
        <p:spPr bwMode="auto">
          <a:xfrm>
            <a:off x="430213" y="2484438"/>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三存</a:t>
            </a:r>
          </a:p>
        </p:txBody>
      </p:sp>
      <p:sp>
        <p:nvSpPr>
          <p:cNvPr id="20" name="流程图: 磁盘 175"/>
          <p:cNvSpPr>
            <a:spLocks noChangeArrowheads="1"/>
          </p:cNvSpPr>
          <p:nvPr/>
        </p:nvSpPr>
        <p:spPr bwMode="auto">
          <a:xfrm>
            <a:off x="430213" y="3384550"/>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国债</a:t>
            </a:r>
          </a:p>
        </p:txBody>
      </p:sp>
      <p:sp>
        <p:nvSpPr>
          <p:cNvPr id="21" name="流程图: 磁盘 175"/>
          <p:cNvSpPr>
            <a:spLocks noChangeArrowheads="1"/>
          </p:cNvSpPr>
          <p:nvPr/>
        </p:nvSpPr>
        <p:spPr bwMode="auto">
          <a:xfrm>
            <a:off x="430213" y="2940050"/>
            <a:ext cx="585787" cy="407988"/>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dirty="0">
                <a:effectLst>
                  <a:outerShdw blurRad="38100" dist="38100" dir="2700000" algn="tl">
                    <a:srgbClr val="FFFFFF"/>
                  </a:outerShdw>
                </a:effectLst>
                <a:latin typeface="微软雅黑" pitchFamily="34" charset="-122"/>
                <a:ea typeface="微软雅黑" pitchFamily="34" charset="-122"/>
                <a:cs typeface="Arial" charset="0"/>
              </a:rPr>
              <a:t>基金理财</a:t>
            </a:r>
          </a:p>
        </p:txBody>
      </p:sp>
      <p:sp>
        <p:nvSpPr>
          <p:cNvPr id="22" name="流程图: 磁盘 175"/>
          <p:cNvSpPr>
            <a:spLocks noChangeArrowheads="1"/>
          </p:cNvSpPr>
          <p:nvPr/>
        </p:nvSpPr>
        <p:spPr bwMode="auto">
          <a:xfrm>
            <a:off x="430213" y="5541963"/>
            <a:ext cx="585787" cy="406400"/>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总账</a:t>
            </a:r>
          </a:p>
        </p:txBody>
      </p:sp>
      <p:sp>
        <p:nvSpPr>
          <p:cNvPr id="23" name="流程图: 磁盘 175"/>
          <p:cNvSpPr>
            <a:spLocks noChangeArrowheads="1"/>
          </p:cNvSpPr>
          <p:nvPr/>
        </p:nvSpPr>
        <p:spPr bwMode="auto">
          <a:xfrm>
            <a:off x="430213" y="3789363"/>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管会</a:t>
            </a:r>
          </a:p>
        </p:txBody>
      </p:sp>
      <p:sp>
        <p:nvSpPr>
          <p:cNvPr id="24" name="流程图: 磁盘 175"/>
          <p:cNvSpPr>
            <a:spLocks noChangeArrowheads="1"/>
          </p:cNvSpPr>
          <p:nvPr/>
        </p:nvSpPr>
        <p:spPr bwMode="auto">
          <a:xfrm>
            <a:off x="430213" y="46434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债券</a:t>
            </a:r>
          </a:p>
        </p:txBody>
      </p:sp>
      <p:sp>
        <p:nvSpPr>
          <p:cNvPr id="25" name="流程图: 磁盘 175"/>
          <p:cNvSpPr>
            <a:spLocks noChangeArrowheads="1"/>
          </p:cNvSpPr>
          <p:nvPr/>
        </p:nvSpPr>
        <p:spPr bwMode="auto">
          <a:xfrm>
            <a:off x="430213" y="5092700"/>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国贸</a:t>
            </a:r>
          </a:p>
        </p:txBody>
      </p:sp>
      <p:sp>
        <p:nvSpPr>
          <p:cNvPr id="26" name="流程图: 磁盘 175"/>
          <p:cNvSpPr>
            <a:spLocks noChangeArrowheads="1"/>
          </p:cNvSpPr>
          <p:nvPr/>
        </p:nvSpPr>
        <p:spPr bwMode="auto">
          <a:xfrm>
            <a:off x="430213" y="4194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人力</a:t>
            </a:r>
          </a:p>
        </p:txBody>
      </p:sp>
      <p:sp>
        <p:nvSpPr>
          <p:cNvPr id="27" name="流程图: 磁盘 175"/>
          <p:cNvSpPr>
            <a:spLocks noChangeArrowheads="1"/>
          </p:cNvSpPr>
          <p:nvPr/>
        </p:nvSpPr>
        <p:spPr bwMode="auto">
          <a:xfrm>
            <a:off x="430213" y="5992813"/>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绩效</a:t>
            </a:r>
          </a:p>
        </p:txBody>
      </p:sp>
      <p:sp>
        <p:nvSpPr>
          <p:cNvPr id="4113" name="Line 60"/>
          <p:cNvSpPr>
            <a:spLocks noChangeShapeType="1"/>
          </p:cNvSpPr>
          <p:nvPr/>
        </p:nvSpPr>
        <p:spPr bwMode="auto">
          <a:xfrm>
            <a:off x="1376363"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25"/>
          <p:cNvSpPr>
            <a:spLocks noChangeArrowheads="1"/>
          </p:cNvSpPr>
          <p:nvPr/>
        </p:nvSpPr>
        <p:spPr bwMode="auto">
          <a:xfrm>
            <a:off x="1692275" y="2036763"/>
            <a:ext cx="434975" cy="4133850"/>
          </a:xfrm>
          <a:prstGeom prst="rect">
            <a:avLst/>
          </a:prstGeom>
          <a:solidFill>
            <a:srgbClr val="FF9900"/>
          </a:soli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抽</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取</a:t>
            </a:r>
          </a:p>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ETL</a:t>
            </a:r>
          </a:p>
        </p:txBody>
      </p:sp>
      <p:sp>
        <p:nvSpPr>
          <p:cNvPr id="4115" name="Line 62"/>
          <p:cNvSpPr>
            <a:spLocks noChangeShapeType="1"/>
          </p:cNvSpPr>
          <p:nvPr/>
        </p:nvSpPr>
        <p:spPr bwMode="auto">
          <a:xfrm>
            <a:off x="1150938" y="1763713"/>
            <a:ext cx="4710112" cy="2776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6" name="Line 63"/>
          <p:cNvSpPr>
            <a:spLocks noChangeShapeType="1"/>
          </p:cNvSpPr>
          <p:nvPr/>
        </p:nvSpPr>
        <p:spPr bwMode="auto">
          <a:xfrm flipV="1">
            <a:off x="1150938" y="5295900"/>
            <a:ext cx="4665662" cy="292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7" name="Line 114"/>
          <p:cNvSpPr>
            <a:spLocks noChangeShapeType="1"/>
          </p:cNvSpPr>
          <p:nvPr/>
        </p:nvSpPr>
        <p:spPr bwMode="auto">
          <a:xfrm>
            <a:off x="5697538"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25"/>
          <p:cNvSpPr>
            <a:spLocks noChangeArrowheads="1"/>
          </p:cNvSpPr>
          <p:nvPr/>
        </p:nvSpPr>
        <p:spPr bwMode="auto">
          <a:xfrm>
            <a:off x="6076950" y="4406900"/>
            <a:ext cx="539750" cy="1866900"/>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数据</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接口</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41" name="Rectangle 25"/>
          <p:cNvSpPr>
            <a:spLocks noChangeArrowheads="1"/>
          </p:cNvSpPr>
          <p:nvPr/>
        </p:nvSpPr>
        <p:spPr bwMode="auto">
          <a:xfrm>
            <a:off x="8216900" y="1073150"/>
            <a:ext cx="222250" cy="5511800"/>
          </a:xfrm>
          <a:prstGeom prst="rect">
            <a:avLst/>
          </a:prstGeom>
          <a:solidFill>
            <a:srgbClr val="FF9900"/>
          </a:solidFill>
          <a:ln w="12700" algn="ctr">
            <a:noFill/>
            <a:miter lim="800000"/>
            <a:headEnd/>
            <a:tailEnd/>
          </a:ln>
        </p:spPr>
        <p:txBody>
          <a:bodyPr wrap="none" lIns="91404" tIns="45702" rIns="91404" bIns="45702" anchor="ctr"/>
          <a:lstStyle/>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P</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O</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R</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T</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A</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l</a:t>
            </a:r>
          </a:p>
        </p:txBody>
      </p:sp>
      <p:sp>
        <p:nvSpPr>
          <p:cNvPr id="43" name="Rectangle 17"/>
          <p:cNvSpPr>
            <a:spLocks noChangeArrowheads="1"/>
          </p:cNvSpPr>
          <p:nvPr/>
        </p:nvSpPr>
        <p:spPr bwMode="auto">
          <a:xfrm flipV="1">
            <a:off x="7091363" y="4249738"/>
            <a:ext cx="990600" cy="26987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银企对账</a:t>
            </a:r>
          </a:p>
        </p:txBody>
      </p:sp>
      <p:sp>
        <p:nvSpPr>
          <p:cNvPr id="45" name="Rectangle 17"/>
          <p:cNvSpPr>
            <a:spLocks noChangeArrowheads="1"/>
          </p:cNvSpPr>
          <p:nvPr/>
        </p:nvSpPr>
        <p:spPr bwMode="auto">
          <a:xfrm flipV="1">
            <a:off x="7091363" y="4564063"/>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风险监控</a:t>
            </a:r>
          </a:p>
        </p:txBody>
      </p:sp>
      <p:sp>
        <p:nvSpPr>
          <p:cNvPr id="46" name="Rectangle 17"/>
          <p:cNvSpPr>
            <a:spLocks noChangeArrowheads="1"/>
          </p:cNvSpPr>
          <p:nvPr/>
        </p:nvSpPr>
        <p:spPr bwMode="auto">
          <a:xfrm flipV="1">
            <a:off x="7092950" y="4833938"/>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CRM</a:t>
            </a:r>
          </a:p>
        </p:txBody>
      </p:sp>
      <p:sp>
        <p:nvSpPr>
          <p:cNvPr id="47" name="Rectangle 17"/>
          <p:cNvSpPr>
            <a:spLocks noChangeArrowheads="1"/>
          </p:cNvSpPr>
          <p:nvPr/>
        </p:nvSpPr>
        <p:spPr bwMode="auto">
          <a:xfrm flipV="1">
            <a:off x="7092950" y="5103813"/>
            <a:ext cx="990600" cy="26987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反洗钱</a:t>
            </a:r>
          </a:p>
        </p:txBody>
      </p:sp>
      <p:sp>
        <p:nvSpPr>
          <p:cNvPr id="48" name="Rectangle 17"/>
          <p:cNvSpPr>
            <a:spLocks noChangeArrowheads="1"/>
          </p:cNvSpPr>
          <p:nvPr/>
        </p:nvSpPr>
        <p:spPr bwMode="auto">
          <a:xfrm flipV="1">
            <a:off x="7092950" y="5418138"/>
            <a:ext cx="990600" cy="271462"/>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非现场审计</a:t>
            </a:r>
          </a:p>
        </p:txBody>
      </p:sp>
      <p:sp>
        <p:nvSpPr>
          <p:cNvPr id="49" name="Rectangle 17"/>
          <p:cNvSpPr>
            <a:spLocks noChangeArrowheads="1"/>
          </p:cNvSpPr>
          <p:nvPr/>
        </p:nvSpPr>
        <p:spPr bwMode="auto">
          <a:xfrm flipV="1">
            <a:off x="7091363" y="5734050"/>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1104</a:t>
            </a:r>
          </a:p>
        </p:txBody>
      </p:sp>
      <p:sp>
        <p:nvSpPr>
          <p:cNvPr id="84" name="圆角矩形 83"/>
          <p:cNvSpPr/>
          <p:nvPr/>
        </p:nvSpPr>
        <p:spPr>
          <a:xfrm>
            <a:off x="1638300" y="6273800"/>
            <a:ext cx="3822700" cy="311150"/>
          </a:xfrm>
          <a:prstGeom prst="roundRect">
            <a:avLst/>
          </a:prstGeom>
          <a:solidFill>
            <a:srgbClr val="FF9900"/>
          </a:solidFill>
          <a:ln w="12700" algn="ctr">
            <a:noFill/>
            <a:miter lim="800000"/>
            <a:headEnd/>
            <a:tailEnd/>
          </a:ln>
        </p:spPr>
        <p:txBody>
          <a:bodyPr wrap="none" lIns="91404" tIns="45702" rIns="91404" bIns="45702" anchor="ctr"/>
          <a:lstStyle/>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FTP</a:t>
            </a:r>
            <a:endParaRPr lang="zh-CN" altLang="en-US"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Tree>
    <p:extLst>
      <p:ext uri="{BB962C8B-B14F-4D97-AF65-F5344CB8AC3E}">
        <p14:creationId xmlns:p14="http://schemas.microsoft.com/office/powerpoint/2010/main" val="1400290745"/>
      </p:ext>
    </p:extLst>
  </p:cSld>
  <p:clrMapOvr>
    <a:masterClrMapping/>
  </p:clrMapOvr>
  <p:transition advClick="0"/>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p:cNvSpPr>
          <p:nvPr>
            <p:ph type="title"/>
          </p:nvPr>
        </p:nvSpPr>
        <p:spPr>
          <a:xfrm>
            <a:off x="285750" y="266700"/>
            <a:ext cx="8696325" cy="714375"/>
          </a:xfrm>
        </p:spPr>
        <p:txBody>
          <a:bodyPr/>
          <a:lstStyle/>
          <a:p>
            <a:r>
              <a:rPr lang="en-US" altLang="zh-CN" dirty="0" smtClean="0"/>
              <a:t>ODS</a:t>
            </a:r>
            <a:r>
              <a:rPr lang="zh-CN" altLang="en-US" dirty="0" smtClean="0"/>
              <a:t>一</a:t>
            </a:r>
            <a:r>
              <a:rPr lang="zh-CN" altLang="en-US" dirty="0" smtClean="0"/>
              <a:t>期完成后架构</a:t>
            </a:r>
            <a:endParaRPr lang="zh-CN" altLang="en-US" dirty="0" smtClean="0"/>
          </a:p>
        </p:txBody>
      </p:sp>
      <p:sp>
        <p:nvSpPr>
          <p:cNvPr id="5123" name="Line 124"/>
          <p:cNvSpPr>
            <a:spLocks noChangeShapeType="1"/>
          </p:cNvSpPr>
          <p:nvPr/>
        </p:nvSpPr>
        <p:spPr bwMode="auto">
          <a:xfrm>
            <a:off x="5549900" y="3473450"/>
            <a:ext cx="1441450"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圆柱形 9"/>
          <p:cNvSpPr/>
          <p:nvPr/>
        </p:nvSpPr>
        <p:spPr>
          <a:xfrm>
            <a:off x="2260600" y="1873250"/>
            <a:ext cx="3200400" cy="4267200"/>
          </a:xfrm>
          <a:prstGeom prst="can">
            <a:avLst>
              <a:gd name="adj" fmla="val 10714"/>
            </a:avLst>
          </a:prstGeom>
          <a:gradFill rotWithShape="1">
            <a:gsLst>
              <a:gs pos="0">
                <a:srgbClr val="FFCCFF">
                  <a:alpha val="39999"/>
                </a:srgbClr>
              </a:gs>
              <a:gs pos="100000">
                <a:srgbClr val="FF9933"/>
              </a:gs>
            </a:gsLst>
            <a:path path="shape">
              <a:fillToRect l="50000" t="50000" r="50000" b="50000"/>
            </a:path>
          </a:gradFill>
          <a:ln w="19050" algn="ctr">
            <a:solidFill>
              <a:srgbClr val="993300"/>
            </a:solidFill>
            <a:miter lim="800000"/>
            <a:headEnd/>
            <a:tailEnd/>
          </a:ln>
        </p:spPr>
        <p:txBody>
          <a:bodyPr anchor="ctr"/>
          <a:lstStyle/>
          <a:p>
            <a:pPr algn="ctr">
              <a:defRPr/>
            </a:pPr>
            <a:endParaRPr lang="zh-CN" altLang="en-US">
              <a:solidFill>
                <a:srgbClr val="FFFFFF"/>
              </a:solidFill>
              <a:effectLst>
                <a:outerShdw blurRad="38100" dist="38100" dir="2700000" algn="tl">
                  <a:srgbClr val="000000"/>
                </a:outerShdw>
              </a:effectLst>
              <a:latin typeface="微软雅黑" pitchFamily="34" charset="-122"/>
              <a:ea typeface="微软雅黑" pitchFamily="34" charset="-122"/>
              <a:cs typeface="微软雅黑"/>
            </a:endParaRPr>
          </a:p>
        </p:txBody>
      </p:sp>
      <p:sp>
        <p:nvSpPr>
          <p:cNvPr id="11" name="Rectangle 23"/>
          <p:cNvSpPr>
            <a:spLocks noChangeArrowheads="1"/>
          </p:cNvSpPr>
          <p:nvPr/>
        </p:nvSpPr>
        <p:spPr bwMode="auto">
          <a:xfrm>
            <a:off x="5905500" y="4229100"/>
            <a:ext cx="900113" cy="2355850"/>
          </a:xfrm>
          <a:prstGeom prst="rect">
            <a:avLst/>
          </a:prstGeom>
          <a:solidFill>
            <a:srgbClr val="FFFF99"/>
          </a:solidFill>
          <a:ln w="9525">
            <a:noFill/>
            <a:prstDash val="dashDot"/>
            <a:miter lim="800000"/>
            <a:headEnd/>
            <a:tailEnd/>
          </a:ln>
        </p:spPr>
        <p:txBody>
          <a:bodyPr wrap="none" lIns="91431" tIns="45715" rIns="91431" bIns="45715" anchor="b"/>
          <a:lstStyle/>
          <a:p>
            <a:pPr algn="ctr">
              <a:defRPr/>
            </a:pPr>
            <a:endParaRPr lang="en-US" altLang="zh-CN" sz="1200" b="1" dirty="0">
              <a:effectLst>
                <a:outerShdw blurRad="38100" dist="38100" dir="2700000" algn="tl">
                  <a:srgbClr val="FFFFFF"/>
                </a:outerShdw>
              </a:effectLst>
              <a:latin typeface="微软雅黑" pitchFamily="34" charset="-122"/>
              <a:ea typeface="微软雅黑" pitchFamily="34" charset="-122"/>
              <a:cs typeface="微软雅黑"/>
            </a:endParaRPr>
          </a:p>
        </p:txBody>
      </p:sp>
      <p:sp>
        <p:nvSpPr>
          <p:cNvPr id="5126" name="Line 139"/>
          <p:cNvSpPr>
            <a:spLocks noChangeShapeType="1"/>
          </p:cNvSpPr>
          <p:nvPr/>
        </p:nvSpPr>
        <p:spPr bwMode="auto">
          <a:xfrm>
            <a:off x="5561013" y="4940300"/>
            <a:ext cx="1350962"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7" name="Line 124"/>
          <p:cNvSpPr>
            <a:spLocks noChangeShapeType="1"/>
          </p:cNvSpPr>
          <p:nvPr/>
        </p:nvSpPr>
        <p:spPr bwMode="auto">
          <a:xfrm>
            <a:off x="5580063" y="1557338"/>
            <a:ext cx="1441450"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Rectangle 23"/>
          <p:cNvSpPr>
            <a:spLocks noChangeArrowheads="1"/>
          </p:cNvSpPr>
          <p:nvPr/>
        </p:nvSpPr>
        <p:spPr bwMode="auto">
          <a:xfrm>
            <a:off x="5876925" y="1089025"/>
            <a:ext cx="900113" cy="3006725"/>
          </a:xfrm>
          <a:prstGeom prst="rect">
            <a:avLst/>
          </a:prstGeom>
          <a:solidFill>
            <a:srgbClr val="FFFF99"/>
          </a:solidFill>
          <a:ln w="9525">
            <a:noFill/>
            <a:prstDash val="dashDot"/>
            <a:miter lim="800000"/>
            <a:headEnd/>
            <a:tailEnd/>
          </a:ln>
        </p:spPr>
        <p:txBody>
          <a:bodyPr wrap="none" lIns="91431" tIns="45715" rIns="91431" bIns="45715" anchor="b"/>
          <a:lstStyle/>
          <a:p>
            <a:pPr algn="ctr">
              <a:defRPr/>
            </a:pPr>
            <a:r>
              <a:rPr lang="en-US" altLang="zh-CN" sz="1050" b="1" dirty="0">
                <a:effectLst>
                  <a:outerShdw blurRad="38100" dist="38100" dir="2700000" algn="tl">
                    <a:srgbClr val="FFFFFF"/>
                  </a:outerShdw>
                </a:effectLst>
                <a:latin typeface="微软雅黑" pitchFamily="34" charset="-122"/>
                <a:ea typeface="微软雅黑" pitchFamily="34" charset="-122"/>
                <a:cs typeface="微软雅黑"/>
              </a:rPr>
              <a:t>BI</a:t>
            </a:r>
            <a:r>
              <a:rPr lang="zh-CN" altLang="en-US" sz="1050" b="1" dirty="0">
                <a:effectLst>
                  <a:outerShdw blurRad="38100" dist="38100" dir="2700000" algn="tl">
                    <a:srgbClr val="FFFFFF"/>
                  </a:outerShdw>
                </a:effectLst>
                <a:latin typeface="微软雅黑" pitchFamily="34" charset="-122"/>
                <a:ea typeface="微软雅黑" pitchFamily="34" charset="-122"/>
                <a:cs typeface="微软雅黑"/>
              </a:rPr>
              <a:t> </a:t>
            </a:r>
            <a:r>
              <a:rPr lang="en-US" altLang="zh-CN" sz="1050" b="1" dirty="0">
                <a:effectLst>
                  <a:outerShdw blurRad="38100" dist="38100" dir="2700000" algn="tl">
                    <a:srgbClr val="FFFFFF"/>
                  </a:outerShdw>
                </a:effectLst>
                <a:latin typeface="微软雅黑" pitchFamily="34" charset="-122"/>
                <a:ea typeface="微软雅黑" pitchFamily="34" charset="-122"/>
                <a:cs typeface="微软雅黑"/>
              </a:rPr>
              <a:t>Office</a:t>
            </a:r>
          </a:p>
        </p:txBody>
      </p:sp>
      <p:sp>
        <p:nvSpPr>
          <p:cNvPr id="5129" name="Rectangle 25"/>
          <p:cNvSpPr>
            <a:spLocks noChangeArrowheads="1"/>
          </p:cNvSpPr>
          <p:nvPr/>
        </p:nvSpPr>
        <p:spPr bwMode="auto">
          <a:xfrm>
            <a:off x="296863" y="1073150"/>
            <a:ext cx="809625" cy="5556250"/>
          </a:xfrm>
          <a:prstGeom prst="rect">
            <a:avLst/>
          </a:prstGeom>
          <a:solidFill>
            <a:srgbClr val="99CC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b"/>
          <a:lstStyle/>
          <a:p>
            <a:pPr algn="ctr"/>
            <a:r>
              <a:rPr lang="en-US" altLang="zh-CN" sz="1200" b="1">
                <a:solidFill>
                  <a:srgbClr val="000000"/>
                </a:solidFill>
                <a:latin typeface="微软雅黑" pitchFamily="34" charset="-122"/>
                <a:ea typeface="微软雅黑" pitchFamily="34" charset="-122"/>
                <a:cs typeface="Arial" pitchFamily="34" charset="0"/>
              </a:rPr>
              <a:t>……</a:t>
            </a:r>
          </a:p>
        </p:txBody>
      </p:sp>
      <p:sp>
        <p:nvSpPr>
          <p:cNvPr id="16" name="流程图: 磁盘 15"/>
          <p:cNvSpPr>
            <a:spLocks noChangeArrowheads="1"/>
          </p:cNvSpPr>
          <p:nvPr/>
        </p:nvSpPr>
        <p:spPr bwMode="auto">
          <a:xfrm>
            <a:off x="430213" y="1133475"/>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核心</a:t>
            </a:r>
          </a:p>
        </p:txBody>
      </p:sp>
      <p:sp>
        <p:nvSpPr>
          <p:cNvPr id="17" name="流程图: 磁盘 175"/>
          <p:cNvSpPr>
            <a:spLocks noChangeArrowheads="1"/>
          </p:cNvSpPr>
          <p:nvPr/>
        </p:nvSpPr>
        <p:spPr bwMode="auto">
          <a:xfrm>
            <a:off x="430213" y="15827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信贷</a:t>
            </a:r>
          </a:p>
        </p:txBody>
      </p:sp>
      <p:sp>
        <p:nvSpPr>
          <p:cNvPr id="18" name="流程图: 磁盘 175"/>
          <p:cNvSpPr>
            <a:spLocks noChangeArrowheads="1"/>
          </p:cNvSpPr>
          <p:nvPr/>
        </p:nvSpPr>
        <p:spPr bwMode="auto">
          <a:xfrm>
            <a:off x="430213" y="2035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个贷</a:t>
            </a:r>
          </a:p>
        </p:txBody>
      </p:sp>
      <p:sp>
        <p:nvSpPr>
          <p:cNvPr id="19" name="流程图: 磁盘 175"/>
          <p:cNvSpPr>
            <a:spLocks noChangeArrowheads="1"/>
          </p:cNvSpPr>
          <p:nvPr/>
        </p:nvSpPr>
        <p:spPr bwMode="auto">
          <a:xfrm>
            <a:off x="430213" y="2484438"/>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三存</a:t>
            </a:r>
          </a:p>
        </p:txBody>
      </p:sp>
      <p:sp>
        <p:nvSpPr>
          <p:cNvPr id="20" name="流程图: 磁盘 175"/>
          <p:cNvSpPr>
            <a:spLocks noChangeArrowheads="1"/>
          </p:cNvSpPr>
          <p:nvPr/>
        </p:nvSpPr>
        <p:spPr bwMode="auto">
          <a:xfrm>
            <a:off x="430213" y="3384550"/>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国债</a:t>
            </a:r>
          </a:p>
        </p:txBody>
      </p:sp>
      <p:sp>
        <p:nvSpPr>
          <p:cNvPr id="21" name="流程图: 磁盘 175"/>
          <p:cNvSpPr>
            <a:spLocks noChangeArrowheads="1"/>
          </p:cNvSpPr>
          <p:nvPr/>
        </p:nvSpPr>
        <p:spPr bwMode="auto">
          <a:xfrm>
            <a:off x="430213" y="2940050"/>
            <a:ext cx="585787" cy="407988"/>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dirty="0">
                <a:effectLst>
                  <a:outerShdw blurRad="38100" dist="38100" dir="2700000" algn="tl">
                    <a:srgbClr val="FFFFFF"/>
                  </a:outerShdw>
                </a:effectLst>
                <a:latin typeface="微软雅黑" pitchFamily="34" charset="-122"/>
                <a:ea typeface="微软雅黑" pitchFamily="34" charset="-122"/>
                <a:cs typeface="Arial" charset="0"/>
              </a:rPr>
              <a:t>基金理财</a:t>
            </a:r>
          </a:p>
        </p:txBody>
      </p:sp>
      <p:sp>
        <p:nvSpPr>
          <p:cNvPr id="22" name="流程图: 磁盘 175"/>
          <p:cNvSpPr>
            <a:spLocks noChangeArrowheads="1"/>
          </p:cNvSpPr>
          <p:nvPr/>
        </p:nvSpPr>
        <p:spPr bwMode="auto">
          <a:xfrm>
            <a:off x="430213" y="5541963"/>
            <a:ext cx="585787" cy="406400"/>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总账</a:t>
            </a:r>
          </a:p>
        </p:txBody>
      </p:sp>
      <p:sp>
        <p:nvSpPr>
          <p:cNvPr id="23" name="流程图: 磁盘 175"/>
          <p:cNvSpPr>
            <a:spLocks noChangeArrowheads="1"/>
          </p:cNvSpPr>
          <p:nvPr/>
        </p:nvSpPr>
        <p:spPr bwMode="auto">
          <a:xfrm>
            <a:off x="430213" y="3789363"/>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管会</a:t>
            </a:r>
          </a:p>
        </p:txBody>
      </p:sp>
      <p:sp>
        <p:nvSpPr>
          <p:cNvPr id="24" name="流程图: 磁盘 175"/>
          <p:cNvSpPr>
            <a:spLocks noChangeArrowheads="1"/>
          </p:cNvSpPr>
          <p:nvPr/>
        </p:nvSpPr>
        <p:spPr bwMode="auto">
          <a:xfrm>
            <a:off x="430213" y="46434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债券</a:t>
            </a:r>
          </a:p>
        </p:txBody>
      </p:sp>
      <p:sp>
        <p:nvSpPr>
          <p:cNvPr id="25" name="流程图: 磁盘 175"/>
          <p:cNvSpPr>
            <a:spLocks noChangeArrowheads="1"/>
          </p:cNvSpPr>
          <p:nvPr/>
        </p:nvSpPr>
        <p:spPr bwMode="auto">
          <a:xfrm>
            <a:off x="430213" y="5092700"/>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国贸</a:t>
            </a:r>
          </a:p>
        </p:txBody>
      </p:sp>
      <p:sp>
        <p:nvSpPr>
          <p:cNvPr id="26" name="流程图: 磁盘 175"/>
          <p:cNvSpPr>
            <a:spLocks noChangeArrowheads="1"/>
          </p:cNvSpPr>
          <p:nvPr/>
        </p:nvSpPr>
        <p:spPr bwMode="auto">
          <a:xfrm>
            <a:off x="430213" y="4194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人力</a:t>
            </a:r>
          </a:p>
        </p:txBody>
      </p:sp>
      <p:sp>
        <p:nvSpPr>
          <p:cNvPr id="27" name="流程图: 磁盘 175"/>
          <p:cNvSpPr>
            <a:spLocks noChangeArrowheads="1"/>
          </p:cNvSpPr>
          <p:nvPr/>
        </p:nvSpPr>
        <p:spPr bwMode="auto">
          <a:xfrm>
            <a:off x="430213" y="5992813"/>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绩效</a:t>
            </a:r>
          </a:p>
        </p:txBody>
      </p:sp>
      <p:sp>
        <p:nvSpPr>
          <p:cNvPr id="5142" name="Line 60"/>
          <p:cNvSpPr>
            <a:spLocks noChangeShapeType="1"/>
          </p:cNvSpPr>
          <p:nvPr/>
        </p:nvSpPr>
        <p:spPr bwMode="auto">
          <a:xfrm>
            <a:off x="1376363"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25"/>
          <p:cNvSpPr>
            <a:spLocks noChangeArrowheads="1"/>
          </p:cNvSpPr>
          <p:nvPr/>
        </p:nvSpPr>
        <p:spPr bwMode="auto">
          <a:xfrm>
            <a:off x="1692275" y="2036763"/>
            <a:ext cx="434975" cy="4133850"/>
          </a:xfrm>
          <a:prstGeom prst="rect">
            <a:avLst/>
          </a:prstGeom>
          <a:solidFill>
            <a:srgbClr val="FF9900"/>
          </a:soli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抽</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取</a:t>
            </a:r>
          </a:p>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ETL</a:t>
            </a:r>
          </a:p>
        </p:txBody>
      </p:sp>
      <p:sp>
        <p:nvSpPr>
          <p:cNvPr id="5144" name="Line 62"/>
          <p:cNvSpPr>
            <a:spLocks noChangeShapeType="1"/>
          </p:cNvSpPr>
          <p:nvPr/>
        </p:nvSpPr>
        <p:spPr bwMode="auto">
          <a:xfrm>
            <a:off x="1150938" y="1763713"/>
            <a:ext cx="450850" cy="13493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5" name="Line 63"/>
          <p:cNvSpPr>
            <a:spLocks noChangeShapeType="1"/>
          </p:cNvSpPr>
          <p:nvPr/>
        </p:nvSpPr>
        <p:spPr bwMode="auto">
          <a:xfrm flipV="1">
            <a:off x="1150938" y="4327525"/>
            <a:ext cx="495300" cy="1260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6" name="Line 104"/>
          <p:cNvSpPr>
            <a:spLocks noChangeShapeType="1"/>
          </p:cNvSpPr>
          <p:nvPr/>
        </p:nvSpPr>
        <p:spPr bwMode="auto">
          <a:xfrm>
            <a:off x="2141538" y="3965575"/>
            <a:ext cx="2714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47" name="Line 105"/>
          <p:cNvSpPr>
            <a:spLocks noChangeShapeType="1"/>
          </p:cNvSpPr>
          <p:nvPr/>
        </p:nvSpPr>
        <p:spPr bwMode="auto">
          <a:xfrm>
            <a:off x="3267075" y="1941513"/>
            <a:ext cx="0" cy="4140200"/>
          </a:xfrm>
          <a:prstGeom prst="line">
            <a:avLst/>
          </a:prstGeom>
          <a:noFill/>
          <a:ln w="158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8" name="Line 107"/>
          <p:cNvSpPr>
            <a:spLocks noChangeShapeType="1"/>
          </p:cNvSpPr>
          <p:nvPr/>
        </p:nvSpPr>
        <p:spPr bwMode="auto">
          <a:xfrm>
            <a:off x="4167188" y="1941513"/>
            <a:ext cx="0" cy="4140200"/>
          </a:xfrm>
          <a:prstGeom prst="line">
            <a:avLst/>
          </a:prstGeom>
          <a:noFill/>
          <a:ln w="158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9" name="Line 108"/>
          <p:cNvSpPr>
            <a:spLocks noChangeShapeType="1"/>
          </p:cNvSpPr>
          <p:nvPr/>
        </p:nvSpPr>
        <p:spPr bwMode="auto">
          <a:xfrm>
            <a:off x="3105150" y="3967163"/>
            <a:ext cx="2714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0" name="Line 113"/>
          <p:cNvSpPr>
            <a:spLocks noChangeShapeType="1"/>
          </p:cNvSpPr>
          <p:nvPr/>
        </p:nvSpPr>
        <p:spPr bwMode="auto">
          <a:xfrm>
            <a:off x="3986213" y="3962400"/>
            <a:ext cx="2714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51" name="Line 114"/>
          <p:cNvSpPr>
            <a:spLocks noChangeShapeType="1"/>
          </p:cNvSpPr>
          <p:nvPr/>
        </p:nvSpPr>
        <p:spPr bwMode="auto">
          <a:xfrm>
            <a:off x="5697538"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25"/>
          <p:cNvSpPr>
            <a:spLocks noChangeArrowheads="1"/>
          </p:cNvSpPr>
          <p:nvPr/>
        </p:nvSpPr>
        <p:spPr bwMode="auto">
          <a:xfrm>
            <a:off x="6076950" y="4406900"/>
            <a:ext cx="539750" cy="1866900"/>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数据</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接口</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41" name="Rectangle 25"/>
          <p:cNvSpPr>
            <a:spLocks noChangeArrowheads="1"/>
          </p:cNvSpPr>
          <p:nvPr/>
        </p:nvSpPr>
        <p:spPr bwMode="auto">
          <a:xfrm>
            <a:off x="8216900" y="1073150"/>
            <a:ext cx="222250" cy="5511800"/>
          </a:xfrm>
          <a:prstGeom prst="rect">
            <a:avLst/>
          </a:prstGeom>
          <a:solidFill>
            <a:srgbClr val="FF9900"/>
          </a:solidFill>
          <a:ln w="12700" algn="ctr">
            <a:noFill/>
            <a:miter lim="800000"/>
            <a:headEnd/>
            <a:tailEnd/>
          </a:ln>
        </p:spPr>
        <p:txBody>
          <a:bodyPr wrap="none" lIns="91404" tIns="45702" rIns="91404" bIns="45702" anchor="ctr"/>
          <a:lstStyle/>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P</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O</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R</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T</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A</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l</a:t>
            </a:r>
          </a:p>
        </p:txBody>
      </p:sp>
      <p:sp>
        <p:nvSpPr>
          <p:cNvPr id="42" name="Rectangle 17"/>
          <p:cNvSpPr>
            <a:spLocks noChangeArrowheads="1"/>
          </p:cNvSpPr>
          <p:nvPr/>
        </p:nvSpPr>
        <p:spPr bwMode="auto">
          <a:xfrm flipV="1">
            <a:off x="7061200" y="3251200"/>
            <a:ext cx="1022350" cy="444500"/>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管理</a:t>
            </a:r>
          </a:p>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驾驶舱</a:t>
            </a:r>
          </a:p>
        </p:txBody>
      </p:sp>
      <p:sp>
        <p:nvSpPr>
          <p:cNvPr id="49" name="Rectangle 17"/>
          <p:cNvSpPr>
            <a:spLocks noChangeArrowheads="1"/>
          </p:cNvSpPr>
          <p:nvPr/>
        </p:nvSpPr>
        <p:spPr bwMode="auto">
          <a:xfrm flipV="1">
            <a:off x="7091363" y="4868863"/>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银企对账</a:t>
            </a:r>
          </a:p>
        </p:txBody>
      </p:sp>
      <p:sp>
        <p:nvSpPr>
          <p:cNvPr id="51" name="矩形 50"/>
          <p:cNvSpPr/>
          <p:nvPr/>
        </p:nvSpPr>
        <p:spPr>
          <a:xfrm>
            <a:off x="2457450" y="2317750"/>
            <a:ext cx="6223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latin typeface="微软雅黑" pitchFamily="34" charset="-122"/>
                <a:ea typeface="微软雅黑" pitchFamily="34" charset="-122"/>
              </a:rPr>
              <a:t>基础</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数据</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层</a:t>
            </a:r>
            <a:endParaRPr lang="en-US" altLang="zh-CN" sz="1100" b="1" dirty="0">
              <a:latin typeface="微软雅黑" pitchFamily="34" charset="-122"/>
              <a:ea typeface="微软雅黑" pitchFamily="34" charset="-122"/>
            </a:endParaRPr>
          </a:p>
          <a:p>
            <a:pPr algn="ctr">
              <a:defRPr/>
            </a:pPr>
            <a:r>
              <a:rPr lang="en-US" altLang="zh-CN" sz="1100" b="1" dirty="0">
                <a:latin typeface="微软雅黑" pitchFamily="34" charset="-122"/>
                <a:ea typeface="微软雅黑" pitchFamily="34" charset="-122"/>
              </a:rPr>
              <a:t>FDM</a:t>
            </a:r>
            <a:endParaRPr lang="zh-CN" altLang="en-US" sz="1100" b="1" dirty="0">
              <a:latin typeface="微软雅黑" pitchFamily="34" charset="-122"/>
              <a:ea typeface="微软雅黑" pitchFamily="34" charset="-122"/>
            </a:endParaRPr>
          </a:p>
          <a:p>
            <a:pPr algn="ctr">
              <a:defRPr/>
            </a:pPr>
            <a:endParaRPr lang="zh-CN" altLang="en-US" sz="1100" dirty="0">
              <a:effectLst>
                <a:outerShdw blurRad="38100" dist="38100" dir="2700000" algn="tl">
                  <a:srgbClr val="FFFFFF"/>
                </a:outerShdw>
              </a:effectLst>
              <a:latin typeface="微软雅黑" pitchFamily="34" charset="-122"/>
              <a:ea typeface="微软雅黑" pitchFamily="34" charset="-122"/>
            </a:endParaRPr>
          </a:p>
        </p:txBody>
      </p:sp>
      <p:sp>
        <p:nvSpPr>
          <p:cNvPr id="52" name="矩形 51"/>
          <p:cNvSpPr/>
          <p:nvPr/>
        </p:nvSpPr>
        <p:spPr>
          <a:xfrm>
            <a:off x="3416300" y="2317750"/>
            <a:ext cx="6223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solidFill>
                  <a:schemeClr val="tx1"/>
                </a:solidFill>
                <a:latin typeface="微软雅黑" pitchFamily="34" charset="-122"/>
                <a:ea typeface="微软雅黑" pitchFamily="34" charset="-122"/>
              </a:rPr>
              <a:t>汇总</a:t>
            </a:r>
            <a:endParaRPr lang="en-US" altLang="zh-CN" sz="1100" b="1" dirty="0">
              <a:solidFill>
                <a:schemeClr val="tx1"/>
              </a:solidFill>
              <a:latin typeface="微软雅黑" pitchFamily="34" charset="-122"/>
              <a:ea typeface="微软雅黑" pitchFamily="34" charset="-122"/>
            </a:endParaRPr>
          </a:p>
          <a:p>
            <a:pPr algn="ctr">
              <a:defRPr/>
            </a:pPr>
            <a:r>
              <a:rPr lang="zh-CN" altLang="en-US" sz="1100" b="1" dirty="0">
                <a:solidFill>
                  <a:schemeClr val="tx1"/>
                </a:solidFill>
                <a:latin typeface="微软雅黑" pitchFamily="34" charset="-122"/>
                <a:ea typeface="微软雅黑" pitchFamily="34" charset="-122"/>
              </a:rPr>
              <a:t>数据</a:t>
            </a:r>
            <a:endParaRPr lang="en-US" altLang="zh-CN" sz="1100" b="1" dirty="0">
              <a:solidFill>
                <a:schemeClr val="tx1"/>
              </a:solidFill>
              <a:latin typeface="微软雅黑" pitchFamily="34" charset="-122"/>
              <a:ea typeface="微软雅黑" pitchFamily="34" charset="-122"/>
            </a:endParaRPr>
          </a:p>
          <a:p>
            <a:pPr algn="ctr">
              <a:defRPr/>
            </a:pPr>
            <a:r>
              <a:rPr lang="zh-CN" altLang="en-US" sz="1100" b="1" dirty="0">
                <a:solidFill>
                  <a:schemeClr val="tx1"/>
                </a:solidFill>
                <a:latin typeface="微软雅黑" pitchFamily="34" charset="-122"/>
                <a:ea typeface="微软雅黑" pitchFamily="34" charset="-122"/>
              </a:rPr>
              <a:t>层</a:t>
            </a:r>
            <a:endParaRPr lang="en-US" altLang="zh-CN" sz="1100" b="1" dirty="0">
              <a:solidFill>
                <a:schemeClr val="tx1"/>
              </a:solidFill>
              <a:latin typeface="微软雅黑" pitchFamily="34" charset="-122"/>
              <a:ea typeface="微软雅黑" pitchFamily="34" charset="-122"/>
            </a:endParaRPr>
          </a:p>
          <a:p>
            <a:pPr algn="ctr">
              <a:defRPr/>
            </a:pPr>
            <a:r>
              <a:rPr lang="en-US" altLang="zh-CN" sz="1100" b="1" dirty="0">
                <a:solidFill>
                  <a:schemeClr val="tx1"/>
                </a:solidFill>
                <a:latin typeface="微软雅黑" pitchFamily="34" charset="-122"/>
                <a:ea typeface="微软雅黑" pitchFamily="34" charset="-122"/>
              </a:rPr>
              <a:t>ADM</a:t>
            </a:r>
            <a:endParaRPr lang="zh-CN" altLang="en-US" sz="1100" b="1" dirty="0">
              <a:solidFill>
                <a:schemeClr val="tx1"/>
              </a:solidFill>
              <a:latin typeface="微软雅黑" pitchFamily="34" charset="-122"/>
              <a:ea typeface="微软雅黑" pitchFamily="34" charset="-122"/>
            </a:endParaRPr>
          </a:p>
          <a:p>
            <a:pPr algn="ctr">
              <a:defRPr/>
            </a:pPr>
            <a:endParaRPr lang="zh-CN" altLang="en-US" sz="1100" dirty="0">
              <a:effectLst>
                <a:outerShdw blurRad="38100" dist="38100" dir="2700000" algn="tl">
                  <a:srgbClr val="FFFFFF"/>
                </a:outerShdw>
              </a:effectLst>
              <a:latin typeface="微软雅黑" pitchFamily="34" charset="-122"/>
              <a:ea typeface="微软雅黑" pitchFamily="34" charset="-122"/>
            </a:endParaRPr>
          </a:p>
        </p:txBody>
      </p:sp>
      <p:sp>
        <p:nvSpPr>
          <p:cNvPr id="5158" name="TextBox 57"/>
          <p:cNvSpPr txBox="1">
            <a:spLocks noChangeArrowheads="1"/>
          </p:cNvSpPr>
          <p:nvPr/>
        </p:nvSpPr>
        <p:spPr bwMode="auto">
          <a:xfrm>
            <a:off x="2533650" y="33845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协议</a:t>
            </a:r>
          </a:p>
        </p:txBody>
      </p:sp>
      <p:sp>
        <p:nvSpPr>
          <p:cNvPr id="5159" name="TextBox 58"/>
          <p:cNvSpPr txBox="1">
            <a:spLocks noChangeArrowheads="1"/>
          </p:cNvSpPr>
          <p:nvPr/>
        </p:nvSpPr>
        <p:spPr bwMode="auto">
          <a:xfrm>
            <a:off x="2527300" y="36893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团体</a:t>
            </a:r>
          </a:p>
        </p:txBody>
      </p:sp>
      <p:sp>
        <p:nvSpPr>
          <p:cNvPr id="5160" name="TextBox 59"/>
          <p:cNvSpPr txBox="1">
            <a:spLocks noChangeArrowheads="1"/>
          </p:cNvSpPr>
          <p:nvPr/>
        </p:nvSpPr>
        <p:spPr bwMode="auto">
          <a:xfrm>
            <a:off x="2527300" y="39941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事件</a:t>
            </a:r>
          </a:p>
        </p:txBody>
      </p:sp>
      <p:sp>
        <p:nvSpPr>
          <p:cNvPr id="5161" name="TextBox 60"/>
          <p:cNvSpPr txBox="1">
            <a:spLocks noChangeArrowheads="1"/>
          </p:cNvSpPr>
          <p:nvPr/>
        </p:nvSpPr>
        <p:spPr bwMode="auto">
          <a:xfrm>
            <a:off x="2527300" y="429418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帐务</a:t>
            </a:r>
          </a:p>
        </p:txBody>
      </p:sp>
      <p:sp>
        <p:nvSpPr>
          <p:cNvPr id="5162" name="TextBox 61"/>
          <p:cNvSpPr txBox="1">
            <a:spLocks noChangeArrowheads="1"/>
          </p:cNvSpPr>
          <p:nvPr/>
        </p:nvSpPr>
        <p:spPr bwMode="auto">
          <a:xfrm>
            <a:off x="2533650" y="460533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产品</a:t>
            </a:r>
          </a:p>
        </p:txBody>
      </p:sp>
      <p:sp>
        <p:nvSpPr>
          <p:cNvPr id="5163" name="TextBox 62"/>
          <p:cNvSpPr txBox="1">
            <a:spLocks noChangeArrowheads="1"/>
          </p:cNvSpPr>
          <p:nvPr/>
        </p:nvSpPr>
        <p:spPr bwMode="auto">
          <a:xfrm>
            <a:off x="2520950" y="491648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渠道</a:t>
            </a:r>
          </a:p>
        </p:txBody>
      </p:sp>
      <p:sp>
        <p:nvSpPr>
          <p:cNvPr id="5164" name="TextBox 63"/>
          <p:cNvSpPr txBox="1">
            <a:spLocks noChangeArrowheads="1"/>
          </p:cNvSpPr>
          <p:nvPr/>
        </p:nvSpPr>
        <p:spPr bwMode="auto">
          <a:xfrm>
            <a:off x="2540000" y="522763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公用</a:t>
            </a:r>
          </a:p>
        </p:txBody>
      </p:sp>
      <p:sp>
        <p:nvSpPr>
          <p:cNvPr id="73" name="矩形 72"/>
          <p:cNvSpPr/>
          <p:nvPr/>
        </p:nvSpPr>
        <p:spPr>
          <a:xfrm>
            <a:off x="4248150" y="2273300"/>
            <a:ext cx="10668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solidFill>
                  <a:schemeClr val="tx1"/>
                </a:solidFill>
                <a:latin typeface="微软雅黑" pitchFamily="34" charset="-122"/>
                <a:ea typeface="微软雅黑" pitchFamily="34" charset="-122"/>
              </a:rPr>
              <a:t>数据集市层</a:t>
            </a:r>
            <a:endParaRPr lang="en-US" altLang="zh-CN" sz="1100" b="1" dirty="0">
              <a:solidFill>
                <a:schemeClr val="tx1"/>
              </a:solidFill>
              <a:latin typeface="微软雅黑" pitchFamily="34" charset="-122"/>
              <a:ea typeface="微软雅黑" pitchFamily="34" charset="-122"/>
            </a:endParaRPr>
          </a:p>
        </p:txBody>
      </p:sp>
      <p:sp>
        <p:nvSpPr>
          <p:cNvPr id="76" name="圆角矩形 75"/>
          <p:cNvSpPr/>
          <p:nvPr/>
        </p:nvSpPr>
        <p:spPr>
          <a:xfrm>
            <a:off x="1638300" y="1473200"/>
            <a:ext cx="3822700" cy="266700"/>
          </a:xfrm>
          <a:prstGeom prst="roundRect">
            <a:avLst/>
          </a:prstGeom>
          <a:solidFill>
            <a:srgbClr val="FF9900"/>
          </a:solidFill>
          <a:ln w="12700" algn="ctr">
            <a:noFill/>
            <a:miter lim="800000"/>
            <a:headEnd/>
            <a:tailEnd/>
          </a:ln>
        </p:spPr>
        <p:txBody>
          <a:bodyPr wrap="none" lIns="91404" tIns="45702" rIns="91404" bIns="45702" anchor="ctr"/>
          <a:lstStyle/>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ETL</a:t>
            </a: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平台</a:t>
            </a:r>
          </a:p>
        </p:txBody>
      </p:sp>
      <p:sp>
        <p:nvSpPr>
          <p:cNvPr id="78" name="Rectangle 17"/>
          <p:cNvSpPr>
            <a:spLocks noChangeArrowheads="1"/>
          </p:cNvSpPr>
          <p:nvPr/>
        </p:nvSpPr>
        <p:spPr bwMode="auto">
          <a:xfrm flipV="1">
            <a:off x="7061200" y="1412875"/>
            <a:ext cx="1036638" cy="266700"/>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部门报表</a:t>
            </a:r>
          </a:p>
        </p:txBody>
      </p:sp>
      <p:sp>
        <p:nvSpPr>
          <p:cNvPr id="80" name="Oval 111"/>
          <p:cNvSpPr>
            <a:spLocks noChangeArrowheads="1"/>
          </p:cNvSpPr>
          <p:nvPr/>
        </p:nvSpPr>
        <p:spPr bwMode="auto">
          <a:xfrm>
            <a:off x="4305300" y="2628900"/>
            <a:ext cx="900113" cy="450850"/>
          </a:xfrm>
          <a:prstGeom prst="ellipse">
            <a:avLst/>
          </a:prstGeom>
          <a:solidFill>
            <a:srgbClr val="FFFFCC"/>
          </a:solidFill>
          <a:ln w="9525">
            <a:solidFill>
              <a:schemeClr val="tx1"/>
            </a:solidFill>
            <a:round/>
            <a:headEnd/>
            <a:tailEnd/>
          </a:ln>
          <a:effectLst/>
        </p:spPr>
        <p:txBody>
          <a:bodyPr wrap="none" anchor="ctr"/>
          <a:lstStyle/>
          <a:p>
            <a:pPr algn="ctr">
              <a:defRPr/>
            </a:pPr>
            <a:r>
              <a:rPr lang="zh-CN" altLang="en-US" sz="1100" b="1" dirty="0">
                <a:effectLst>
                  <a:outerShdw blurRad="38100" dist="38100" dir="2700000" algn="tl">
                    <a:srgbClr val="FFFFFF"/>
                  </a:outerShdw>
                </a:effectLst>
                <a:latin typeface="微软雅黑" pitchFamily="34" charset="-122"/>
                <a:ea typeface="微软雅黑" pitchFamily="34" charset="-122"/>
              </a:rPr>
              <a:t>报表集市</a:t>
            </a:r>
            <a:endParaRPr lang="en-US" altLang="zh-CN" sz="1100" b="1" dirty="0">
              <a:effectLst>
                <a:outerShdw blurRad="38100" dist="38100" dir="2700000" algn="tl">
                  <a:srgbClr val="FFFFFF"/>
                </a:outerShdw>
              </a:effectLst>
              <a:latin typeface="微软雅黑" pitchFamily="34" charset="-122"/>
              <a:ea typeface="微软雅黑" pitchFamily="34" charset="-122"/>
            </a:endParaRPr>
          </a:p>
        </p:txBody>
      </p:sp>
      <p:sp>
        <p:nvSpPr>
          <p:cNvPr id="81" name="Oval 112"/>
          <p:cNvSpPr>
            <a:spLocks noChangeArrowheads="1"/>
          </p:cNvSpPr>
          <p:nvPr/>
        </p:nvSpPr>
        <p:spPr bwMode="auto">
          <a:xfrm>
            <a:off x="4349750" y="5251450"/>
            <a:ext cx="900113" cy="450850"/>
          </a:xfrm>
          <a:prstGeom prst="ellipse">
            <a:avLst/>
          </a:prstGeom>
          <a:solidFill>
            <a:srgbClr val="FFFFCC"/>
          </a:solidFill>
          <a:ln w="9525">
            <a:solidFill>
              <a:schemeClr val="tx1"/>
            </a:solidFill>
            <a:round/>
            <a:headEnd/>
            <a:tailEnd/>
          </a:ln>
          <a:effectLst/>
        </p:spPr>
        <p:txBody>
          <a:bodyPr wrap="none" anchor="ctr"/>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rPr>
              <a:t>数据接口</a:t>
            </a:r>
          </a:p>
        </p:txBody>
      </p:sp>
      <p:sp>
        <p:nvSpPr>
          <p:cNvPr id="84" name="圆角矩形 83"/>
          <p:cNvSpPr/>
          <p:nvPr/>
        </p:nvSpPr>
        <p:spPr>
          <a:xfrm>
            <a:off x="1638300" y="6273800"/>
            <a:ext cx="3822700" cy="311150"/>
          </a:xfrm>
          <a:prstGeom prst="roundRect">
            <a:avLst/>
          </a:prstGeom>
          <a:solidFill>
            <a:srgbClr val="FF9900"/>
          </a:soli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数据交换平台</a:t>
            </a:r>
          </a:p>
        </p:txBody>
      </p:sp>
      <p:sp>
        <p:nvSpPr>
          <p:cNvPr id="69" name="TextBox 68"/>
          <p:cNvSpPr txBox="1"/>
          <p:nvPr/>
        </p:nvSpPr>
        <p:spPr>
          <a:xfrm>
            <a:off x="3479800" y="3378200"/>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历史拉链</a:t>
            </a:r>
          </a:p>
        </p:txBody>
      </p:sp>
      <p:sp>
        <p:nvSpPr>
          <p:cNvPr id="5172" name="TextBox 67"/>
          <p:cNvSpPr txBox="1">
            <a:spLocks noChangeArrowheads="1"/>
          </p:cNvSpPr>
          <p:nvPr/>
        </p:nvSpPr>
        <p:spPr bwMode="auto">
          <a:xfrm>
            <a:off x="3492500" y="3929063"/>
            <a:ext cx="46355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轻度汇总</a:t>
            </a:r>
          </a:p>
        </p:txBody>
      </p:sp>
      <p:sp>
        <p:nvSpPr>
          <p:cNvPr id="71" name="TextBox 70"/>
          <p:cNvSpPr txBox="1"/>
          <p:nvPr/>
        </p:nvSpPr>
        <p:spPr>
          <a:xfrm>
            <a:off x="3492500" y="4468813"/>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指标汇总</a:t>
            </a:r>
          </a:p>
        </p:txBody>
      </p:sp>
      <p:sp>
        <p:nvSpPr>
          <p:cNvPr id="72" name="TextBox 71"/>
          <p:cNvSpPr txBox="1"/>
          <p:nvPr/>
        </p:nvSpPr>
        <p:spPr>
          <a:xfrm>
            <a:off x="3492500" y="5038725"/>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集市汇总</a:t>
            </a:r>
          </a:p>
        </p:txBody>
      </p:sp>
      <p:sp>
        <p:nvSpPr>
          <p:cNvPr id="74" name="Rectangle 25"/>
          <p:cNvSpPr>
            <a:spLocks noChangeArrowheads="1"/>
          </p:cNvSpPr>
          <p:nvPr/>
        </p:nvSpPr>
        <p:spPr bwMode="auto">
          <a:xfrm>
            <a:off x="6057900" y="1316038"/>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复杂</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报表</a:t>
            </a:r>
          </a:p>
        </p:txBody>
      </p:sp>
      <p:sp>
        <p:nvSpPr>
          <p:cNvPr id="75" name="Rectangle 25"/>
          <p:cNvSpPr>
            <a:spLocks noChangeArrowheads="1"/>
          </p:cNvSpPr>
          <p:nvPr/>
        </p:nvSpPr>
        <p:spPr bwMode="auto">
          <a:xfrm>
            <a:off x="6057900" y="3295650"/>
            <a:ext cx="539750" cy="407988"/>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仪表盘</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77" name="Rectangle 25"/>
          <p:cNvSpPr>
            <a:spLocks noChangeArrowheads="1"/>
          </p:cNvSpPr>
          <p:nvPr/>
        </p:nvSpPr>
        <p:spPr bwMode="auto">
          <a:xfrm>
            <a:off x="6057900" y="1989138"/>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多维</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分析</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79" name="Rectangle 25"/>
          <p:cNvSpPr>
            <a:spLocks noChangeArrowheads="1"/>
          </p:cNvSpPr>
          <p:nvPr/>
        </p:nvSpPr>
        <p:spPr bwMode="auto">
          <a:xfrm>
            <a:off x="6057900" y="2665413"/>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即席</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查询</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Tree>
    <p:extLst>
      <p:ext uri="{BB962C8B-B14F-4D97-AF65-F5344CB8AC3E}">
        <p14:creationId xmlns:p14="http://schemas.microsoft.com/office/powerpoint/2010/main" val="3716651146"/>
      </p:ext>
    </p:extLst>
  </p:cSld>
  <p:clrMapOvr>
    <a:masterClrMapping/>
  </p:clrMapOvr>
  <p:transition advClick="0"/>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5"/>
          <p:cNvSpPr>
            <a:spLocks noGrp="1"/>
          </p:cNvSpPr>
          <p:nvPr>
            <p:ph type="title"/>
          </p:nvPr>
        </p:nvSpPr>
        <p:spPr>
          <a:xfrm>
            <a:off x="457200" y="260350"/>
            <a:ext cx="8229600" cy="792163"/>
          </a:xfrm>
        </p:spPr>
        <p:txBody>
          <a:bodyPr/>
          <a:lstStyle/>
          <a:p>
            <a:r>
              <a:rPr lang="en-US" altLang="zh-CN" dirty="0" smtClean="0"/>
              <a:t>ODS</a:t>
            </a:r>
            <a:r>
              <a:rPr lang="zh-CN" altLang="en-US" dirty="0" smtClean="0"/>
              <a:t>一</a:t>
            </a:r>
            <a:r>
              <a:rPr lang="zh-CN" altLang="en-US" dirty="0" smtClean="0"/>
              <a:t>期价值</a:t>
            </a:r>
            <a:endParaRPr lang="zh-CN" altLang="en-US" dirty="0" smtClean="0"/>
          </a:p>
        </p:txBody>
      </p:sp>
      <p:sp>
        <p:nvSpPr>
          <p:cNvPr id="13315" name="Arc 40"/>
          <p:cNvSpPr>
            <a:spLocks/>
          </p:cNvSpPr>
          <p:nvPr/>
        </p:nvSpPr>
        <p:spPr bwMode="auto">
          <a:xfrm>
            <a:off x="5010150" y="1162050"/>
            <a:ext cx="3290888" cy="3228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764718"/>
              </a:gs>
              <a:gs pos="100000">
                <a:srgbClr val="FF9933"/>
              </a:gs>
            </a:gsLst>
            <a:lin ang="2700000" scaled="1"/>
          </a:gradFill>
          <a:ln>
            <a:noFill/>
          </a:ln>
          <a:extLst>
            <a:ext uri="{91240B29-F687-4F45-9708-019B960494DF}">
              <a14:hiddenLine xmlns:a14="http://schemas.microsoft.com/office/drawing/2010/main" w="127000">
                <a:solidFill>
                  <a:srgbClr val="000000"/>
                </a:solidFill>
                <a:round/>
                <a:headEnd/>
                <a:tailEnd/>
              </a14:hiddenLine>
            </a:ext>
          </a:extLst>
        </p:spPr>
        <p:txBody>
          <a:bodyPr wrap="none" anchor="ctr"/>
          <a:lstStyle/>
          <a:p>
            <a:endParaRPr lang="zh-CN" altLang="en-US"/>
          </a:p>
        </p:txBody>
      </p:sp>
      <p:sp>
        <p:nvSpPr>
          <p:cNvPr id="13316" name="Arc 41"/>
          <p:cNvSpPr>
            <a:spLocks/>
          </p:cNvSpPr>
          <p:nvPr/>
        </p:nvSpPr>
        <p:spPr bwMode="auto">
          <a:xfrm>
            <a:off x="5010150" y="2171700"/>
            <a:ext cx="2260600" cy="22193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762F00"/>
              </a:gs>
              <a:gs pos="100000">
                <a:srgbClr val="FF6600"/>
              </a:gs>
            </a:gsLst>
            <a:lin ang="2700000" scaled="1"/>
          </a:gradFill>
          <a:ln w="127000">
            <a:solidFill>
              <a:srgbClr val="FFFFFF"/>
            </a:solidFill>
            <a:round/>
            <a:headEnd/>
            <a:tailEnd/>
          </a:ln>
        </p:spPr>
        <p:txBody>
          <a:bodyPr wrap="none" anchor="ctr"/>
          <a:lstStyle/>
          <a:p>
            <a:endParaRPr lang="zh-CN" altLang="en-US"/>
          </a:p>
        </p:txBody>
      </p:sp>
      <p:sp>
        <p:nvSpPr>
          <p:cNvPr id="13317" name="Arc 42"/>
          <p:cNvSpPr>
            <a:spLocks/>
          </p:cNvSpPr>
          <p:nvPr/>
        </p:nvSpPr>
        <p:spPr bwMode="auto">
          <a:xfrm>
            <a:off x="5010150" y="3063875"/>
            <a:ext cx="1358900" cy="13335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4C000F"/>
              </a:gs>
              <a:gs pos="100000">
                <a:srgbClr val="A50021"/>
              </a:gs>
            </a:gsLst>
            <a:lin ang="2700000" scaled="1"/>
          </a:gradFill>
          <a:ln w="127000">
            <a:solidFill>
              <a:srgbClr val="FFFFFF"/>
            </a:solidFill>
            <a:round/>
            <a:headEnd/>
            <a:tailEnd/>
          </a:ln>
        </p:spPr>
        <p:txBody>
          <a:bodyPr wrap="none" anchor="ctr"/>
          <a:lstStyle/>
          <a:p>
            <a:endParaRPr lang="zh-CN" altLang="en-US"/>
          </a:p>
        </p:txBody>
      </p:sp>
      <p:sp>
        <p:nvSpPr>
          <p:cNvPr id="13318" name="Arc 43"/>
          <p:cNvSpPr>
            <a:spLocks/>
          </p:cNvSpPr>
          <p:nvPr/>
        </p:nvSpPr>
        <p:spPr bwMode="auto">
          <a:xfrm>
            <a:off x="4972050" y="1179513"/>
            <a:ext cx="2535238" cy="3228975"/>
          </a:xfrm>
          <a:custGeom>
            <a:avLst/>
            <a:gdLst>
              <a:gd name="T0" fmla="*/ 0 w 16633"/>
              <a:gd name="T1" fmla="*/ 0 h 21600"/>
              <a:gd name="T2" fmla="*/ 2147483647 w 16633"/>
              <a:gd name="T3" fmla="*/ 2147483647 h 21600"/>
              <a:gd name="T4" fmla="*/ 0 w 16633"/>
              <a:gd name="T5" fmla="*/ 2147483647 h 21600"/>
              <a:gd name="T6" fmla="*/ 0 60000 65536"/>
              <a:gd name="T7" fmla="*/ 0 60000 65536"/>
              <a:gd name="T8" fmla="*/ 0 60000 65536"/>
              <a:gd name="T9" fmla="*/ 0 w 16633"/>
              <a:gd name="T10" fmla="*/ 0 h 21600"/>
              <a:gd name="T11" fmla="*/ 16633 w 16633"/>
              <a:gd name="T12" fmla="*/ 21600 h 21600"/>
            </a:gdLst>
            <a:ahLst/>
            <a:cxnLst>
              <a:cxn ang="T6">
                <a:pos x="T0" y="T1"/>
              </a:cxn>
              <a:cxn ang="T7">
                <a:pos x="T2" y="T3"/>
              </a:cxn>
              <a:cxn ang="T8">
                <a:pos x="T4" y="T5"/>
              </a:cxn>
            </a:cxnLst>
            <a:rect l="T9" t="T10" r="T11" b="T12"/>
            <a:pathLst>
              <a:path w="16633" h="21600" fill="none" extrusionOk="0">
                <a:moveTo>
                  <a:pt x="-1" y="0"/>
                </a:moveTo>
                <a:cubicBezTo>
                  <a:pt x="6431" y="0"/>
                  <a:pt x="12529" y="2866"/>
                  <a:pt x="16632" y="7819"/>
                </a:cubicBezTo>
              </a:path>
              <a:path w="16633" h="21600" stroke="0" extrusionOk="0">
                <a:moveTo>
                  <a:pt x="-1" y="0"/>
                </a:moveTo>
                <a:cubicBezTo>
                  <a:pt x="6431" y="0"/>
                  <a:pt x="12529" y="2866"/>
                  <a:pt x="16632" y="7819"/>
                </a:cubicBezTo>
                <a:lnTo>
                  <a:pt x="0" y="21600"/>
                </a:lnTo>
                <a:close/>
              </a:path>
            </a:pathLst>
          </a:custGeom>
          <a:gradFill rotWithShape="1">
            <a:gsLst>
              <a:gs pos="0">
                <a:srgbClr val="FF7FBF"/>
              </a:gs>
              <a:gs pos="100000">
                <a:srgbClr val="763B58"/>
              </a:gs>
            </a:gsLst>
            <a:path path="rect">
              <a:fillToRect l="100000" b="100000"/>
            </a:path>
          </a:gradFill>
          <a:ln>
            <a:noFill/>
          </a:ln>
          <a:extLst>
            <a:ext uri="{91240B29-F687-4F45-9708-019B960494DF}">
              <a14:hiddenLine xmlns:a14="http://schemas.microsoft.com/office/drawing/2010/main" w="127000">
                <a:solidFill>
                  <a:srgbClr val="000000"/>
                </a:solidFill>
                <a:round/>
                <a:headEnd/>
                <a:tailEnd/>
              </a14:hiddenLine>
            </a:ext>
          </a:extLst>
        </p:spPr>
        <p:txBody>
          <a:bodyPr wrap="none" anchor="ctr"/>
          <a:lstStyle/>
          <a:p>
            <a:endParaRPr lang="zh-CN" altLang="en-US"/>
          </a:p>
        </p:txBody>
      </p:sp>
      <p:sp>
        <p:nvSpPr>
          <p:cNvPr id="13319" name="Arc 44"/>
          <p:cNvSpPr>
            <a:spLocks/>
          </p:cNvSpPr>
          <p:nvPr/>
        </p:nvSpPr>
        <p:spPr bwMode="auto">
          <a:xfrm>
            <a:off x="4999038" y="2168525"/>
            <a:ext cx="1752600" cy="2219325"/>
          </a:xfrm>
          <a:custGeom>
            <a:avLst/>
            <a:gdLst>
              <a:gd name="T0" fmla="*/ 0 w 16756"/>
              <a:gd name="T1" fmla="*/ 0 h 21600"/>
              <a:gd name="T2" fmla="*/ 2147483647 w 16756"/>
              <a:gd name="T3" fmla="*/ 2147483647 h 21600"/>
              <a:gd name="T4" fmla="*/ 0 w 16756"/>
              <a:gd name="T5" fmla="*/ 2147483647 h 21600"/>
              <a:gd name="T6" fmla="*/ 0 60000 65536"/>
              <a:gd name="T7" fmla="*/ 0 60000 65536"/>
              <a:gd name="T8" fmla="*/ 0 60000 65536"/>
              <a:gd name="T9" fmla="*/ 0 w 16756"/>
              <a:gd name="T10" fmla="*/ 0 h 21600"/>
              <a:gd name="T11" fmla="*/ 16756 w 16756"/>
              <a:gd name="T12" fmla="*/ 21600 h 21600"/>
            </a:gdLst>
            <a:ahLst/>
            <a:cxnLst>
              <a:cxn ang="T6">
                <a:pos x="T0" y="T1"/>
              </a:cxn>
              <a:cxn ang="T7">
                <a:pos x="T2" y="T3"/>
              </a:cxn>
              <a:cxn ang="T8">
                <a:pos x="T4" y="T5"/>
              </a:cxn>
            </a:cxnLst>
            <a:rect l="T9" t="T10" r="T11" b="T12"/>
            <a:pathLst>
              <a:path w="16756" h="21600" fill="none" extrusionOk="0">
                <a:moveTo>
                  <a:pt x="-1" y="0"/>
                </a:moveTo>
                <a:cubicBezTo>
                  <a:pt x="6500" y="0"/>
                  <a:pt x="12654" y="2927"/>
                  <a:pt x="16756" y="7969"/>
                </a:cubicBezTo>
              </a:path>
              <a:path w="16756" h="21600" stroke="0" extrusionOk="0">
                <a:moveTo>
                  <a:pt x="-1" y="0"/>
                </a:moveTo>
                <a:cubicBezTo>
                  <a:pt x="6500" y="0"/>
                  <a:pt x="12654" y="2927"/>
                  <a:pt x="16756" y="7969"/>
                </a:cubicBezTo>
                <a:lnTo>
                  <a:pt x="0" y="21600"/>
                </a:lnTo>
                <a:close/>
              </a:path>
            </a:pathLst>
          </a:custGeom>
          <a:gradFill rotWithShape="1">
            <a:gsLst>
              <a:gs pos="0">
                <a:srgbClr val="FF1389"/>
              </a:gs>
              <a:gs pos="100000">
                <a:srgbClr val="76093F"/>
              </a:gs>
            </a:gsLst>
            <a:path path="rect">
              <a:fillToRect l="100000" b="100000"/>
            </a:path>
          </a:gradFill>
          <a:ln w="127000">
            <a:solidFill>
              <a:srgbClr val="FFFFFF"/>
            </a:solidFill>
            <a:round/>
            <a:headEnd/>
            <a:tailEnd/>
          </a:ln>
        </p:spPr>
        <p:txBody>
          <a:bodyPr wrap="none" anchor="ctr"/>
          <a:lstStyle/>
          <a:p>
            <a:endParaRPr lang="zh-CN" altLang="en-US"/>
          </a:p>
        </p:txBody>
      </p:sp>
      <p:sp>
        <p:nvSpPr>
          <p:cNvPr id="13320" name="Arc 45"/>
          <p:cNvSpPr>
            <a:spLocks/>
          </p:cNvSpPr>
          <p:nvPr/>
        </p:nvSpPr>
        <p:spPr bwMode="auto">
          <a:xfrm>
            <a:off x="4999038" y="3070225"/>
            <a:ext cx="1049337" cy="1333500"/>
          </a:xfrm>
          <a:custGeom>
            <a:avLst/>
            <a:gdLst>
              <a:gd name="T0" fmla="*/ 0 w 16661"/>
              <a:gd name="T1" fmla="*/ 0 h 21600"/>
              <a:gd name="T2" fmla="*/ 2147483647 w 16661"/>
              <a:gd name="T3" fmla="*/ 2147483647 h 21600"/>
              <a:gd name="T4" fmla="*/ 0 w 16661"/>
              <a:gd name="T5" fmla="*/ 2147483647 h 21600"/>
              <a:gd name="T6" fmla="*/ 0 60000 65536"/>
              <a:gd name="T7" fmla="*/ 0 60000 65536"/>
              <a:gd name="T8" fmla="*/ 0 60000 65536"/>
              <a:gd name="T9" fmla="*/ 0 w 16661"/>
              <a:gd name="T10" fmla="*/ 0 h 21600"/>
              <a:gd name="T11" fmla="*/ 16661 w 16661"/>
              <a:gd name="T12" fmla="*/ 21600 h 21600"/>
            </a:gdLst>
            <a:ahLst/>
            <a:cxnLst>
              <a:cxn ang="T6">
                <a:pos x="T0" y="T1"/>
              </a:cxn>
              <a:cxn ang="T7">
                <a:pos x="T2" y="T3"/>
              </a:cxn>
              <a:cxn ang="T8">
                <a:pos x="T4" y="T5"/>
              </a:cxn>
            </a:cxnLst>
            <a:rect l="T9" t="T10" r="T11" b="T12"/>
            <a:pathLst>
              <a:path w="16661" h="21600" fill="none" extrusionOk="0">
                <a:moveTo>
                  <a:pt x="-1" y="0"/>
                </a:moveTo>
                <a:cubicBezTo>
                  <a:pt x="6447" y="0"/>
                  <a:pt x="12557" y="2880"/>
                  <a:pt x="16660" y="7853"/>
                </a:cubicBezTo>
              </a:path>
              <a:path w="16661" h="21600" stroke="0" extrusionOk="0">
                <a:moveTo>
                  <a:pt x="-1" y="0"/>
                </a:moveTo>
                <a:cubicBezTo>
                  <a:pt x="6447" y="0"/>
                  <a:pt x="12557" y="2880"/>
                  <a:pt x="16660" y="7853"/>
                </a:cubicBezTo>
                <a:lnTo>
                  <a:pt x="0" y="21600"/>
                </a:lnTo>
                <a:close/>
              </a:path>
            </a:pathLst>
          </a:custGeom>
          <a:gradFill rotWithShape="1">
            <a:gsLst>
              <a:gs pos="0">
                <a:srgbClr val="990033"/>
              </a:gs>
              <a:gs pos="100000">
                <a:srgbClr val="470018"/>
              </a:gs>
            </a:gsLst>
            <a:path path="rect">
              <a:fillToRect l="100000" b="100000"/>
            </a:path>
          </a:gradFill>
          <a:ln w="127000">
            <a:solidFill>
              <a:srgbClr val="FFFFFF"/>
            </a:solidFill>
            <a:round/>
            <a:headEnd/>
            <a:tailEnd/>
          </a:ln>
        </p:spPr>
        <p:txBody>
          <a:bodyPr wrap="none" anchor="ctr"/>
          <a:lstStyle/>
          <a:p>
            <a:endParaRPr lang="zh-CN" altLang="en-US"/>
          </a:p>
        </p:txBody>
      </p:sp>
      <p:sp>
        <p:nvSpPr>
          <p:cNvPr id="13321" name="Freeform 47"/>
          <p:cNvSpPr>
            <a:spLocks/>
          </p:cNvSpPr>
          <p:nvPr/>
        </p:nvSpPr>
        <p:spPr bwMode="auto">
          <a:xfrm>
            <a:off x="4997450" y="2352675"/>
            <a:ext cx="2520950" cy="2043113"/>
          </a:xfrm>
          <a:custGeom>
            <a:avLst/>
            <a:gdLst>
              <a:gd name="T0" fmla="*/ 0 w 2214"/>
              <a:gd name="T1" fmla="*/ 2147483647 h 1830"/>
              <a:gd name="T2" fmla="*/ 2147483647 w 2214"/>
              <a:gd name="T3" fmla="*/ 2147483647 h 1830"/>
              <a:gd name="T4" fmla="*/ 2147483647 w 2214"/>
              <a:gd name="T5" fmla="*/ 2147483647 h 1830"/>
              <a:gd name="T6" fmla="*/ 2147483647 w 2214"/>
              <a:gd name="T7" fmla="*/ 0 h 1830"/>
              <a:gd name="T8" fmla="*/ 2147483647 w 2214"/>
              <a:gd name="T9" fmla="*/ 2147483647 h 1830"/>
              <a:gd name="T10" fmla="*/ 2147483647 w 2214"/>
              <a:gd name="T11" fmla="*/ 2147483647 h 1830"/>
              <a:gd name="T12" fmla="*/ 2147483647 w 2214"/>
              <a:gd name="T13" fmla="*/ 2147483647 h 1830"/>
              <a:gd name="T14" fmla="*/ 2147483647 w 2214"/>
              <a:gd name="T15" fmla="*/ 2147483647 h 1830"/>
              <a:gd name="T16" fmla="*/ 0 w 2214"/>
              <a:gd name="T17" fmla="*/ 2147483647 h 18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14"/>
              <a:gd name="T28" fmla="*/ 0 h 1830"/>
              <a:gd name="T29" fmla="*/ 2214 w 2214"/>
              <a:gd name="T30" fmla="*/ 1830 h 18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14" h="1830">
                <a:moveTo>
                  <a:pt x="0" y="1452"/>
                </a:moveTo>
                <a:lnTo>
                  <a:pt x="1656" y="174"/>
                </a:lnTo>
                <a:lnTo>
                  <a:pt x="1410" y="24"/>
                </a:lnTo>
                <a:lnTo>
                  <a:pt x="2214" y="0"/>
                </a:lnTo>
                <a:lnTo>
                  <a:pt x="2004" y="750"/>
                </a:lnTo>
                <a:lnTo>
                  <a:pt x="1920" y="498"/>
                </a:lnTo>
                <a:lnTo>
                  <a:pt x="312" y="1830"/>
                </a:lnTo>
                <a:lnTo>
                  <a:pt x="18" y="1818"/>
                </a:lnTo>
                <a:lnTo>
                  <a:pt x="0" y="1452"/>
                </a:lnTo>
                <a:close/>
              </a:path>
            </a:pathLst>
          </a:custGeom>
          <a:solidFill>
            <a:srgbClr val="FFFFFF">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322" name="Line 48"/>
          <p:cNvSpPr>
            <a:spLocks noChangeShapeType="1"/>
          </p:cNvSpPr>
          <p:nvPr/>
        </p:nvSpPr>
        <p:spPr bwMode="auto">
          <a:xfrm flipV="1">
            <a:off x="4999038" y="2343150"/>
            <a:ext cx="2527300" cy="2044700"/>
          </a:xfrm>
          <a:prstGeom prst="line">
            <a:avLst/>
          </a:prstGeom>
          <a:noFill/>
          <a:ln w="12700">
            <a:solidFill>
              <a:srgbClr val="FFFFFF">
                <a:alpha val="50195"/>
              </a:srgbClr>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23" name="Text Box 49"/>
          <p:cNvSpPr txBox="1">
            <a:spLocks noChangeArrowheads="1"/>
          </p:cNvSpPr>
          <p:nvPr/>
        </p:nvSpPr>
        <p:spPr bwMode="auto">
          <a:xfrm>
            <a:off x="5241925" y="2633663"/>
            <a:ext cx="94615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sz="1400">
                <a:solidFill>
                  <a:schemeClr val="bg1"/>
                </a:solidFill>
                <a:latin typeface="微软雅黑" pitchFamily="34" charset="-122"/>
                <a:ea typeface="微软雅黑" pitchFamily="34" charset="-122"/>
              </a:rPr>
              <a:t>汇总模型</a:t>
            </a:r>
          </a:p>
        </p:txBody>
      </p:sp>
      <p:sp>
        <p:nvSpPr>
          <p:cNvPr id="13324" name="Text Box 50"/>
          <p:cNvSpPr txBox="1">
            <a:spLocks noChangeArrowheads="1"/>
          </p:cNvSpPr>
          <p:nvPr/>
        </p:nvSpPr>
        <p:spPr bwMode="auto">
          <a:xfrm>
            <a:off x="6289675" y="3683000"/>
            <a:ext cx="9017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sz="1400">
                <a:latin typeface="微软雅黑" pitchFamily="34" charset="-122"/>
                <a:ea typeface="微软雅黑" pitchFamily="34" charset="-122"/>
              </a:rPr>
              <a:t>基础模型</a:t>
            </a:r>
          </a:p>
        </p:txBody>
      </p:sp>
      <p:sp>
        <p:nvSpPr>
          <p:cNvPr id="13325" name="Text Box 51"/>
          <p:cNvSpPr txBox="1">
            <a:spLocks noChangeArrowheads="1"/>
          </p:cNvSpPr>
          <p:nvPr/>
        </p:nvSpPr>
        <p:spPr bwMode="auto">
          <a:xfrm>
            <a:off x="5195888" y="3668713"/>
            <a:ext cx="8572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sz="1200">
                <a:solidFill>
                  <a:schemeClr val="bg1"/>
                </a:solidFill>
                <a:latin typeface="微软雅黑" pitchFamily="34" charset="-122"/>
                <a:ea typeface="微软雅黑" pitchFamily="34" charset="-122"/>
              </a:rPr>
              <a:t>报表平台</a:t>
            </a:r>
          </a:p>
          <a:p>
            <a:pPr algn="ctr" eaLnBrk="1" hangingPunct="1">
              <a:lnSpc>
                <a:spcPct val="90000"/>
              </a:lnSpc>
              <a:spcBef>
                <a:spcPct val="50000"/>
              </a:spcBef>
              <a:spcAft>
                <a:spcPct val="15000"/>
              </a:spcAft>
              <a:buSzPct val="65000"/>
            </a:pPr>
            <a:r>
              <a:rPr lang="en-US" altLang="zh-CN" sz="1200">
                <a:solidFill>
                  <a:schemeClr val="bg1"/>
                </a:solidFill>
                <a:latin typeface="微软雅黑" pitchFamily="34" charset="-122"/>
                <a:ea typeface="微软雅黑" pitchFamily="34" charset="-122"/>
              </a:rPr>
              <a:t>ETL</a:t>
            </a:r>
            <a:r>
              <a:rPr lang="zh-CN" altLang="en-US" sz="1200">
                <a:solidFill>
                  <a:schemeClr val="bg1"/>
                </a:solidFill>
                <a:latin typeface="微软雅黑" pitchFamily="34" charset="-122"/>
                <a:ea typeface="微软雅黑" pitchFamily="34" charset="-122"/>
              </a:rPr>
              <a:t>平台</a:t>
            </a:r>
          </a:p>
        </p:txBody>
      </p:sp>
      <p:sp>
        <p:nvSpPr>
          <p:cNvPr id="13326" name="Text Box 52"/>
          <p:cNvSpPr txBox="1">
            <a:spLocks noChangeArrowheads="1"/>
          </p:cNvSpPr>
          <p:nvPr/>
        </p:nvSpPr>
        <p:spPr bwMode="auto">
          <a:xfrm>
            <a:off x="5286375" y="1598613"/>
            <a:ext cx="1169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a:solidFill>
                  <a:schemeClr val="bg1"/>
                </a:solidFill>
                <a:latin typeface="微软雅黑" pitchFamily="34" charset="-122"/>
                <a:ea typeface="微软雅黑" pitchFamily="34" charset="-122"/>
              </a:rPr>
              <a:t>报表应用</a:t>
            </a:r>
          </a:p>
        </p:txBody>
      </p:sp>
      <p:sp>
        <p:nvSpPr>
          <p:cNvPr id="13327" name="Text Box 53"/>
          <p:cNvSpPr txBox="1">
            <a:spLocks noChangeArrowheads="1"/>
          </p:cNvSpPr>
          <p:nvPr/>
        </p:nvSpPr>
        <p:spPr bwMode="auto">
          <a:xfrm>
            <a:off x="6996113" y="3328988"/>
            <a:ext cx="1225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a:latin typeface="微软雅黑" pitchFamily="34" charset="-122"/>
                <a:ea typeface="微软雅黑" pitchFamily="34" charset="-122"/>
              </a:rPr>
              <a:t>专题应用</a:t>
            </a:r>
          </a:p>
        </p:txBody>
      </p:sp>
      <p:sp>
        <p:nvSpPr>
          <p:cNvPr id="13328" name="Rectangle 55"/>
          <p:cNvSpPr>
            <a:spLocks noChangeArrowheads="1"/>
          </p:cNvSpPr>
          <p:nvPr/>
        </p:nvSpPr>
        <p:spPr bwMode="auto">
          <a:xfrm>
            <a:off x="2838450" y="3825875"/>
            <a:ext cx="1800225" cy="539750"/>
          </a:xfrm>
          <a:prstGeom prst="rect">
            <a:avLst/>
          </a:prstGeom>
          <a:gradFill rotWithShape="1">
            <a:gsLst>
              <a:gs pos="0">
                <a:srgbClr val="990033"/>
              </a:gs>
              <a:gs pos="100000">
                <a:srgbClr val="650022"/>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pPr marL="180975" algn="ctr" latinLnBrk="1"/>
            <a:r>
              <a:rPr lang="zh-CN" altLang="en-US" sz="2800">
                <a:solidFill>
                  <a:schemeClr val="bg1"/>
                </a:solidFill>
                <a:latin typeface="微软雅黑" pitchFamily="34" charset="-122"/>
                <a:ea typeface="微软雅黑" pitchFamily="34" charset="-122"/>
              </a:rPr>
              <a:t>技术</a:t>
            </a:r>
          </a:p>
        </p:txBody>
      </p:sp>
      <p:sp>
        <p:nvSpPr>
          <p:cNvPr id="13329" name="Rectangle 56"/>
          <p:cNvSpPr>
            <a:spLocks noChangeArrowheads="1"/>
          </p:cNvSpPr>
          <p:nvPr/>
        </p:nvSpPr>
        <p:spPr bwMode="auto">
          <a:xfrm>
            <a:off x="2849563" y="2711450"/>
            <a:ext cx="1776412" cy="481013"/>
          </a:xfrm>
          <a:prstGeom prst="rect">
            <a:avLst/>
          </a:prstGeom>
          <a:gradFill rotWithShape="1">
            <a:gsLst>
              <a:gs pos="0">
                <a:srgbClr val="FF1389"/>
              </a:gs>
              <a:gs pos="100000">
                <a:srgbClr val="A90D5B"/>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1389"/>
            </a:extrusionClr>
          </a:sp3d>
        </p:spPr>
        <p:txBody>
          <a:bodyPr wrap="none" anchor="ctr">
            <a:flatTx/>
          </a:bodyPr>
          <a:lstStyle/>
          <a:p>
            <a:pPr marL="180975" algn="ctr">
              <a:lnSpc>
                <a:spcPct val="90000"/>
              </a:lnSpc>
              <a:spcBef>
                <a:spcPct val="35000"/>
              </a:spcBef>
              <a:spcAft>
                <a:spcPct val="15000"/>
              </a:spcAft>
              <a:buSzPct val="65000"/>
              <a:tabLst>
                <a:tab pos="85725" algn="l"/>
              </a:tabLst>
            </a:pPr>
            <a:r>
              <a:rPr lang="zh-CN" altLang="en-US" sz="2800">
                <a:solidFill>
                  <a:schemeClr val="bg1"/>
                </a:solidFill>
                <a:latin typeface="微软雅黑" pitchFamily="34" charset="-122"/>
                <a:ea typeface="微软雅黑" pitchFamily="34" charset="-122"/>
              </a:rPr>
              <a:t>数据</a:t>
            </a:r>
            <a:endParaRPr lang="en-US" altLang="zh-CN" sz="2800">
              <a:solidFill>
                <a:schemeClr val="bg1"/>
              </a:solidFill>
              <a:latin typeface="微软雅黑" pitchFamily="34" charset="-122"/>
              <a:ea typeface="微软雅黑" pitchFamily="34" charset="-122"/>
            </a:endParaRPr>
          </a:p>
        </p:txBody>
      </p:sp>
      <p:sp>
        <p:nvSpPr>
          <p:cNvPr id="13330" name="Rectangle 57"/>
          <p:cNvSpPr>
            <a:spLocks noChangeArrowheads="1"/>
          </p:cNvSpPr>
          <p:nvPr/>
        </p:nvSpPr>
        <p:spPr bwMode="auto">
          <a:xfrm>
            <a:off x="2884488" y="1547813"/>
            <a:ext cx="1741487" cy="566737"/>
          </a:xfrm>
          <a:prstGeom prst="rect">
            <a:avLst/>
          </a:prstGeom>
          <a:gradFill rotWithShape="1">
            <a:gsLst>
              <a:gs pos="0">
                <a:srgbClr val="FF7FBF"/>
              </a:gs>
              <a:gs pos="100000">
                <a:srgbClr val="A9547F"/>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7FBF"/>
            </a:extrusionClr>
          </a:sp3d>
        </p:spPr>
        <p:txBody>
          <a:bodyPr wrap="none" anchor="ctr">
            <a:flatTx/>
          </a:bodyPr>
          <a:lstStyle/>
          <a:p>
            <a:pPr marL="180975" algn="ctr">
              <a:lnSpc>
                <a:spcPct val="90000"/>
              </a:lnSpc>
              <a:spcBef>
                <a:spcPct val="35000"/>
              </a:spcBef>
              <a:spcAft>
                <a:spcPct val="15000"/>
              </a:spcAft>
              <a:buSzPct val="65000"/>
            </a:pPr>
            <a:r>
              <a:rPr lang="zh-CN" altLang="en-US" sz="2800">
                <a:solidFill>
                  <a:schemeClr val="bg1"/>
                </a:solidFill>
                <a:latin typeface="微软雅黑" pitchFamily="34" charset="-122"/>
                <a:ea typeface="微软雅黑" pitchFamily="34" charset="-122"/>
              </a:rPr>
              <a:t>应用</a:t>
            </a:r>
            <a:endParaRPr lang="en-US" altLang="zh-CN" sz="2800">
              <a:solidFill>
                <a:schemeClr val="bg1"/>
              </a:solidFill>
              <a:latin typeface="微软雅黑" pitchFamily="34" charset="-122"/>
              <a:ea typeface="微软雅黑" pitchFamily="34" charset="-122"/>
            </a:endParaRPr>
          </a:p>
        </p:txBody>
      </p:sp>
      <p:sp>
        <p:nvSpPr>
          <p:cNvPr id="13331" name="AutoShape 58"/>
          <p:cNvSpPr>
            <a:spLocks noChangeArrowheads="1"/>
          </p:cNvSpPr>
          <p:nvPr/>
        </p:nvSpPr>
        <p:spPr bwMode="auto">
          <a:xfrm rot="-5400000">
            <a:off x="3573463" y="3263900"/>
            <a:ext cx="304800" cy="381000"/>
          </a:xfrm>
          <a:prstGeom prst="rightArrow">
            <a:avLst>
              <a:gd name="adj1" fmla="val 50000"/>
              <a:gd name="adj2" fmla="val 25000"/>
            </a:avLst>
          </a:prstGeom>
          <a:gradFill rotWithShape="0">
            <a:gsLst>
              <a:gs pos="0">
                <a:srgbClr val="00576F"/>
              </a:gs>
              <a:gs pos="50000">
                <a:srgbClr val="00BDF0"/>
              </a:gs>
              <a:gs pos="100000">
                <a:srgbClr val="00576F"/>
              </a:gs>
            </a:gsLst>
            <a:lin ang="2700000" scaled="1"/>
          </a:gradFill>
          <a:ln w="9525">
            <a:miter lim="800000"/>
            <a:headEnd/>
            <a:tailEnd/>
          </a:ln>
          <a:scene3d>
            <a:camera prst="legacyObliqueTopRight"/>
            <a:lightRig rig="legacyFlat3" dir="b"/>
          </a:scene3d>
          <a:sp3d extrusionH="176200" prstMaterial="legacyMatte">
            <a:bevelT w="13500" h="13500" prst="angle"/>
            <a:bevelB w="13500" h="13500" prst="angle"/>
            <a:extrusionClr>
              <a:srgbClr val="00BDF0"/>
            </a:extrusionClr>
          </a:sp3d>
        </p:spPr>
        <p:txBody>
          <a:bodyPr wrap="none" lIns="73025" tIns="36512" rIns="73025" bIns="36512" anchor="ctr">
            <a:flatTx/>
          </a:bodyPr>
          <a:lstStyle/>
          <a:p>
            <a:endParaRPr lang="zh-CN" altLang="en-US">
              <a:latin typeface="微软雅黑" pitchFamily="34" charset="-122"/>
              <a:ea typeface="微软雅黑" pitchFamily="34" charset="-122"/>
            </a:endParaRPr>
          </a:p>
        </p:txBody>
      </p:sp>
      <p:sp>
        <p:nvSpPr>
          <p:cNvPr id="13332" name="AutoShape 59"/>
          <p:cNvSpPr>
            <a:spLocks noChangeArrowheads="1"/>
          </p:cNvSpPr>
          <p:nvPr/>
        </p:nvSpPr>
        <p:spPr bwMode="auto">
          <a:xfrm rot="-5400000">
            <a:off x="3560763" y="2162175"/>
            <a:ext cx="304800" cy="381000"/>
          </a:xfrm>
          <a:prstGeom prst="rightArrow">
            <a:avLst>
              <a:gd name="adj1" fmla="val 50000"/>
              <a:gd name="adj2" fmla="val 25000"/>
            </a:avLst>
          </a:prstGeom>
          <a:gradFill rotWithShape="0">
            <a:gsLst>
              <a:gs pos="0">
                <a:srgbClr val="00576F"/>
              </a:gs>
              <a:gs pos="50000">
                <a:srgbClr val="00BDF0"/>
              </a:gs>
              <a:gs pos="100000">
                <a:srgbClr val="00576F"/>
              </a:gs>
            </a:gsLst>
            <a:lin ang="2700000" scaled="1"/>
          </a:gradFill>
          <a:ln w="9525">
            <a:miter lim="800000"/>
            <a:headEnd/>
            <a:tailEnd/>
          </a:ln>
          <a:scene3d>
            <a:camera prst="legacyObliqueTopRight"/>
            <a:lightRig rig="legacyFlat3" dir="b"/>
          </a:scene3d>
          <a:sp3d extrusionH="176200" prstMaterial="legacyMatte">
            <a:bevelT w="13500" h="13500" prst="angle"/>
            <a:bevelB w="13500" h="13500" prst="angle"/>
            <a:extrusionClr>
              <a:srgbClr val="00BDF0"/>
            </a:extrusionClr>
          </a:sp3d>
        </p:spPr>
        <p:txBody>
          <a:bodyPr wrap="none" lIns="73025" tIns="36512" rIns="73025" bIns="36512" anchor="ctr">
            <a:flatTx/>
          </a:bodyPr>
          <a:lstStyle/>
          <a:p>
            <a:endParaRPr lang="zh-CN" altLang="en-US">
              <a:latin typeface="微软雅黑" pitchFamily="34" charset="-122"/>
              <a:ea typeface="微软雅黑" pitchFamily="34" charset="-122"/>
            </a:endParaRPr>
          </a:p>
        </p:txBody>
      </p:sp>
      <p:sp>
        <p:nvSpPr>
          <p:cNvPr id="13333" name="Text Box 60"/>
          <p:cNvSpPr txBox="1">
            <a:spLocks noChangeArrowheads="1"/>
          </p:cNvSpPr>
          <p:nvPr/>
        </p:nvSpPr>
        <p:spPr bwMode="auto">
          <a:xfrm>
            <a:off x="7391400" y="2052638"/>
            <a:ext cx="12255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spcAft>
                <a:spcPct val="15000"/>
              </a:spcAft>
              <a:buSzPct val="65000"/>
            </a:pPr>
            <a:r>
              <a:rPr lang="zh-CN" altLang="en-US" b="1">
                <a:latin typeface="微软雅黑" pitchFamily="34" charset="-122"/>
                <a:ea typeface="微软雅黑" pitchFamily="34" charset="-122"/>
              </a:rPr>
              <a:t>业务价值</a:t>
            </a:r>
          </a:p>
        </p:txBody>
      </p:sp>
      <p:sp>
        <p:nvSpPr>
          <p:cNvPr id="13334" name="Rectangle 61"/>
          <p:cNvSpPr>
            <a:spLocks noChangeArrowheads="1"/>
          </p:cNvSpPr>
          <p:nvPr/>
        </p:nvSpPr>
        <p:spPr bwMode="auto">
          <a:xfrm>
            <a:off x="393700" y="1285875"/>
            <a:ext cx="2362200" cy="1033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20000"/>
              </a:spcBef>
              <a:buFont typeface="Wingdings" pitchFamily="2" charset="2"/>
              <a:buChar char="Ø"/>
            </a:pPr>
            <a:r>
              <a:rPr lang="zh-CN" altLang="en-US">
                <a:latin typeface="微软雅黑" pitchFamily="34" charset="-122"/>
                <a:ea typeface="微软雅黑" pitchFamily="34" charset="-122"/>
              </a:rPr>
              <a:t> 管理驾驶舱</a:t>
            </a:r>
            <a:endParaRPr lang="en-US" altLang="zh-CN">
              <a:latin typeface="微软雅黑" pitchFamily="34" charset="-122"/>
              <a:ea typeface="微软雅黑" pitchFamily="34" charset="-122"/>
            </a:endParaRPr>
          </a:p>
          <a:p>
            <a:pPr>
              <a:spcBef>
                <a:spcPct val="20000"/>
              </a:spcBef>
            </a:pPr>
            <a:r>
              <a:rPr lang="zh-CN" altLang="en-US">
                <a:latin typeface="微软雅黑" pitchFamily="34" charset="-122"/>
                <a:ea typeface="微软雅黑" pitchFamily="34" charset="-122"/>
              </a:rPr>
              <a:t>　（管理者数据）</a:t>
            </a:r>
            <a:endParaRPr lang="en-US" altLang="zh-CN">
              <a:latin typeface="微软雅黑" pitchFamily="34" charset="-122"/>
              <a:ea typeface="微软雅黑" pitchFamily="34" charset="-122"/>
            </a:endParaRPr>
          </a:p>
          <a:p>
            <a:pPr>
              <a:spcBef>
                <a:spcPct val="20000"/>
              </a:spcBef>
              <a:buFont typeface="Wingdings" pitchFamily="2" charset="2"/>
              <a:buChar char="Ø"/>
            </a:pPr>
            <a:r>
              <a:rPr lang="zh-CN" altLang="en-US">
                <a:latin typeface="微软雅黑" pitchFamily="34" charset="-122"/>
                <a:ea typeface="微软雅黑" pitchFamily="34" charset="-122"/>
              </a:rPr>
              <a:t>部门管理报表</a:t>
            </a:r>
            <a:endParaRPr lang="en-US" altLang="zh-CN">
              <a:latin typeface="微软雅黑" pitchFamily="34" charset="-122"/>
              <a:ea typeface="微软雅黑" pitchFamily="34" charset="-122"/>
            </a:endParaRPr>
          </a:p>
        </p:txBody>
      </p:sp>
      <p:sp>
        <p:nvSpPr>
          <p:cNvPr id="13335" name="Rectangle 61"/>
          <p:cNvSpPr>
            <a:spLocks noChangeArrowheads="1"/>
          </p:cNvSpPr>
          <p:nvPr/>
        </p:nvSpPr>
        <p:spPr bwMode="auto">
          <a:xfrm>
            <a:off x="393700" y="2397125"/>
            <a:ext cx="2355850" cy="1033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20000"/>
              </a:spcBef>
              <a:buFont typeface="Wingdings" pitchFamily="2" charset="2"/>
              <a:buChar char="Ø"/>
            </a:pPr>
            <a:r>
              <a:rPr lang="zh-CN" altLang="en-US">
                <a:latin typeface="微软雅黑" pitchFamily="34" charset="-122"/>
                <a:ea typeface="微软雅黑" pitchFamily="34" charset="-122"/>
              </a:rPr>
              <a:t>模型</a:t>
            </a:r>
            <a:r>
              <a:rPr lang="en-US" altLang="zh-CN">
                <a:latin typeface="微软雅黑" pitchFamily="34" charset="-122"/>
                <a:ea typeface="微软雅黑" pitchFamily="34" charset="-122"/>
              </a:rPr>
              <a:t>(FDM</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ADM)</a:t>
            </a:r>
          </a:p>
          <a:p>
            <a:pPr>
              <a:spcBef>
                <a:spcPct val="20000"/>
              </a:spcBef>
              <a:buFont typeface="Wingdings" pitchFamily="2" charset="2"/>
              <a:buChar char="Ø"/>
            </a:pPr>
            <a:r>
              <a:rPr lang="zh-CN" altLang="en-US">
                <a:latin typeface="微软雅黑" pitchFamily="34" charset="-122"/>
                <a:ea typeface="微软雅黑" pitchFamily="34" charset="-122"/>
              </a:rPr>
              <a:t>数据接入</a:t>
            </a:r>
            <a:endParaRPr lang="en-US" altLang="zh-CN">
              <a:latin typeface="微软雅黑" pitchFamily="34" charset="-122"/>
              <a:ea typeface="微软雅黑" pitchFamily="34" charset="-122"/>
            </a:endParaRPr>
          </a:p>
          <a:p>
            <a:pPr>
              <a:spcBef>
                <a:spcPct val="20000"/>
              </a:spcBef>
              <a:buFont typeface="Wingdings" pitchFamily="2" charset="2"/>
              <a:buChar char="Ø"/>
            </a:pPr>
            <a:r>
              <a:rPr lang="zh-CN" altLang="en-US">
                <a:latin typeface="微软雅黑" pitchFamily="34" charset="-122"/>
                <a:ea typeface="微软雅黑" pitchFamily="34" charset="-122"/>
              </a:rPr>
              <a:t>数据供应</a:t>
            </a:r>
            <a:endParaRPr lang="en-US" altLang="zh-CN">
              <a:latin typeface="微软雅黑" pitchFamily="34" charset="-122"/>
              <a:ea typeface="微软雅黑" pitchFamily="34" charset="-122"/>
            </a:endParaRPr>
          </a:p>
        </p:txBody>
      </p:sp>
      <p:sp>
        <p:nvSpPr>
          <p:cNvPr id="13336" name="Rectangle 61"/>
          <p:cNvSpPr>
            <a:spLocks noChangeArrowheads="1"/>
          </p:cNvSpPr>
          <p:nvPr/>
        </p:nvSpPr>
        <p:spPr bwMode="auto">
          <a:xfrm>
            <a:off x="393700" y="3508375"/>
            <a:ext cx="2362200" cy="10334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20000"/>
              </a:spcBef>
              <a:buFont typeface="Wingdings" pitchFamily="2" charset="2"/>
              <a:buChar char="Ø"/>
            </a:pPr>
            <a:r>
              <a:rPr lang="en-US" altLang="zh-CN">
                <a:latin typeface="微软雅黑" pitchFamily="34" charset="-122"/>
                <a:ea typeface="微软雅黑" pitchFamily="34" charset="-122"/>
              </a:rPr>
              <a:t>ETL</a:t>
            </a:r>
            <a:r>
              <a:rPr lang="zh-CN" altLang="en-US">
                <a:latin typeface="微软雅黑" pitchFamily="34" charset="-122"/>
                <a:ea typeface="微软雅黑" pitchFamily="34" charset="-122"/>
              </a:rPr>
              <a:t>平台</a:t>
            </a:r>
            <a:r>
              <a:rPr lang="en-US" altLang="zh-CN">
                <a:latin typeface="微软雅黑" pitchFamily="34" charset="-122"/>
                <a:ea typeface="微软雅黑" pitchFamily="34" charset="-122"/>
              </a:rPr>
              <a:t>;</a:t>
            </a:r>
          </a:p>
          <a:p>
            <a:pPr>
              <a:spcBef>
                <a:spcPct val="20000"/>
              </a:spcBef>
              <a:buFont typeface="Wingdings" pitchFamily="2" charset="2"/>
              <a:buChar char="Ø"/>
            </a:pPr>
            <a:r>
              <a:rPr lang="zh-CN" altLang="en-US">
                <a:latin typeface="微软雅黑" pitchFamily="34" charset="-122"/>
                <a:ea typeface="微软雅黑" pitchFamily="34" charset="-122"/>
              </a:rPr>
              <a:t>公共应用平台</a:t>
            </a:r>
            <a:r>
              <a:rPr lang="en-US" altLang="zh-CN">
                <a:latin typeface="微软雅黑" pitchFamily="34" charset="-122"/>
                <a:ea typeface="微软雅黑" pitchFamily="34" charset="-122"/>
              </a:rPr>
              <a:t>;</a:t>
            </a:r>
          </a:p>
          <a:p>
            <a:pPr>
              <a:spcBef>
                <a:spcPct val="20000"/>
              </a:spcBef>
              <a:buFont typeface="Wingdings" pitchFamily="2" charset="2"/>
              <a:buChar char="Ø"/>
            </a:pPr>
            <a:r>
              <a:rPr lang="zh-CN" altLang="en-US">
                <a:latin typeface="微软雅黑" pitchFamily="34" charset="-122"/>
                <a:ea typeface="微软雅黑" pitchFamily="34" charset="-122"/>
              </a:rPr>
              <a:t>数据交换平台</a:t>
            </a:r>
          </a:p>
        </p:txBody>
      </p:sp>
      <p:sp>
        <p:nvSpPr>
          <p:cNvPr id="25" name="矩形 24"/>
          <p:cNvSpPr/>
          <p:nvPr/>
        </p:nvSpPr>
        <p:spPr>
          <a:xfrm>
            <a:off x="0" y="4851400"/>
            <a:ext cx="9144000" cy="1422400"/>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itchFamily="34" charset="-122"/>
              <a:ea typeface="微软雅黑" pitchFamily="34" charset="-122"/>
            </a:endParaRPr>
          </a:p>
        </p:txBody>
      </p:sp>
      <p:sp>
        <p:nvSpPr>
          <p:cNvPr id="13338" name="TextBox 80"/>
          <p:cNvSpPr txBox="1">
            <a:spLocks noChangeArrowheads="1"/>
          </p:cNvSpPr>
          <p:nvPr/>
        </p:nvSpPr>
        <p:spPr bwMode="auto">
          <a:xfrm>
            <a:off x="1135063" y="5038725"/>
            <a:ext cx="72151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b="1">
                <a:latin typeface="微软雅黑" pitchFamily="34" charset="-122"/>
                <a:ea typeface="微软雅黑" pitchFamily="34" charset="-122"/>
              </a:rPr>
              <a:t>南京银行当前的能力：</a:t>
            </a:r>
            <a:endParaRPr lang="en-US" altLang="zh-CN" sz="1600" b="1">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应用：建立公共应用平台，具备决策支持、数据分析支持能力</a:t>
            </a:r>
            <a:endParaRPr lang="en-US" altLang="zh-CN" sz="1600">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数据：全行数据集成能力（</a:t>
            </a:r>
            <a:r>
              <a:rPr lang="en-US" altLang="zh-CN" sz="1600">
                <a:latin typeface="微软雅黑" pitchFamily="34" charset="-122"/>
                <a:ea typeface="微软雅黑" pitchFamily="34" charset="-122"/>
              </a:rPr>
              <a:t>ODS</a:t>
            </a:r>
            <a:r>
              <a:rPr lang="zh-CN" altLang="en-US" sz="1600">
                <a:latin typeface="微软雅黑" pitchFamily="34" charset="-122"/>
                <a:ea typeface="微软雅黑" pitchFamily="34" charset="-122"/>
              </a:rPr>
              <a:t>数据模型）；全行数据交换能力</a:t>
            </a:r>
            <a:endParaRPr lang="en-US" altLang="zh-CN" sz="1600">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技术：</a:t>
            </a:r>
            <a:r>
              <a:rPr lang="en-US" altLang="zh-CN" sz="1600">
                <a:latin typeface="微软雅黑" pitchFamily="34" charset="-122"/>
                <a:ea typeface="微软雅黑" pitchFamily="34" charset="-122"/>
              </a:rPr>
              <a:t>BI</a:t>
            </a:r>
            <a:r>
              <a:rPr lang="zh-CN" altLang="en-US" sz="1600">
                <a:latin typeface="微软雅黑" pitchFamily="34" charset="-122"/>
                <a:ea typeface="微软雅黑" pitchFamily="34" charset="-122"/>
              </a:rPr>
              <a:t>应用门户；</a:t>
            </a:r>
            <a:r>
              <a:rPr lang="en-US" altLang="zh-CN" sz="1600">
                <a:latin typeface="微软雅黑" pitchFamily="34" charset="-122"/>
                <a:ea typeface="微软雅黑" pitchFamily="34" charset="-122"/>
              </a:rPr>
              <a:t>ETL</a:t>
            </a:r>
            <a:r>
              <a:rPr lang="zh-CN" altLang="en-US" sz="1600">
                <a:latin typeface="微软雅黑" pitchFamily="34" charset="-122"/>
                <a:ea typeface="微软雅黑" pitchFamily="34" charset="-122"/>
              </a:rPr>
              <a:t>处理中心</a:t>
            </a:r>
            <a:endParaRPr lang="en-US" altLang="zh-CN" sz="1600">
              <a:latin typeface="微软雅黑" pitchFamily="34" charset="-122"/>
              <a:ea typeface="微软雅黑" pitchFamily="34" charset="-122"/>
            </a:endParaRPr>
          </a:p>
        </p:txBody>
      </p:sp>
    </p:spTree>
    <p:extLst>
      <p:ext uri="{BB962C8B-B14F-4D97-AF65-F5344CB8AC3E}">
        <p14:creationId xmlns:p14="http://schemas.microsoft.com/office/powerpoint/2010/main" val="13151109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r>
              <a:rPr lang="zh-CN" altLang="en-US" dirty="0" smtClean="0"/>
              <a:t>本项目的相关经验</a:t>
            </a:r>
            <a:endParaRPr lang="en-US" altLang="zh-CN" dirty="0" smtClean="0"/>
          </a:p>
        </p:txBody>
      </p:sp>
      <p:sp>
        <p:nvSpPr>
          <p:cNvPr id="81923" name="Rectangle 3"/>
          <p:cNvSpPr>
            <a:spLocks noGrp="1" noChangeArrowheads="1"/>
          </p:cNvSpPr>
          <p:nvPr>
            <p:ph type="body" sz="half" idx="4294967295"/>
          </p:nvPr>
        </p:nvSpPr>
        <p:spPr>
          <a:xfrm>
            <a:off x="727364" y="914102"/>
            <a:ext cx="3954318" cy="5683250"/>
          </a:xfrm>
          <a:prstGeom prst="rect">
            <a:avLst/>
          </a:prstGeom>
        </p:spPr>
        <p:txBody>
          <a:bodyPr lIns="83119" tIns="41559" rIns="83119" bIns="41559"/>
          <a:lstStyle/>
          <a:p>
            <a:pPr>
              <a:lnSpc>
                <a:spcPct val="80000"/>
              </a:lnSpc>
            </a:pPr>
            <a:r>
              <a:rPr lang="zh-CN" altLang="en-US" sz="1600" b="1" dirty="0" smtClean="0"/>
              <a:t>数据分发经验</a:t>
            </a:r>
          </a:p>
          <a:p>
            <a:pPr lvl="1">
              <a:lnSpc>
                <a:spcPct val="80000"/>
              </a:lnSpc>
            </a:pPr>
            <a:r>
              <a:rPr lang="zh-CN" altLang="en-US" sz="1200" b="1" dirty="0" smtClean="0">
                <a:solidFill>
                  <a:srgbClr val="FF0000"/>
                </a:solidFill>
              </a:rPr>
              <a:t>工总行大型数据调度系统</a:t>
            </a:r>
            <a:endParaRPr lang="en-US" altLang="zh-CN" sz="1200" b="1" dirty="0" smtClean="0">
              <a:solidFill>
                <a:srgbClr val="FF0000"/>
              </a:solidFill>
            </a:endParaRPr>
          </a:p>
          <a:p>
            <a:pPr lvl="1">
              <a:lnSpc>
                <a:spcPct val="80000"/>
              </a:lnSpc>
            </a:pPr>
            <a:r>
              <a:rPr lang="zh-CN" altLang="en-US" sz="1200" dirty="0" smtClean="0"/>
              <a:t>建总行</a:t>
            </a:r>
            <a:r>
              <a:rPr lang="zh-CN" altLang="en-US" sz="1200" dirty="0"/>
              <a:t>数据分发平台－</a:t>
            </a:r>
            <a:r>
              <a:rPr lang="en-US" altLang="zh-CN" sz="1200" dirty="0"/>
              <a:t>8</a:t>
            </a:r>
            <a:r>
              <a:rPr lang="zh-CN" altLang="en-US" sz="1200" dirty="0"/>
              <a:t>人</a:t>
            </a:r>
          </a:p>
          <a:p>
            <a:pPr lvl="1">
              <a:lnSpc>
                <a:spcPct val="80000"/>
              </a:lnSpc>
            </a:pPr>
            <a:r>
              <a:rPr lang="zh-CN" altLang="en-US" sz="1200" dirty="0"/>
              <a:t>兴业银行</a:t>
            </a:r>
            <a:r>
              <a:rPr lang="en-US" altLang="zh-CN" sz="1200" dirty="0"/>
              <a:t>EDIP</a:t>
            </a:r>
            <a:r>
              <a:rPr lang="zh-CN" altLang="en-US" sz="1200" dirty="0"/>
              <a:t>数据分发</a:t>
            </a:r>
            <a:r>
              <a:rPr lang="en-US" altLang="zh-CN" sz="1200" dirty="0"/>
              <a:t>-3</a:t>
            </a:r>
            <a:r>
              <a:rPr lang="zh-CN" altLang="en-US" sz="1200" dirty="0" smtClean="0"/>
              <a:t>人</a:t>
            </a:r>
            <a:endParaRPr lang="zh-CN" altLang="en-US" sz="1200" dirty="0"/>
          </a:p>
          <a:p>
            <a:pPr>
              <a:lnSpc>
                <a:spcPct val="80000"/>
              </a:lnSpc>
            </a:pPr>
            <a:r>
              <a:rPr lang="zh-CN" altLang="en-US" sz="1600" b="1" dirty="0"/>
              <a:t>调度监控平台（</a:t>
            </a:r>
            <a:r>
              <a:rPr lang="en-US" altLang="zh-CN" sz="1600" b="1" dirty="0" smtClean="0"/>
              <a:t>ETL  PLUS</a:t>
            </a:r>
            <a:r>
              <a:rPr lang="zh-CN" altLang="en-US" sz="1600" b="1" dirty="0"/>
              <a:t>）</a:t>
            </a:r>
          </a:p>
          <a:p>
            <a:pPr lvl="1">
              <a:lnSpc>
                <a:spcPct val="80000"/>
              </a:lnSpc>
            </a:pPr>
            <a:r>
              <a:rPr lang="zh-CN" altLang="en-US" sz="1200" dirty="0">
                <a:solidFill>
                  <a:srgbClr val="FF0000"/>
                </a:solidFill>
              </a:rPr>
              <a:t>吴江农村商业银行基础数据</a:t>
            </a:r>
            <a:r>
              <a:rPr lang="zh-CN" altLang="en-US" sz="1200" dirty="0" smtClean="0">
                <a:solidFill>
                  <a:srgbClr val="FF0000"/>
                </a:solidFill>
              </a:rPr>
              <a:t>平台</a:t>
            </a:r>
            <a:endParaRPr lang="en-US" altLang="zh-CN" sz="1200" dirty="0" smtClean="0">
              <a:solidFill>
                <a:srgbClr val="FF0000"/>
              </a:solidFill>
            </a:endParaRPr>
          </a:p>
          <a:p>
            <a:pPr lvl="1">
              <a:lnSpc>
                <a:spcPct val="80000"/>
              </a:lnSpc>
            </a:pPr>
            <a:r>
              <a:rPr lang="zh-CN" altLang="en-US" sz="1200" dirty="0">
                <a:solidFill>
                  <a:srgbClr val="FF0000"/>
                </a:solidFill>
              </a:rPr>
              <a:t>无锡农商行数据</a:t>
            </a:r>
            <a:r>
              <a:rPr lang="zh-CN" altLang="en-US" sz="1200" dirty="0" smtClean="0">
                <a:solidFill>
                  <a:srgbClr val="FF0000"/>
                </a:solidFill>
              </a:rPr>
              <a:t>中心</a:t>
            </a:r>
            <a:endParaRPr lang="en-US" altLang="zh-CN" sz="1200" dirty="0" smtClean="0">
              <a:solidFill>
                <a:srgbClr val="FF0000"/>
              </a:solidFill>
            </a:endParaRPr>
          </a:p>
          <a:p>
            <a:pPr lvl="1">
              <a:lnSpc>
                <a:spcPct val="80000"/>
              </a:lnSpc>
            </a:pPr>
            <a:r>
              <a:rPr lang="zh-CN" altLang="zh-CN" sz="1200" dirty="0" smtClean="0">
                <a:solidFill>
                  <a:srgbClr val="FF0000"/>
                </a:solidFill>
              </a:rPr>
              <a:t>河北银行</a:t>
            </a:r>
            <a:r>
              <a:rPr lang="zh-CN" altLang="zh-CN" sz="1200" dirty="0">
                <a:solidFill>
                  <a:srgbClr val="FF0000"/>
                </a:solidFill>
              </a:rPr>
              <a:t>数据</a:t>
            </a:r>
            <a:r>
              <a:rPr lang="zh-CN" altLang="zh-CN" sz="1200" dirty="0" smtClean="0">
                <a:solidFill>
                  <a:srgbClr val="FF0000"/>
                </a:solidFill>
              </a:rPr>
              <a:t>平台</a:t>
            </a:r>
            <a:endParaRPr lang="en-US" altLang="zh-CN" sz="1200" dirty="0" smtClean="0">
              <a:solidFill>
                <a:srgbClr val="FF0000"/>
              </a:solidFill>
            </a:endParaRPr>
          </a:p>
          <a:p>
            <a:pPr lvl="1">
              <a:lnSpc>
                <a:spcPct val="80000"/>
              </a:lnSpc>
            </a:pPr>
            <a:r>
              <a:rPr lang="zh-CN" altLang="zh-CN" sz="1200" dirty="0">
                <a:solidFill>
                  <a:srgbClr val="FF0000"/>
                </a:solidFill>
              </a:rPr>
              <a:t>北京银行</a:t>
            </a:r>
            <a:r>
              <a:rPr lang="en-US" altLang="zh-CN" sz="1200" dirty="0" smtClean="0">
                <a:solidFill>
                  <a:srgbClr val="FF0000"/>
                </a:solidFill>
              </a:rPr>
              <a:t>ODS</a:t>
            </a:r>
          </a:p>
          <a:p>
            <a:pPr lvl="1">
              <a:lnSpc>
                <a:spcPct val="80000"/>
              </a:lnSpc>
            </a:pPr>
            <a:r>
              <a:rPr lang="zh-CN" altLang="zh-CN" sz="1200" dirty="0">
                <a:solidFill>
                  <a:srgbClr val="FF0000"/>
                </a:solidFill>
              </a:rPr>
              <a:t>南昌银行数据</a:t>
            </a:r>
            <a:r>
              <a:rPr lang="zh-CN" altLang="zh-CN" sz="1200" dirty="0" smtClean="0">
                <a:solidFill>
                  <a:srgbClr val="FF0000"/>
                </a:solidFill>
              </a:rPr>
              <a:t>仓库</a:t>
            </a:r>
            <a:endParaRPr lang="en-US" altLang="zh-CN" sz="1200" dirty="0" smtClean="0">
              <a:solidFill>
                <a:srgbClr val="FF0000"/>
              </a:solidFill>
            </a:endParaRPr>
          </a:p>
          <a:p>
            <a:pPr lvl="1">
              <a:lnSpc>
                <a:spcPct val="80000"/>
              </a:lnSpc>
            </a:pPr>
            <a:r>
              <a:rPr lang="zh-CN" altLang="zh-CN" sz="1200" dirty="0">
                <a:solidFill>
                  <a:srgbClr val="FF0000"/>
                </a:solidFill>
              </a:rPr>
              <a:t>南京银行管理数据</a:t>
            </a:r>
            <a:r>
              <a:rPr lang="zh-CN" altLang="zh-CN" sz="1200" dirty="0" smtClean="0">
                <a:solidFill>
                  <a:srgbClr val="FF0000"/>
                </a:solidFill>
              </a:rPr>
              <a:t>平台项目</a:t>
            </a:r>
            <a:r>
              <a:rPr lang="zh-CN" altLang="en-US" sz="1200" dirty="0" smtClean="0">
                <a:solidFill>
                  <a:srgbClr val="FF0000"/>
                </a:solidFill>
              </a:rPr>
              <a:t>（</a:t>
            </a:r>
            <a:r>
              <a:rPr lang="en-US" altLang="zh-CN" sz="1200" dirty="0" smtClean="0">
                <a:solidFill>
                  <a:srgbClr val="FF0000"/>
                </a:solidFill>
              </a:rPr>
              <a:t>1</a:t>
            </a:r>
            <a:r>
              <a:rPr lang="zh-CN" altLang="en-US" sz="1200" dirty="0" smtClean="0">
                <a:solidFill>
                  <a:srgbClr val="FF0000"/>
                </a:solidFill>
              </a:rPr>
              <a:t>～</a:t>
            </a:r>
            <a:r>
              <a:rPr lang="en-US" altLang="zh-CN" sz="1200" dirty="0" smtClean="0">
                <a:solidFill>
                  <a:srgbClr val="FF0000"/>
                </a:solidFill>
              </a:rPr>
              <a:t>4</a:t>
            </a:r>
            <a:r>
              <a:rPr lang="zh-CN" altLang="en-US" sz="1200" dirty="0" smtClean="0">
                <a:solidFill>
                  <a:srgbClr val="FF0000"/>
                </a:solidFill>
              </a:rPr>
              <a:t>期</a:t>
            </a:r>
            <a:endParaRPr lang="en-US" altLang="zh-CN" sz="1200" dirty="0" smtClean="0">
              <a:solidFill>
                <a:srgbClr val="FF0000"/>
              </a:solidFill>
            </a:endParaRPr>
          </a:p>
          <a:p>
            <a:pPr lvl="1">
              <a:lnSpc>
                <a:spcPct val="80000"/>
              </a:lnSpc>
            </a:pPr>
            <a:r>
              <a:rPr lang="zh-CN" altLang="zh-CN" sz="1200" dirty="0"/>
              <a:t>天津农村商业银行数据</a:t>
            </a:r>
            <a:r>
              <a:rPr lang="zh-CN" altLang="zh-CN" sz="1200" dirty="0" smtClean="0"/>
              <a:t>仓库</a:t>
            </a:r>
            <a:endParaRPr lang="en-US" altLang="zh-CN" sz="1200" dirty="0" smtClean="0"/>
          </a:p>
          <a:p>
            <a:pPr lvl="1">
              <a:lnSpc>
                <a:spcPct val="80000"/>
              </a:lnSpc>
            </a:pPr>
            <a:r>
              <a:rPr lang="zh-CN" altLang="zh-CN" sz="1200" dirty="0"/>
              <a:t>国家</a:t>
            </a:r>
            <a:r>
              <a:rPr lang="zh-CN" altLang="zh-CN" sz="1200" dirty="0" smtClean="0"/>
              <a:t>开发银行数据仓库</a:t>
            </a:r>
            <a:endParaRPr lang="en-US" altLang="zh-CN" sz="1200" dirty="0" smtClean="0"/>
          </a:p>
          <a:p>
            <a:pPr lvl="1">
              <a:lnSpc>
                <a:spcPct val="80000"/>
              </a:lnSpc>
            </a:pPr>
            <a:r>
              <a:rPr lang="zh-CN" altLang="zh-CN" sz="1200" dirty="0"/>
              <a:t>平安银行</a:t>
            </a:r>
            <a:r>
              <a:rPr lang="en-US" altLang="zh-CN" sz="1200" dirty="0"/>
              <a:t>ODS</a:t>
            </a:r>
            <a:r>
              <a:rPr lang="zh-CN" altLang="zh-CN" sz="1200" dirty="0"/>
              <a:t>系统二</a:t>
            </a:r>
            <a:r>
              <a:rPr lang="zh-CN" altLang="zh-CN" sz="1200" dirty="0" smtClean="0"/>
              <a:t>期</a:t>
            </a:r>
            <a:endParaRPr lang="en-US" altLang="zh-CN" sz="1200" dirty="0" smtClean="0"/>
          </a:p>
          <a:p>
            <a:pPr lvl="1">
              <a:lnSpc>
                <a:spcPct val="80000"/>
              </a:lnSpc>
            </a:pPr>
            <a:r>
              <a:rPr lang="zh-CN" altLang="en-US" sz="1200" dirty="0" smtClean="0"/>
              <a:t>大连银行</a:t>
            </a:r>
            <a:r>
              <a:rPr lang="zh-CN" altLang="en-US" sz="1200" dirty="0"/>
              <a:t>基础数据平台</a:t>
            </a:r>
          </a:p>
          <a:p>
            <a:pPr lvl="1">
              <a:lnSpc>
                <a:spcPct val="80000"/>
              </a:lnSpc>
            </a:pPr>
            <a:r>
              <a:rPr lang="zh-CN" altLang="en-US" sz="1200" dirty="0"/>
              <a:t>中信银行</a:t>
            </a:r>
            <a:r>
              <a:rPr lang="en-US" altLang="zh-CN" sz="1200" dirty="0"/>
              <a:t>ODS</a:t>
            </a:r>
            <a:r>
              <a:rPr lang="zh-CN" altLang="en-US" sz="1200" dirty="0"/>
              <a:t>系统</a:t>
            </a:r>
          </a:p>
          <a:p>
            <a:pPr lvl="1">
              <a:lnSpc>
                <a:spcPct val="80000"/>
              </a:lnSpc>
            </a:pPr>
            <a:r>
              <a:rPr lang="zh-CN" altLang="en-US" sz="1200" dirty="0"/>
              <a:t>广发银行</a:t>
            </a:r>
            <a:r>
              <a:rPr lang="en-US" altLang="zh-CN" sz="1200" dirty="0"/>
              <a:t>ODS</a:t>
            </a:r>
            <a:r>
              <a:rPr lang="zh-CN" altLang="en-US" sz="1200" dirty="0" smtClean="0"/>
              <a:t>系统</a:t>
            </a:r>
            <a:endParaRPr lang="zh-CN" altLang="en-US" sz="1200" dirty="0"/>
          </a:p>
          <a:p>
            <a:pPr>
              <a:lnSpc>
                <a:spcPct val="80000"/>
              </a:lnSpc>
            </a:pPr>
            <a:r>
              <a:rPr lang="zh-CN" altLang="en-US" sz="1600" b="1" dirty="0" smtClean="0">
                <a:cs typeface="Arial" pitchFamily="34" charset="0"/>
              </a:rPr>
              <a:t>数据模型</a:t>
            </a:r>
            <a:endParaRPr lang="zh-CN" altLang="en-US" sz="1600" b="1" dirty="0">
              <a:cs typeface="Arial" pitchFamily="34" charset="0"/>
            </a:endParaRPr>
          </a:p>
          <a:p>
            <a:pPr lvl="1">
              <a:lnSpc>
                <a:spcPct val="80000"/>
              </a:lnSpc>
            </a:pPr>
            <a:r>
              <a:rPr lang="zh-CN" altLang="en-US" sz="1200" dirty="0">
                <a:solidFill>
                  <a:srgbClr val="FF0000"/>
                </a:solidFill>
              </a:rPr>
              <a:t>吴江农村商业银行基础数据平台</a:t>
            </a:r>
            <a:endParaRPr lang="en-US" altLang="zh-CN" sz="1200" dirty="0">
              <a:solidFill>
                <a:srgbClr val="FF0000"/>
              </a:solidFill>
            </a:endParaRPr>
          </a:p>
          <a:p>
            <a:pPr lvl="1">
              <a:lnSpc>
                <a:spcPct val="80000"/>
              </a:lnSpc>
            </a:pPr>
            <a:r>
              <a:rPr lang="zh-CN" altLang="en-US" sz="1200" dirty="0">
                <a:solidFill>
                  <a:srgbClr val="FF0000"/>
                </a:solidFill>
              </a:rPr>
              <a:t>无锡农商行数据中心</a:t>
            </a:r>
            <a:endParaRPr lang="en-US" altLang="zh-CN" sz="1200" dirty="0">
              <a:solidFill>
                <a:srgbClr val="FF0000"/>
              </a:solidFill>
            </a:endParaRPr>
          </a:p>
          <a:p>
            <a:pPr lvl="1">
              <a:lnSpc>
                <a:spcPct val="80000"/>
              </a:lnSpc>
            </a:pPr>
            <a:r>
              <a:rPr lang="zh-CN" altLang="zh-CN" sz="1200" dirty="0">
                <a:solidFill>
                  <a:srgbClr val="FF0000"/>
                </a:solidFill>
              </a:rPr>
              <a:t>河北银行数据平台</a:t>
            </a:r>
            <a:endParaRPr lang="en-US" altLang="zh-CN" sz="1200" dirty="0">
              <a:solidFill>
                <a:srgbClr val="FF0000"/>
              </a:solidFill>
            </a:endParaRPr>
          </a:p>
          <a:p>
            <a:pPr lvl="1">
              <a:lnSpc>
                <a:spcPct val="80000"/>
              </a:lnSpc>
            </a:pPr>
            <a:r>
              <a:rPr lang="zh-CN" altLang="zh-CN" sz="1200" dirty="0">
                <a:solidFill>
                  <a:srgbClr val="FF0000"/>
                </a:solidFill>
              </a:rPr>
              <a:t>北京银行</a:t>
            </a:r>
            <a:r>
              <a:rPr lang="en-US" altLang="zh-CN" sz="1200" dirty="0">
                <a:solidFill>
                  <a:srgbClr val="FF0000"/>
                </a:solidFill>
              </a:rPr>
              <a:t>ODS</a:t>
            </a:r>
          </a:p>
          <a:p>
            <a:pPr lvl="1">
              <a:lnSpc>
                <a:spcPct val="80000"/>
              </a:lnSpc>
            </a:pPr>
            <a:r>
              <a:rPr lang="zh-CN" altLang="zh-CN" sz="1200" dirty="0">
                <a:solidFill>
                  <a:srgbClr val="FF0000"/>
                </a:solidFill>
              </a:rPr>
              <a:t>南昌银行数据仓库</a:t>
            </a:r>
            <a:endParaRPr lang="en-US" altLang="zh-CN" sz="1200" dirty="0">
              <a:solidFill>
                <a:srgbClr val="FF0000"/>
              </a:solidFill>
            </a:endParaRPr>
          </a:p>
          <a:p>
            <a:pPr lvl="1">
              <a:lnSpc>
                <a:spcPct val="80000"/>
              </a:lnSpc>
            </a:pPr>
            <a:r>
              <a:rPr lang="zh-CN" altLang="zh-CN" sz="1200" dirty="0">
                <a:solidFill>
                  <a:srgbClr val="FF0000"/>
                </a:solidFill>
              </a:rPr>
              <a:t>南京银行管理数据</a:t>
            </a:r>
            <a:r>
              <a:rPr lang="zh-CN" altLang="zh-CN" sz="1200" dirty="0" smtClean="0">
                <a:solidFill>
                  <a:srgbClr val="FF0000"/>
                </a:solidFill>
              </a:rPr>
              <a:t>平台</a:t>
            </a:r>
            <a:endParaRPr lang="en-US" altLang="zh-CN" sz="1200" dirty="0">
              <a:solidFill>
                <a:srgbClr val="FF0000"/>
              </a:solidFill>
            </a:endParaRPr>
          </a:p>
          <a:p>
            <a:pPr lvl="1">
              <a:lnSpc>
                <a:spcPct val="80000"/>
              </a:lnSpc>
            </a:pPr>
            <a:r>
              <a:rPr lang="zh-CN" altLang="en-US" sz="1200" dirty="0" smtClean="0">
                <a:cs typeface="Arial" pitchFamily="34" charset="0"/>
              </a:rPr>
              <a:t>北京银行</a:t>
            </a:r>
            <a:r>
              <a:rPr lang="zh-CN" altLang="en-US" sz="1200" dirty="0" smtClean="0">
                <a:cs typeface="Arial" pitchFamily="34" charset="0"/>
              </a:rPr>
              <a:t>数据模型</a:t>
            </a:r>
            <a:endParaRPr lang="en-US" altLang="zh-CN" sz="1200" dirty="0" smtClean="0">
              <a:cs typeface="Arial" pitchFamily="34" charset="0"/>
            </a:endParaRPr>
          </a:p>
          <a:p>
            <a:pPr lvl="1">
              <a:lnSpc>
                <a:spcPct val="80000"/>
              </a:lnSpc>
            </a:pPr>
            <a:r>
              <a:rPr lang="zh-CN" altLang="zh-CN" sz="1200" dirty="0"/>
              <a:t>国家开发银行数据仓库</a:t>
            </a:r>
            <a:endParaRPr lang="en-US" altLang="zh-CN" sz="1200" dirty="0"/>
          </a:p>
          <a:p>
            <a:pPr lvl="1">
              <a:lnSpc>
                <a:spcPct val="80000"/>
              </a:lnSpc>
            </a:pPr>
            <a:r>
              <a:rPr lang="zh-CN" altLang="en-US" sz="1200" dirty="0" smtClean="0">
                <a:cs typeface="Arial" pitchFamily="34" charset="0"/>
              </a:rPr>
              <a:t>天津农商数据仓库模型</a:t>
            </a:r>
            <a:endParaRPr lang="en-US" altLang="zh-CN" sz="1200" dirty="0" smtClean="0">
              <a:cs typeface="Arial" pitchFamily="34" charset="0"/>
            </a:endParaRPr>
          </a:p>
          <a:p>
            <a:pPr lvl="1">
              <a:lnSpc>
                <a:spcPct val="80000"/>
              </a:lnSpc>
            </a:pPr>
            <a:r>
              <a:rPr lang="zh-CN" altLang="zh-CN" sz="1200" dirty="0"/>
              <a:t>平安银行</a:t>
            </a:r>
            <a:r>
              <a:rPr lang="en-US" altLang="zh-CN" sz="1200" dirty="0"/>
              <a:t>ODS</a:t>
            </a:r>
            <a:r>
              <a:rPr lang="zh-CN" altLang="zh-CN" sz="1200" dirty="0"/>
              <a:t>系统二</a:t>
            </a:r>
            <a:r>
              <a:rPr lang="zh-CN" altLang="zh-CN" sz="1200" dirty="0" smtClean="0"/>
              <a:t>期</a:t>
            </a:r>
            <a:endParaRPr lang="en-US" altLang="zh-CN" sz="1200" dirty="0" smtClean="0"/>
          </a:p>
          <a:p>
            <a:pPr lvl="1">
              <a:lnSpc>
                <a:spcPct val="80000"/>
              </a:lnSpc>
            </a:pPr>
            <a:r>
              <a:rPr lang="zh-CN" altLang="en-US" sz="1200" dirty="0" smtClean="0">
                <a:cs typeface="Arial" pitchFamily="34" charset="0"/>
              </a:rPr>
              <a:t>建</a:t>
            </a:r>
            <a:r>
              <a:rPr lang="zh-CN" altLang="en-US" sz="1200" dirty="0">
                <a:cs typeface="Arial" pitchFamily="34" charset="0"/>
              </a:rPr>
              <a:t>总行</a:t>
            </a:r>
            <a:r>
              <a:rPr lang="en-US" altLang="zh-CN" sz="1200" dirty="0">
                <a:cs typeface="Arial" pitchFamily="34" charset="0"/>
              </a:rPr>
              <a:t>ODSB</a:t>
            </a:r>
            <a:r>
              <a:rPr lang="zh-CN" altLang="en-US" sz="1200" dirty="0">
                <a:cs typeface="Arial" pitchFamily="34" charset="0"/>
              </a:rPr>
              <a:t>数据模型</a:t>
            </a:r>
            <a:endParaRPr lang="en-US" altLang="zh-CN" sz="1200" dirty="0">
              <a:cs typeface="Arial" pitchFamily="34" charset="0"/>
            </a:endParaRPr>
          </a:p>
          <a:p>
            <a:pPr lvl="1">
              <a:lnSpc>
                <a:spcPct val="80000"/>
              </a:lnSpc>
            </a:pPr>
            <a:r>
              <a:rPr lang="zh-CN" altLang="en-US" sz="1200" dirty="0">
                <a:cs typeface="Arial" pitchFamily="34" charset="0"/>
              </a:rPr>
              <a:t>大连银行基础数据模型</a:t>
            </a:r>
          </a:p>
          <a:p>
            <a:pPr lvl="1">
              <a:lnSpc>
                <a:spcPct val="80000"/>
              </a:lnSpc>
            </a:pPr>
            <a:r>
              <a:rPr lang="zh-CN" altLang="en-US" sz="1200" dirty="0">
                <a:cs typeface="Arial" pitchFamily="34" charset="0"/>
              </a:rPr>
              <a:t>兴业银行基础数据模型</a:t>
            </a:r>
            <a:endParaRPr lang="zh-CN" altLang="en-US" sz="1200" dirty="0"/>
          </a:p>
        </p:txBody>
      </p:sp>
      <p:sp>
        <p:nvSpPr>
          <p:cNvPr id="81924" name="Rectangle 4"/>
          <p:cNvSpPr>
            <a:spLocks noGrp="1" noChangeArrowheads="1"/>
          </p:cNvSpPr>
          <p:nvPr>
            <p:ph type="body" sz="half" idx="4294967295"/>
          </p:nvPr>
        </p:nvSpPr>
        <p:spPr>
          <a:xfrm>
            <a:off x="4788477" y="904876"/>
            <a:ext cx="3954318" cy="5683250"/>
          </a:xfrm>
          <a:prstGeom prst="rect">
            <a:avLst/>
          </a:prstGeom>
        </p:spPr>
        <p:txBody>
          <a:bodyPr lIns="83119" tIns="41559" rIns="83119" bIns="41559"/>
          <a:lstStyle/>
          <a:p>
            <a:pPr>
              <a:lnSpc>
                <a:spcPct val="90000"/>
              </a:lnSpc>
            </a:pPr>
            <a:r>
              <a:rPr lang="zh-CN" altLang="en-US" sz="1600" b="1" dirty="0"/>
              <a:t>元数据管理</a:t>
            </a:r>
          </a:p>
          <a:p>
            <a:pPr lvl="1">
              <a:lnSpc>
                <a:spcPct val="90000"/>
              </a:lnSpc>
            </a:pPr>
            <a:r>
              <a:rPr lang="zh-CN" altLang="en-US" sz="1200" dirty="0"/>
              <a:t>建总行元数据管理平台－</a:t>
            </a:r>
            <a:r>
              <a:rPr lang="en-US" altLang="zh-CN" sz="1200" dirty="0"/>
              <a:t>10</a:t>
            </a:r>
            <a:r>
              <a:rPr lang="zh-CN" altLang="en-US" sz="1200" dirty="0"/>
              <a:t>人</a:t>
            </a:r>
          </a:p>
          <a:p>
            <a:pPr lvl="1">
              <a:lnSpc>
                <a:spcPct val="90000"/>
              </a:lnSpc>
            </a:pPr>
            <a:r>
              <a:rPr lang="zh-CN" altLang="en-US" sz="1200" dirty="0"/>
              <a:t>中信银行元数据管理平台－</a:t>
            </a:r>
            <a:r>
              <a:rPr lang="en-US" altLang="zh-CN" sz="1200" dirty="0"/>
              <a:t>8</a:t>
            </a:r>
            <a:r>
              <a:rPr lang="zh-CN" altLang="en-US" sz="1200" dirty="0"/>
              <a:t>人</a:t>
            </a:r>
          </a:p>
          <a:p>
            <a:pPr lvl="1">
              <a:lnSpc>
                <a:spcPct val="90000"/>
              </a:lnSpc>
            </a:pPr>
            <a:r>
              <a:rPr lang="zh-CN" altLang="en-US" sz="1200" dirty="0"/>
              <a:t>国家开发银行元数据管理平台－</a:t>
            </a:r>
            <a:r>
              <a:rPr lang="en-US" altLang="zh-CN" sz="1200" dirty="0"/>
              <a:t>10</a:t>
            </a:r>
            <a:r>
              <a:rPr lang="zh-CN" altLang="en-US" sz="1200" dirty="0" smtClean="0"/>
              <a:t>人</a:t>
            </a:r>
            <a:endParaRPr lang="zh-CN" altLang="en-US" sz="1000" dirty="0"/>
          </a:p>
          <a:p>
            <a:pPr>
              <a:lnSpc>
                <a:spcPct val="90000"/>
              </a:lnSpc>
            </a:pPr>
            <a:r>
              <a:rPr lang="zh-CN" altLang="en-US" sz="1600" b="1" dirty="0"/>
              <a:t>数据质量管理</a:t>
            </a:r>
          </a:p>
          <a:p>
            <a:pPr lvl="1">
              <a:lnSpc>
                <a:spcPct val="90000"/>
              </a:lnSpc>
            </a:pPr>
            <a:r>
              <a:rPr lang="zh-CN" altLang="en-US" sz="1200" dirty="0"/>
              <a:t>建总行数据质量管理平台－</a:t>
            </a:r>
            <a:r>
              <a:rPr lang="en-US" altLang="zh-CN" sz="1200" dirty="0"/>
              <a:t>15</a:t>
            </a:r>
            <a:r>
              <a:rPr lang="zh-CN" altLang="en-US" sz="1200" dirty="0"/>
              <a:t>人</a:t>
            </a:r>
          </a:p>
          <a:p>
            <a:pPr lvl="1">
              <a:lnSpc>
                <a:spcPct val="90000"/>
              </a:lnSpc>
            </a:pPr>
            <a:r>
              <a:rPr lang="zh-CN" altLang="en-US" sz="1200" dirty="0"/>
              <a:t>中信银行数据质量管理平台－</a:t>
            </a:r>
            <a:r>
              <a:rPr lang="en-US" altLang="zh-CN" sz="1200" dirty="0"/>
              <a:t>8</a:t>
            </a:r>
            <a:r>
              <a:rPr lang="zh-CN" altLang="en-US" sz="1200" dirty="0"/>
              <a:t>人</a:t>
            </a:r>
          </a:p>
          <a:p>
            <a:pPr lvl="1">
              <a:lnSpc>
                <a:spcPct val="90000"/>
              </a:lnSpc>
            </a:pPr>
            <a:r>
              <a:rPr lang="zh-CN" altLang="en-US" sz="1200" dirty="0"/>
              <a:t>国家开发银行元数据管理平台－</a:t>
            </a:r>
            <a:r>
              <a:rPr lang="en-US" altLang="zh-CN" sz="1200" dirty="0"/>
              <a:t>10</a:t>
            </a:r>
            <a:r>
              <a:rPr lang="zh-CN" altLang="en-US" sz="1200" dirty="0" smtClean="0"/>
              <a:t>人</a:t>
            </a:r>
            <a:endParaRPr lang="zh-CN" altLang="en-US" sz="1000" dirty="0"/>
          </a:p>
          <a:p>
            <a:pPr>
              <a:lnSpc>
                <a:spcPct val="90000"/>
              </a:lnSpc>
            </a:pPr>
            <a:r>
              <a:rPr lang="zh-CN" altLang="en-US" sz="1600" b="1" dirty="0"/>
              <a:t>数据标准</a:t>
            </a:r>
          </a:p>
          <a:p>
            <a:pPr lvl="1">
              <a:lnSpc>
                <a:spcPct val="90000"/>
              </a:lnSpc>
            </a:pPr>
            <a:r>
              <a:rPr lang="zh-CN" altLang="zh-CN" sz="1000" dirty="0"/>
              <a:t>广发银行数据标准化及数据仓库规划</a:t>
            </a:r>
            <a:r>
              <a:rPr lang="zh-CN" altLang="zh-CN" sz="1000" dirty="0" smtClean="0"/>
              <a:t>咨询</a:t>
            </a:r>
            <a:endParaRPr lang="en-US" altLang="zh-CN" sz="1000" dirty="0" smtClean="0"/>
          </a:p>
          <a:p>
            <a:pPr lvl="1">
              <a:lnSpc>
                <a:spcPct val="90000"/>
              </a:lnSpc>
            </a:pPr>
            <a:r>
              <a:rPr lang="zh-CN" altLang="en-US" sz="1200" dirty="0"/>
              <a:t>建总行数据标准管理平台－</a:t>
            </a:r>
            <a:r>
              <a:rPr lang="en-US" altLang="zh-CN" sz="1200" dirty="0"/>
              <a:t>7</a:t>
            </a:r>
            <a:r>
              <a:rPr lang="zh-CN" altLang="en-US" sz="1200" dirty="0"/>
              <a:t>人</a:t>
            </a:r>
          </a:p>
          <a:p>
            <a:pPr lvl="1">
              <a:lnSpc>
                <a:spcPct val="90000"/>
              </a:lnSpc>
            </a:pPr>
            <a:r>
              <a:rPr lang="zh-CN" altLang="en-US" sz="1200" dirty="0"/>
              <a:t>国家开发银行数据标准管理平台－</a:t>
            </a:r>
            <a:r>
              <a:rPr lang="en-US" altLang="zh-CN" sz="1200" dirty="0"/>
              <a:t>8</a:t>
            </a:r>
            <a:r>
              <a:rPr lang="zh-CN" altLang="en-US" sz="1200" dirty="0"/>
              <a:t>人</a:t>
            </a:r>
          </a:p>
          <a:p>
            <a:pPr lvl="1">
              <a:lnSpc>
                <a:spcPct val="90000"/>
              </a:lnSpc>
            </a:pPr>
            <a:r>
              <a:rPr lang="zh-CN" altLang="en-US" sz="1200" dirty="0"/>
              <a:t>中国进出口银行数据标准咨询－</a:t>
            </a:r>
            <a:r>
              <a:rPr lang="en-US" altLang="zh-CN" sz="1200" dirty="0"/>
              <a:t>7</a:t>
            </a:r>
            <a:r>
              <a:rPr lang="zh-CN" altLang="en-US" sz="1200" dirty="0"/>
              <a:t>人</a:t>
            </a:r>
          </a:p>
          <a:p>
            <a:pPr>
              <a:lnSpc>
                <a:spcPct val="90000"/>
              </a:lnSpc>
            </a:pPr>
            <a:r>
              <a:rPr lang="zh-CN" altLang="en-US" sz="1600" b="1" dirty="0" smtClean="0">
                <a:cs typeface="Arial" pitchFamily="34" charset="0"/>
              </a:rPr>
              <a:t>数据系统建设典型案例</a:t>
            </a:r>
            <a:endParaRPr lang="zh-CN" altLang="en-US" sz="1600" b="1" dirty="0">
              <a:cs typeface="Arial" pitchFamily="34" charset="0"/>
            </a:endParaRPr>
          </a:p>
          <a:p>
            <a:pPr lvl="1">
              <a:lnSpc>
                <a:spcPct val="80000"/>
              </a:lnSpc>
            </a:pPr>
            <a:r>
              <a:rPr lang="zh-CN" altLang="en-US" sz="1200" dirty="0">
                <a:solidFill>
                  <a:srgbClr val="FF0000"/>
                </a:solidFill>
              </a:rPr>
              <a:t>吴江农村商业银行基础数据平台</a:t>
            </a:r>
            <a:endParaRPr lang="en-US" altLang="zh-CN" sz="1200" dirty="0">
              <a:solidFill>
                <a:srgbClr val="FF0000"/>
              </a:solidFill>
            </a:endParaRPr>
          </a:p>
          <a:p>
            <a:pPr lvl="1">
              <a:lnSpc>
                <a:spcPct val="80000"/>
              </a:lnSpc>
            </a:pPr>
            <a:r>
              <a:rPr lang="zh-CN" altLang="en-US" sz="1200" dirty="0">
                <a:solidFill>
                  <a:srgbClr val="FF0000"/>
                </a:solidFill>
              </a:rPr>
              <a:t>无锡农商行数据中心</a:t>
            </a:r>
            <a:endParaRPr lang="en-US" altLang="zh-CN" sz="1200" dirty="0">
              <a:solidFill>
                <a:srgbClr val="FF0000"/>
              </a:solidFill>
            </a:endParaRPr>
          </a:p>
          <a:p>
            <a:pPr lvl="1">
              <a:lnSpc>
                <a:spcPct val="80000"/>
              </a:lnSpc>
            </a:pPr>
            <a:r>
              <a:rPr lang="zh-CN" altLang="zh-CN" sz="1200" dirty="0">
                <a:solidFill>
                  <a:srgbClr val="FF0000"/>
                </a:solidFill>
              </a:rPr>
              <a:t>河北银行数据平台</a:t>
            </a:r>
            <a:endParaRPr lang="en-US" altLang="zh-CN" sz="1200" dirty="0">
              <a:solidFill>
                <a:srgbClr val="FF0000"/>
              </a:solidFill>
            </a:endParaRPr>
          </a:p>
          <a:p>
            <a:pPr lvl="1">
              <a:lnSpc>
                <a:spcPct val="80000"/>
              </a:lnSpc>
            </a:pPr>
            <a:r>
              <a:rPr lang="zh-CN" altLang="zh-CN" sz="1200" dirty="0">
                <a:solidFill>
                  <a:srgbClr val="FF0000"/>
                </a:solidFill>
              </a:rPr>
              <a:t>北京银行</a:t>
            </a:r>
            <a:r>
              <a:rPr lang="en-US" altLang="zh-CN" sz="1200" dirty="0">
                <a:solidFill>
                  <a:srgbClr val="FF0000"/>
                </a:solidFill>
              </a:rPr>
              <a:t>ODS</a:t>
            </a:r>
          </a:p>
          <a:p>
            <a:pPr lvl="1">
              <a:lnSpc>
                <a:spcPct val="80000"/>
              </a:lnSpc>
            </a:pPr>
            <a:r>
              <a:rPr lang="zh-CN" altLang="zh-CN" sz="1200" dirty="0">
                <a:solidFill>
                  <a:srgbClr val="FF0000"/>
                </a:solidFill>
              </a:rPr>
              <a:t>南昌银行数据仓库</a:t>
            </a:r>
            <a:endParaRPr lang="en-US" altLang="zh-CN" sz="1200" dirty="0">
              <a:solidFill>
                <a:srgbClr val="FF0000"/>
              </a:solidFill>
            </a:endParaRPr>
          </a:p>
          <a:p>
            <a:pPr lvl="1">
              <a:lnSpc>
                <a:spcPct val="80000"/>
              </a:lnSpc>
            </a:pPr>
            <a:r>
              <a:rPr lang="zh-CN" altLang="zh-CN" sz="1200" dirty="0">
                <a:solidFill>
                  <a:srgbClr val="FF0000"/>
                </a:solidFill>
              </a:rPr>
              <a:t>南京银行管理数据平台项目</a:t>
            </a:r>
            <a:r>
              <a:rPr lang="zh-CN" altLang="en-US" sz="1200" dirty="0">
                <a:solidFill>
                  <a:srgbClr val="FF0000"/>
                </a:solidFill>
              </a:rPr>
              <a:t>（</a:t>
            </a:r>
            <a:r>
              <a:rPr lang="en-US" altLang="zh-CN" sz="1200" dirty="0">
                <a:solidFill>
                  <a:srgbClr val="FF0000"/>
                </a:solidFill>
              </a:rPr>
              <a:t>1</a:t>
            </a:r>
            <a:r>
              <a:rPr lang="zh-CN" altLang="en-US" sz="1200" dirty="0">
                <a:solidFill>
                  <a:srgbClr val="FF0000"/>
                </a:solidFill>
              </a:rPr>
              <a:t>～</a:t>
            </a:r>
            <a:r>
              <a:rPr lang="en-US" altLang="zh-CN" sz="1200" dirty="0">
                <a:solidFill>
                  <a:srgbClr val="FF0000"/>
                </a:solidFill>
              </a:rPr>
              <a:t>4</a:t>
            </a:r>
            <a:r>
              <a:rPr lang="zh-CN" altLang="en-US" sz="1200" dirty="0">
                <a:solidFill>
                  <a:srgbClr val="FF0000"/>
                </a:solidFill>
              </a:rPr>
              <a:t>期</a:t>
            </a:r>
            <a:endParaRPr lang="en-US" altLang="zh-CN" sz="1200" dirty="0">
              <a:solidFill>
                <a:srgbClr val="FF0000"/>
              </a:solidFill>
            </a:endParaRPr>
          </a:p>
          <a:p>
            <a:pPr lvl="1">
              <a:lnSpc>
                <a:spcPct val="90000"/>
              </a:lnSpc>
            </a:pPr>
            <a:r>
              <a:rPr lang="zh-CN" altLang="en-US" sz="1200" dirty="0" smtClean="0">
                <a:cs typeface="Arial" pitchFamily="34" charset="0"/>
              </a:rPr>
              <a:t>北京银行</a:t>
            </a:r>
            <a:r>
              <a:rPr lang="zh-CN" altLang="en-US" sz="1200" dirty="0">
                <a:cs typeface="Arial" pitchFamily="34" charset="0"/>
              </a:rPr>
              <a:t>数据模型</a:t>
            </a:r>
            <a:endParaRPr lang="en-US" altLang="zh-CN" sz="1200" dirty="0">
              <a:cs typeface="Arial" pitchFamily="34" charset="0"/>
            </a:endParaRPr>
          </a:p>
          <a:p>
            <a:pPr lvl="1">
              <a:lnSpc>
                <a:spcPct val="90000"/>
              </a:lnSpc>
            </a:pPr>
            <a:r>
              <a:rPr lang="zh-CN" altLang="zh-CN" sz="1200" dirty="0"/>
              <a:t>国家开发银行数据仓库</a:t>
            </a:r>
            <a:endParaRPr lang="en-US" altLang="zh-CN" sz="1200" dirty="0"/>
          </a:p>
          <a:p>
            <a:pPr lvl="1">
              <a:lnSpc>
                <a:spcPct val="90000"/>
              </a:lnSpc>
            </a:pPr>
            <a:r>
              <a:rPr lang="zh-CN" altLang="en-US" sz="1200" dirty="0">
                <a:cs typeface="Arial" pitchFamily="34" charset="0"/>
              </a:rPr>
              <a:t>天津农商数据仓库模型</a:t>
            </a:r>
            <a:endParaRPr lang="en-US" altLang="zh-CN" sz="1200" dirty="0">
              <a:cs typeface="Arial" pitchFamily="34" charset="0"/>
            </a:endParaRPr>
          </a:p>
          <a:p>
            <a:pPr lvl="1">
              <a:lnSpc>
                <a:spcPct val="90000"/>
              </a:lnSpc>
            </a:pPr>
            <a:r>
              <a:rPr lang="zh-CN" altLang="zh-CN" sz="1200" dirty="0"/>
              <a:t>平安银行</a:t>
            </a:r>
            <a:r>
              <a:rPr lang="en-US" altLang="zh-CN" sz="1200" dirty="0"/>
              <a:t>ODS</a:t>
            </a:r>
            <a:r>
              <a:rPr lang="zh-CN" altLang="zh-CN" sz="1200" dirty="0"/>
              <a:t>系统二期</a:t>
            </a:r>
            <a:endParaRPr lang="en-US" altLang="zh-CN" sz="1200" dirty="0"/>
          </a:p>
          <a:p>
            <a:pPr lvl="1">
              <a:lnSpc>
                <a:spcPct val="90000"/>
              </a:lnSpc>
            </a:pPr>
            <a:r>
              <a:rPr lang="zh-CN" altLang="en-US" sz="1200" dirty="0">
                <a:cs typeface="Arial" pitchFamily="34" charset="0"/>
              </a:rPr>
              <a:t>建总行</a:t>
            </a:r>
            <a:r>
              <a:rPr lang="en-US" altLang="zh-CN" sz="1200" dirty="0">
                <a:cs typeface="Arial" pitchFamily="34" charset="0"/>
              </a:rPr>
              <a:t>ODSB</a:t>
            </a:r>
            <a:r>
              <a:rPr lang="zh-CN" altLang="en-US" sz="1200" dirty="0">
                <a:cs typeface="Arial" pitchFamily="34" charset="0"/>
              </a:rPr>
              <a:t>数据模型</a:t>
            </a:r>
            <a:endParaRPr lang="en-US" altLang="zh-CN" sz="1200" dirty="0">
              <a:cs typeface="Arial" pitchFamily="34" charset="0"/>
            </a:endParaRPr>
          </a:p>
          <a:p>
            <a:pPr lvl="1">
              <a:lnSpc>
                <a:spcPct val="90000"/>
              </a:lnSpc>
            </a:pPr>
            <a:r>
              <a:rPr lang="zh-CN" altLang="en-US" sz="1200" dirty="0">
                <a:cs typeface="Arial" pitchFamily="34" charset="0"/>
              </a:rPr>
              <a:t>大连银行基础数据模型</a:t>
            </a:r>
          </a:p>
          <a:p>
            <a:pPr lvl="1">
              <a:lnSpc>
                <a:spcPct val="90000"/>
              </a:lnSpc>
            </a:pPr>
            <a:r>
              <a:rPr lang="zh-CN" altLang="en-US" sz="1200" dirty="0">
                <a:cs typeface="Arial" pitchFamily="34" charset="0"/>
              </a:rPr>
              <a:t>兴业银行基础数据模型</a:t>
            </a:r>
            <a:endParaRPr lang="zh-CN" altLang="en-US" sz="1200" dirty="0"/>
          </a:p>
        </p:txBody>
      </p:sp>
    </p:spTree>
    <p:extLst>
      <p:ext uri="{BB962C8B-B14F-4D97-AF65-F5344CB8AC3E}">
        <p14:creationId xmlns:p14="http://schemas.microsoft.com/office/powerpoint/2010/main" val="3614531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Grp="1"/>
          </p:cNvSpPr>
          <p:nvPr>
            <p:ph type="title"/>
          </p:nvPr>
        </p:nvSpPr>
        <p:spPr>
          <a:xfrm>
            <a:off x="285750" y="266700"/>
            <a:ext cx="8696325" cy="714375"/>
          </a:xfrm>
        </p:spPr>
        <p:txBody>
          <a:bodyPr/>
          <a:lstStyle/>
          <a:p>
            <a:r>
              <a:rPr lang="en-US" altLang="zh-CN" dirty="0" smtClean="0"/>
              <a:t>ODS</a:t>
            </a:r>
            <a:r>
              <a:rPr lang="zh-CN" altLang="en-US" dirty="0" smtClean="0"/>
              <a:t>二</a:t>
            </a:r>
            <a:r>
              <a:rPr lang="zh-CN" altLang="en-US" dirty="0" smtClean="0"/>
              <a:t>期架构</a:t>
            </a:r>
            <a:endParaRPr lang="zh-CN" altLang="en-US" dirty="0" smtClean="0"/>
          </a:p>
        </p:txBody>
      </p:sp>
      <p:sp>
        <p:nvSpPr>
          <p:cNvPr id="14339" name="Line 124"/>
          <p:cNvSpPr>
            <a:spLocks noChangeShapeType="1"/>
          </p:cNvSpPr>
          <p:nvPr/>
        </p:nvSpPr>
        <p:spPr bwMode="auto">
          <a:xfrm>
            <a:off x="5549900" y="3473450"/>
            <a:ext cx="1441450"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圆柱形 9"/>
          <p:cNvSpPr/>
          <p:nvPr/>
        </p:nvSpPr>
        <p:spPr>
          <a:xfrm>
            <a:off x="2260600" y="1873250"/>
            <a:ext cx="3200400" cy="4267200"/>
          </a:xfrm>
          <a:prstGeom prst="can">
            <a:avLst>
              <a:gd name="adj" fmla="val 10714"/>
            </a:avLst>
          </a:prstGeom>
          <a:gradFill rotWithShape="1">
            <a:gsLst>
              <a:gs pos="0">
                <a:srgbClr val="FFCCFF">
                  <a:alpha val="39999"/>
                </a:srgbClr>
              </a:gs>
              <a:gs pos="100000">
                <a:srgbClr val="FF9933"/>
              </a:gs>
            </a:gsLst>
            <a:path path="shape">
              <a:fillToRect l="50000" t="50000" r="50000" b="50000"/>
            </a:path>
          </a:gradFill>
          <a:ln w="19050" algn="ctr">
            <a:solidFill>
              <a:srgbClr val="993300"/>
            </a:solidFill>
            <a:miter lim="800000"/>
            <a:headEnd/>
            <a:tailEnd/>
          </a:ln>
        </p:spPr>
        <p:txBody>
          <a:bodyPr anchor="ctr"/>
          <a:lstStyle/>
          <a:p>
            <a:pPr algn="ctr">
              <a:defRPr/>
            </a:pPr>
            <a:endParaRPr lang="zh-CN" altLang="en-US">
              <a:solidFill>
                <a:srgbClr val="FFFFFF"/>
              </a:solidFill>
              <a:effectLst>
                <a:outerShdw blurRad="38100" dist="38100" dir="2700000" algn="tl">
                  <a:srgbClr val="000000"/>
                </a:outerShdw>
              </a:effectLst>
              <a:latin typeface="微软雅黑" pitchFamily="34" charset="-122"/>
              <a:ea typeface="微软雅黑" pitchFamily="34" charset="-122"/>
              <a:cs typeface="微软雅黑"/>
            </a:endParaRPr>
          </a:p>
        </p:txBody>
      </p:sp>
      <p:sp>
        <p:nvSpPr>
          <p:cNvPr id="11" name="Rectangle 23"/>
          <p:cNvSpPr>
            <a:spLocks noChangeArrowheads="1"/>
          </p:cNvSpPr>
          <p:nvPr/>
        </p:nvSpPr>
        <p:spPr bwMode="auto">
          <a:xfrm>
            <a:off x="5905500" y="4229100"/>
            <a:ext cx="900113" cy="2355850"/>
          </a:xfrm>
          <a:prstGeom prst="rect">
            <a:avLst/>
          </a:prstGeom>
          <a:solidFill>
            <a:srgbClr val="FFFF99"/>
          </a:solidFill>
          <a:ln w="9525">
            <a:noFill/>
            <a:prstDash val="dashDot"/>
            <a:miter lim="800000"/>
            <a:headEnd/>
            <a:tailEnd/>
          </a:ln>
        </p:spPr>
        <p:txBody>
          <a:bodyPr wrap="none" lIns="91431" tIns="45715" rIns="91431" bIns="45715" anchor="b"/>
          <a:lstStyle/>
          <a:p>
            <a:pPr algn="ctr">
              <a:defRPr/>
            </a:pPr>
            <a:endParaRPr lang="en-US" altLang="zh-CN" sz="1200" b="1" dirty="0">
              <a:effectLst>
                <a:outerShdw blurRad="38100" dist="38100" dir="2700000" algn="tl">
                  <a:srgbClr val="FFFFFF"/>
                </a:outerShdw>
              </a:effectLst>
              <a:latin typeface="微软雅黑" pitchFamily="34" charset="-122"/>
              <a:ea typeface="微软雅黑" pitchFamily="34" charset="-122"/>
              <a:cs typeface="微软雅黑"/>
            </a:endParaRPr>
          </a:p>
        </p:txBody>
      </p:sp>
      <p:sp>
        <p:nvSpPr>
          <p:cNvPr id="14342" name="Line 139"/>
          <p:cNvSpPr>
            <a:spLocks noChangeShapeType="1"/>
          </p:cNvSpPr>
          <p:nvPr/>
        </p:nvSpPr>
        <p:spPr bwMode="auto">
          <a:xfrm>
            <a:off x="5561013" y="4940300"/>
            <a:ext cx="1350962"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3" name="Line 124"/>
          <p:cNvSpPr>
            <a:spLocks noChangeShapeType="1"/>
          </p:cNvSpPr>
          <p:nvPr/>
        </p:nvSpPr>
        <p:spPr bwMode="auto">
          <a:xfrm>
            <a:off x="5549900" y="1484313"/>
            <a:ext cx="1441450" cy="0"/>
          </a:xfrm>
          <a:prstGeom prst="line">
            <a:avLst/>
          </a:prstGeom>
          <a:noFill/>
          <a:ln w="12700">
            <a:solidFill>
              <a:srgbClr val="808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Rectangle 23"/>
          <p:cNvSpPr>
            <a:spLocks noChangeArrowheads="1"/>
          </p:cNvSpPr>
          <p:nvPr/>
        </p:nvSpPr>
        <p:spPr bwMode="auto">
          <a:xfrm>
            <a:off x="5876925" y="1089025"/>
            <a:ext cx="900113" cy="3006725"/>
          </a:xfrm>
          <a:prstGeom prst="rect">
            <a:avLst/>
          </a:prstGeom>
          <a:solidFill>
            <a:srgbClr val="FFFF99"/>
          </a:solidFill>
          <a:ln w="9525">
            <a:noFill/>
            <a:prstDash val="dashDot"/>
            <a:miter lim="800000"/>
            <a:headEnd/>
            <a:tailEnd/>
          </a:ln>
        </p:spPr>
        <p:txBody>
          <a:bodyPr wrap="none" lIns="91431" tIns="45715" rIns="91431" bIns="45715" anchor="b"/>
          <a:lstStyle/>
          <a:p>
            <a:pPr algn="ctr">
              <a:defRPr/>
            </a:pPr>
            <a:r>
              <a:rPr lang="en-US" altLang="zh-CN" sz="1050" b="1" dirty="0">
                <a:effectLst>
                  <a:outerShdw blurRad="38100" dist="38100" dir="2700000" algn="tl">
                    <a:srgbClr val="FFFFFF"/>
                  </a:outerShdw>
                </a:effectLst>
                <a:latin typeface="微软雅黑" pitchFamily="34" charset="-122"/>
                <a:ea typeface="微软雅黑" pitchFamily="34" charset="-122"/>
                <a:cs typeface="微软雅黑"/>
              </a:rPr>
              <a:t>BI</a:t>
            </a:r>
            <a:r>
              <a:rPr lang="zh-CN" altLang="en-US" sz="1050" b="1" dirty="0">
                <a:effectLst>
                  <a:outerShdw blurRad="38100" dist="38100" dir="2700000" algn="tl">
                    <a:srgbClr val="FFFFFF"/>
                  </a:outerShdw>
                </a:effectLst>
                <a:latin typeface="微软雅黑" pitchFamily="34" charset="-122"/>
                <a:ea typeface="微软雅黑" pitchFamily="34" charset="-122"/>
                <a:cs typeface="微软雅黑"/>
              </a:rPr>
              <a:t> </a:t>
            </a:r>
            <a:r>
              <a:rPr lang="en-US" altLang="zh-CN" sz="1050" b="1" dirty="0">
                <a:effectLst>
                  <a:outerShdw blurRad="38100" dist="38100" dir="2700000" algn="tl">
                    <a:srgbClr val="FFFFFF"/>
                  </a:outerShdw>
                </a:effectLst>
                <a:latin typeface="微软雅黑" pitchFamily="34" charset="-122"/>
                <a:ea typeface="微软雅黑" pitchFamily="34" charset="-122"/>
                <a:cs typeface="微软雅黑"/>
              </a:rPr>
              <a:t>Office</a:t>
            </a:r>
          </a:p>
        </p:txBody>
      </p:sp>
      <p:sp>
        <p:nvSpPr>
          <p:cNvPr id="14345" name="Rectangle 25"/>
          <p:cNvSpPr>
            <a:spLocks noChangeArrowheads="1"/>
          </p:cNvSpPr>
          <p:nvPr/>
        </p:nvSpPr>
        <p:spPr bwMode="auto">
          <a:xfrm>
            <a:off x="296863" y="1073150"/>
            <a:ext cx="809625" cy="5556250"/>
          </a:xfrm>
          <a:prstGeom prst="rect">
            <a:avLst/>
          </a:prstGeom>
          <a:solidFill>
            <a:srgbClr val="99CCF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04" tIns="45702" rIns="91404" bIns="45702" anchor="b"/>
          <a:lstStyle/>
          <a:p>
            <a:pPr algn="ctr"/>
            <a:r>
              <a:rPr lang="en-US" altLang="zh-CN" sz="1200" b="1">
                <a:solidFill>
                  <a:srgbClr val="000000"/>
                </a:solidFill>
                <a:latin typeface="微软雅黑" pitchFamily="34" charset="-122"/>
                <a:ea typeface="微软雅黑" pitchFamily="34" charset="-122"/>
                <a:cs typeface="Arial" pitchFamily="34" charset="0"/>
              </a:rPr>
              <a:t>……</a:t>
            </a:r>
          </a:p>
        </p:txBody>
      </p:sp>
      <p:sp>
        <p:nvSpPr>
          <p:cNvPr id="16" name="流程图: 磁盘 15"/>
          <p:cNvSpPr>
            <a:spLocks noChangeArrowheads="1"/>
          </p:cNvSpPr>
          <p:nvPr/>
        </p:nvSpPr>
        <p:spPr bwMode="auto">
          <a:xfrm>
            <a:off x="430213" y="1133475"/>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核心</a:t>
            </a:r>
          </a:p>
        </p:txBody>
      </p:sp>
      <p:sp>
        <p:nvSpPr>
          <p:cNvPr id="17" name="流程图: 磁盘 175"/>
          <p:cNvSpPr>
            <a:spLocks noChangeArrowheads="1"/>
          </p:cNvSpPr>
          <p:nvPr/>
        </p:nvSpPr>
        <p:spPr bwMode="auto">
          <a:xfrm>
            <a:off x="430213" y="15827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信贷</a:t>
            </a:r>
          </a:p>
        </p:txBody>
      </p:sp>
      <p:sp>
        <p:nvSpPr>
          <p:cNvPr id="18" name="流程图: 磁盘 175"/>
          <p:cNvSpPr>
            <a:spLocks noChangeArrowheads="1"/>
          </p:cNvSpPr>
          <p:nvPr/>
        </p:nvSpPr>
        <p:spPr bwMode="auto">
          <a:xfrm>
            <a:off x="430213" y="2035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个贷</a:t>
            </a:r>
          </a:p>
        </p:txBody>
      </p:sp>
      <p:sp>
        <p:nvSpPr>
          <p:cNvPr id="19" name="流程图: 磁盘 175"/>
          <p:cNvSpPr>
            <a:spLocks noChangeArrowheads="1"/>
          </p:cNvSpPr>
          <p:nvPr/>
        </p:nvSpPr>
        <p:spPr bwMode="auto">
          <a:xfrm>
            <a:off x="430213" y="2484438"/>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三存</a:t>
            </a:r>
          </a:p>
        </p:txBody>
      </p:sp>
      <p:sp>
        <p:nvSpPr>
          <p:cNvPr id="20" name="流程图: 磁盘 175"/>
          <p:cNvSpPr>
            <a:spLocks noChangeArrowheads="1"/>
          </p:cNvSpPr>
          <p:nvPr/>
        </p:nvSpPr>
        <p:spPr bwMode="auto">
          <a:xfrm>
            <a:off x="430213" y="3384550"/>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国债</a:t>
            </a:r>
          </a:p>
        </p:txBody>
      </p:sp>
      <p:sp>
        <p:nvSpPr>
          <p:cNvPr id="21" name="流程图: 磁盘 175"/>
          <p:cNvSpPr>
            <a:spLocks noChangeArrowheads="1"/>
          </p:cNvSpPr>
          <p:nvPr/>
        </p:nvSpPr>
        <p:spPr bwMode="auto">
          <a:xfrm>
            <a:off x="430213" y="2940050"/>
            <a:ext cx="585787" cy="407988"/>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dirty="0">
                <a:effectLst>
                  <a:outerShdw blurRad="38100" dist="38100" dir="2700000" algn="tl">
                    <a:srgbClr val="FFFFFF"/>
                  </a:outerShdw>
                </a:effectLst>
                <a:latin typeface="微软雅黑" pitchFamily="34" charset="-122"/>
                <a:ea typeface="微软雅黑" pitchFamily="34" charset="-122"/>
                <a:cs typeface="Arial" charset="0"/>
              </a:rPr>
              <a:t>基金理财</a:t>
            </a:r>
          </a:p>
        </p:txBody>
      </p:sp>
      <p:sp>
        <p:nvSpPr>
          <p:cNvPr id="22" name="流程图: 磁盘 175"/>
          <p:cNvSpPr>
            <a:spLocks noChangeArrowheads="1"/>
          </p:cNvSpPr>
          <p:nvPr/>
        </p:nvSpPr>
        <p:spPr bwMode="auto">
          <a:xfrm>
            <a:off x="430213" y="5541963"/>
            <a:ext cx="585787" cy="406400"/>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总账</a:t>
            </a:r>
          </a:p>
        </p:txBody>
      </p:sp>
      <p:sp>
        <p:nvSpPr>
          <p:cNvPr id="23" name="流程图: 磁盘 175"/>
          <p:cNvSpPr>
            <a:spLocks noChangeArrowheads="1"/>
          </p:cNvSpPr>
          <p:nvPr/>
        </p:nvSpPr>
        <p:spPr bwMode="auto">
          <a:xfrm>
            <a:off x="430213" y="3789363"/>
            <a:ext cx="585787" cy="35877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管会</a:t>
            </a:r>
          </a:p>
        </p:txBody>
      </p:sp>
      <p:sp>
        <p:nvSpPr>
          <p:cNvPr id="24" name="流程图: 磁盘 175"/>
          <p:cNvSpPr>
            <a:spLocks noChangeArrowheads="1"/>
          </p:cNvSpPr>
          <p:nvPr/>
        </p:nvSpPr>
        <p:spPr bwMode="auto">
          <a:xfrm>
            <a:off x="430213" y="4643438"/>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债券</a:t>
            </a:r>
          </a:p>
        </p:txBody>
      </p:sp>
      <p:sp>
        <p:nvSpPr>
          <p:cNvPr id="25" name="流程图: 磁盘 175"/>
          <p:cNvSpPr>
            <a:spLocks noChangeArrowheads="1"/>
          </p:cNvSpPr>
          <p:nvPr/>
        </p:nvSpPr>
        <p:spPr bwMode="auto">
          <a:xfrm>
            <a:off x="430213" y="5092700"/>
            <a:ext cx="585787" cy="404813"/>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国贸</a:t>
            </a:r>
          </a:p>
        </p:txBody>
      </p:sp>
      <p:sp>
        <p:nvSpPr>
          <p:cNvPr id="26" name="流程图: 磁盘 175"/>
          <p:cNvSpPr>
            <a:spLocks noChangeArrowheads="1"/>
          </p:cNvSpPr>
          <p:nvPr/>
        </p:nvSpPr>
        <p:spPr bwMode="auto">
          <a:xfrm>
            <a:off x="430213" y="4194175"/>
            <a:ext cx="585787" cy="403225"/>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人力</a:t>
            </a:r>
          </a:p>
        </p:txBody>
      </p:sp>
      <p:sp>
        <p:nvSpPr>
          <p:cNvPr id="27" name="流程图: 磁盘 175"/>
          <p:cNvSpPr>
            <a:spLocks noChangeArrowheads="1"/>
          </p:cNvSpPr>
          <p:nvPr/>
        </p:nvSpPr>
        <p:spPr bwMode="auto">
          <a:xfrm>
            <a:off x="430213" y="5992813"/>
            <a:ext cx="585787" cy="404812"/>
          </a:xfrm>
          <a:prstGeom prst="flowChartMagneticDisk">
            <a:avLst/>
          </a:prstGeom>
          <a:solidFill>
            <a:srgbClr val="FFFFCC"/>
          </a:solidFill>
          <a:ln w="9525" algn="ctr">
            <a:solidFill>
              <a:schemeClr val="tx1"/>
            </a:solidFill>
            <a:round/>
            <a:headEnd/>
            <a:tailEnd/>
          </a:ln>
        </p:spPr>
        <p:txBody>
          <a:bodyPr tIns="0" anchor="b"/>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cs typeface="Arial" charset="0"/>
              </a:rPr>
              <a:t>绩效</a:t>
            </a:r>
          </a:p>
        </p:txBody>
      </p:sp>
      <p:sp>
        <p:nvSpPr>
          <p:cNvPr id="14358" name="Line 60"/>
          <p:cNvSpPr>
            <a:spLocks noChangeShapeType="1"/>
          </p:cNvSpPr>
          <p:nvPr/>
        </p:nvSpPr>
        <p:spPr bwMode="auto">
          <a:xfrm>
            <a:off x="1376363"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Rectangle 25"/>
          <p:cNvSpPr>
            <a:spLocks noChangeArrowheads="1"/>
          </p:cNvSpPr>
          <p:nvPr/>
        </p:nvSpPr>
        <p:spPr bwMode="auto">
          <a:xfrm>
            <a:off x="1692275" y="2036763"/>
            <a:ext cx="434975" cy="4133850"/>
          </a:xfrm>
          <a:prstGeom prst="rect">
            <a:avLst/>
          </a:prstGeom>
          <a:solidFill>
            <a:srgbClr val="FF9900"/>
          </a:soli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抽</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取</a:t>
            </a:r>
          </a:p>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ETL</a:t>
            </a:r>
          </a:p>
        </p:txBody>
      </p:sp>
      <p:sp>
        <p:nvSpPr>
          <p:cNvPr id="14360" name="Line 62"/>
          <p:cNvSpPr>
            <a:spLocks noChangeShapeType="1"/>
          </p:cNvSpPr>
          <p:nvPr/>
        </p:nvSpPr>
        <p:spPr bwMode="auto">
          <a:xfrm>
            <a:off x="1150938" y="1763713"/>
            <a:ext cx="450850" cy="13493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1" name="Line 63"/>
          <p:cNvSpPr>
            <a:spLocks noChangeShapeType="1"/>
          </p:cNvSpPr>
          <p:nvPr/>
        </p:nvSpPr>
        <p:spPr bwMode="auto">
          <a:xfrm flipV="1">
            <a:off x="1150938" y="4327525"/>
            <a:ext cx="495300" cy="12604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2" name="Line 104"/>
          <p:cNvSpPr>
            <a:spLocks noChangeShapeType="1"/>
          </p:cNvSpPr>
          <p:nvPr/>
        </p:nvSpPr>
        <p:spPr bwMode="auto">
          <a:xfrm>
            <a:off x="2141538" y="3965575"/>
            <a:ext cx="2714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3" name="Line 105"/>
          <p:cNvSpPr>
            <a:spLocks noChangeShapeType="1"/>
          </p:cNvSpPr>
          <p:nvPr/>
        </p:nvSpPr>
        <p:spPr bwMode="auto">
          <a:xfrm>
            <a:off x="3267075" y="1941513"/>
            <a:ext cx="0" cy="4140200"/>
          </a:xfrm>
          <a:prstGeom prst="line">
            <a:avLst/>
          </a:prstGeom>
          <a:noFill/>
          <a:ln w="158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4" name="Line 107"/>
          <p:cNvSpPr>
            <a:spLocks noChangeShapeType="1"/>
          </p:cNvSpPr>
          <p:nvPr/>
        </p:nvSpPr>
        <p:spPr bwMode="auto">
          <a:xfrm>
            <a:off x="4167188" y="1941513"/>
            <a:ext cx="0" cy="4140200"/>
          </a:xfrm>
          <a:prstGeom prst="line">
            <a:avLst/>
          </a:prstGeom>
          <a:noFill/>
          <a:ln w="158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5" name="Line 108"/>
          <p:cNvSpPr>
            <a:spLocks noChangeShapeType="1"/>
          </p:cNvSpPr>
          <p:nvPr/>
        </p:nvSpPr>
        <p:spPr bwMode="auto">
          <a:xfrm>
            <a:off x="3105150" y="3967163"/>
            <a:ext cx="2714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6" name="Line 113"/>
          <p:cNvSpPr>
            <a:spLocks noChangeShapeType="1"/>
          </p:cNvSpPr>
          <p:nvPr/>
        </p:nvSpPr>
        <p:spPr bwMode="auto">
          <a:xfrm>
            <a:off x="3986213" y="3962400"/>
            <a:ext cx="2714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7" name="Line 114"/>
          <p:cNvSpPr>
            <a:spLocks noChangeShapeType="1"/>
          </p:cNvSpPr>
          <p:nvPr/>
        </p:nvSpPr>
        <p:spPr bwMode="auto">
          <a:xfrm>
            <a:off x="5697538" y="1089025"/>
            <a:ext cx="0" cy="562610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25"/>
          <p:cNvSpPr>
            <a:spLocks noChangeArrowheads="1"/>
          </p:cNvSpPr>
          <p:nvPr/>
        </p:nvSpPr>
        <p:spPr bwMode="auto">
          <a:xfrm>
            <a:off x="6076950" y="4406900"/>
            <a:ext cx="539750" cy="1866900"/>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数据</a:t>
            </a: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接口</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41" name="Rectangle 25"/>
          <p:cNvSpPr>
            <a:spLocks noChangeArrowheads="1"/>
          </p:cNvSpPr>
          <p:nvPr/>
        </p:nvSpPr>
        <p:spPr bwMode="auto">
          <a:xfrm>
            <a:off x="8216900" y="1073150"/>
            <a:ext cx="222250" cy="5511800"/>
          </a:xfrm>
          <a:prstGeom prst="rect">
            <a:avLst/>
          </a:prstGeom>
          <a:solidFill>
            <a:srgbClr val="FF9900"/>
          </a:solidFill>
          <a:ln w="12700" algn="ctr">
            <a:noFill/>
            <a:miter lim="800000"/>
            <a:headEnd/>
            <a:tailEnd/>
          </a:ln>
        </p:spPr>
        <p:txBody>
          <a:bodyPr wrap="none" lIns="91404" tIns="45702" rIns="91404" bIns="45702" anchor="ctr"/>
          <a:lstStyle/>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P</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O</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R</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T</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A</a:t>
            </a:r>
          </a:p>
          <a:p>
            <a:pPr algn="ctr"/>
            <a:r>
              <a:rPr lang="en-US" altLang="zh-CN" sz="1200" b="1">
                <a:effectLst>
                  <a:outerShdw blurRad="38100" dist="38100" dir="2700000" algn="tl">
                    <a:srgbClr val="FFFFFF"/>
                  </a:outerShdw>
                </a:effectLst>
                <a:latin typeface="微软雅黑" pitchFamily="34" charset="-122"/>
                <a:ea typeface="微软雅黑" pitchFamily="34" charset="-122"/>
                <a:cs typeface="Arial" pitchFamily="34" charset="0"/>
              </a:rPr>
              <a:t>l</a:t>
            </a:r>
          </a:p>
        </p:txBody>
      </p:sp>
      <p:sp>
        <p:nvSpPr>
          <p:cNvPr id="42" name="Rectangle 17"/>
          <p:cNvSpPr>
            <a:spLocks noChangeArrowheads="1"/>
          </p:cNvSpPr>
          <p:nvPr/>
        </p:nvSpPr>
        <p:spPr bwMode="auto">
          <a:xfrm flipV="1">
            <a:off x="7061200" y="3251200"/>
            <a:ext cx="1022350" cy="444500"/>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管理</a:t>
            </a:r>
          </a:p>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驾驶舱</a:t>
            </a:r>
          </a:p>
        </p:txBody>
      </p:sp>
      <p:sp>
        <p:nvSpPr>
          <p:cNvPr id="51" name="矩形 50"/>
          <p:cNvSpPr/>
          <p:nvPr/>
        </p:nvSpPr>
        <p:spPr>
          <a:xfrm>
            <a:off x="2457450" y="2317750"/>
            <a:ext cx="6223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latin typeface="微软雅黑" pitchFamily="34" charset="-122"/>
                <a:ea typeface="微软雅黑" pitchFamily="34" charset="-122"/>
              </a:rPr>
              <a:t>基础</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数据</a:t>
            </a:r>
            <a:endParaRPr lang="en-US" altLang="zh-CN" sz="1100" b="1" dirty="0">
              <a:latin typeface="微软雅黑" pitchFamily="34" charset="-122"/>
              <a:ea typeface="微软雅黑" pitchFamily="34" charset="-122"/>
            </a:endParaRPr>
          </a:p>
          <a:p>
            <a:pPr algn="ctr">
              <a:defRPr/>
            </a:pPr>
            <a:r>
              <a:rPr lang="zh-CN" altLang="en-US" sz="1100" b="1" dirty="0">
                <a:latin typeface="微软雅黑" pitchFamily="34" charset="-122"/>
                <a:ea typeface="微软雅黑" pitchFamily="34" charset="-122"/>
              </a:rPr>
              <a:t>层</a:t>
            </a:r>
            <a:endParaRPr lang="en-US" altLang="zh-CN" sz="1100" b="1" dirty="0">
              <a:latin typeface="微软雅黑" pitchFamily="34" charset="-122"/>
              <a:ea typeface="微软雅黑" pitchFamily="34" charset="-122"/>
            </a:endParaRPr>
          </a:p>
          <a:p>
            <a:pPr algn="ctr">
              <a:defRPr/>
            </a:pPr>
            <a:r>
              <a:rPr lang="en-US" altLang="zh-CN" sz="1100" b="1" dirty="0">
                <a:latin typeface="微软雅黑" pitchFamily="34" charset="-122"/>
                <a:ea typeface="微软雅黑" pitchFamily="34" charset="-122"/>
              </a:rPr>
              <a:t>F</a:t>
            </a:r>
            <a:r>
              <a:rPr lang="en-US" altLang="zh-CN" sz="1100" b="1" dirty="0">
                <a:latin typeface="微软雅黑" pitchFamily="34" charset="-122"/>
                <a:ea typeface="微软雅黑" pitchFamily="34" charset="-122"/>
              </a:rPr>
              <a:t>DM</a:t>
            </a:r>
            <a:endParaRPr lang="zh-CN" altLang="en-US" sz="1100" b="1" dirty="0">
              <a:latin typeface="微软雅黑" pitchFamily="34" charset="-122"/>
              <a:ea typeface="微软雅黑" pitchFamily="34" charset="-122"/>
            </a:endParaRPr>
          </a:p>
          <a:p>
            <a:pPr algn="ctr">
              <a:defRPr/>
            </a:pPr>
            <a:endParaRPr lang="zh-CN" altLang="en-US" sz="1100" dirty="0">
              <a:effectLst>
                <a:outerShdw blurRad="38100" dist="38100" dir="2700000" algn="tl">
                  <a:srgbClr val="FFFFFF"/>
                </a:outerShdw>
              </a:effectLst>
              <a:latin typeface="微软雅黑" pitchFamily="34" charset="-122"/>
              <a:ea typeface="微软雅黑" pitchFamily="34" charset="-122"/>
            </a:endParaRPr>
          </a:p>
        </p:txBody>
      </p:sp>
      <p:sp>
        <p:nvSpPr>
          <p:cNvPr id="52" name="矩形 51"/>
          <p:cNvSpPr/>
          <p:nvPr/>
        </p:nvSpPr>
        <p:spPr>
          <a:xfrm>
            <a:off x="3416300" y="2317750"/>
            <a:ext cx="6223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solidFill>
                  <a:schemeClr val="tx1"/>
                </a:solidFill>
                <a:latin typeface="微软雅黑" pitchFamily="34" charset="-122"/>
                <a:ea typeface="微软雅黑" pitchFamily="34" charset="-122"/>
              </a:rPr>
              <a:t>汇总</a:t>
            </a:r>
            <a:endParaRPr lang="en-US" altLang="zh-CN" sz="1100" b="1" dirty="0">
              <a:solidFill>
                <a:schemeClr val="tx1"/>
              </a:solidFill>
              <a:latin typeface="微软雅黑" pitchFamily="34" charset="-122"/>
              <a:ea typeface="微软雅黑" pitchFamily="34" charset="-122"/>
            </a:endParaRPr>
          </a:p>
          <a:p>
            <a:pPr algn="ctr">
              <a:defRPr/>
            </a:pPr>
            <a:r>
              <a:rPr lang="zh-CN" altLang="en-US" sz="1100" b="1" dirty="0">
                <a:solidFill>
                  <a:schemeClr val="tx1"/>
                </a:solidFill>
                <a:latin typeface="微软雅黑" pitchFamily="34" charset="-122"/>
                <a:ea typeface="微软雅黑" pitchFamily="34" charset="-122"/>
              </a:rPr>
              <a:t>数据</a:t>
            </a:r>
            <a:endParaRPr lang="en-US" altLang="zh-CN" sz="1100" b="1" dirty="0">
              <a:solidFill>
                <a:schemeClr val="tx1"/>
              </a:solidFill>
              <a:latin typeface="微软雅黑" pitchFamily="34" charset="-122"/>
              <a:ea typeface="微软雅黑" pitchFamily="34" charset="-122"/>
            </a:endParaRPr>
          </a:p>
          <a:p>
            <a:pPr algn="ctr">
              <a:defRPr/>
            </a:pPr>
            <a:r>
              <a:rPr lang="zh-CN" altLang="en-US" sz="1100" b="1" dirty="0">
                <a:solidFill>
                  <a:schemeClr val="tx1"/>
                </a:solidFill>
                <a:latin typeface="微软雅黑" pitchFamily="34" charset="-122"/>
                <a:ea typeface="微软雅黑" pitchFamily="34" charset="-122"/>
              </a:rPr>
              <a:t>层</a:t>
            </a:r>
            <a:endParaRPr lang="en-US" altLang="zh-CN" sz="1100" b="1" dirty="0">
              <a:solidFill>
                <a:schemeClr val="tx1"/>
              </a:solidFill>
              <a:latin typeface="微软雅黑" pitchFamily="34" charset="-122"/>
              <a:ea typeface="微软雅黑" pitchFamily="34" charset="-122"/>
            </a:endParaRPr>
          </a:p>
          <a:p>
            <a:pPr algn="ctr">
              <a:defRPr/>
            </a:pPr>
            <a:r>
              <a:rPr lang="en-US" altLang="zh-CN" sz="1100" b="1" dirty="0">
                <a:solidFill>
                  <a:schemeClr val="tx1"/>
                </a:solidFill>
                <a:latin typeface="微软雅黑" pitchFamily="34" charset="-122"/>
                <a:ea typeface="微软雅黑" pitchFamily="34" charset="-122"/>
              </a:rPr>
              <a:t>ADM</a:t>
            </a:r>
            <a:endParaRPr lang="zh-CN" altLang="en-US" sz="1100" b="1" dirty="0">
              <a:solidFill>
                <a:schemeClr val="tx1"/>
              </a:solidFill>
              <a:latin typeface="微软雅黑" pitchFamily="34" charset="-122"/>
              <a:ea typeface="微软雅黑" pitchFamily="34" charset="-122"/>
            </a:endParaRPr>
          </a:p>
          <a:p>
            <a:pPr algn="ctr">
              <a:defRPr/>
            </a:pPr>
            <a:endParaRPr lang="zh-CN" altLang="en-US" sz="1100" dirty="0">
              <a:effectLst>
                <a:outerShdw blurRad="38100" dist="38100" dir="2700000" algn="tl">
                  <a:srgbClr val="FFFFFF"/>
                </a:outerShdw>
              </a:effectLst>
              <a:latin typeface="微软雅黑" pitchFamily="34" charset="-122"/>
              <a:ea typeface="微软雅黑" pitchFamily="34" charset="-122"/>
            </a:endParaRPr>
          </a:p>
        </p:txBody>
      </p:sp>
      <p:sp>
        <p:nvSpPr>
          <p:cNvPr id="14373" name="TextBox 57"/>
          <p:cNvSpPr txBox="1">
            <a:spLocks noChangeArrowheads="1"/>
          </p:cNvSpPr>
          <p:nvPr/>
        </p:nvSpPr>
        <p:spPr bwMode="auto">
          <a:xfrm>
            <a:off x="2533650" y="33845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协议</a:t>
            </a:r>
          </a:p>
        </p:txBody>
      </p:sp>
      <p:sp>
        <p:nvSpPr>
          <p:cNvPr id="14374" name="TextBox 58"/>
          <p:cNvSpPr txBox="1">
            <a:spLocks noChangeArrowheads="1"/>
          </p:cNvSpPr>
          <p:nvPr/>
        </p:nvSpPr>
        <p:spPr bwMode="auto">
          <a:xfrm>
            <a:off x="2527300" y="36893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团体</a:t>
            </a:r>
          </a:p>
        </p:txBody>
      </p:sp>
      <p:sp>
        <p:nvSpPr>
          <p:cNvPr id="14375" name="TextBox 59"/>
          <p:cNvSpPr txBox="1">
            <a:spLocks noChangeArrowheads="1"/>
          </p:cNvSpPr>
          <p:nvPr/>
        </p:nvSpPr>
        <p:spPr bwMode="auto">
          <a:xfrm>
            <a:off x="2527300" y="3994150"/>
            <a:ext cx="463550" cy="246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事件</a:t>
            </a:r>
          </a:p>
        </p:txBody>
      </p:sp>
      <p:sp>
        <p:nvSpPr>
          <p:cNvPr id="14376" name="TextBox 60"/>
          <p:cNvSpPr txBox="1">
            <a:spLocks noChangeArrowheads="1"/>
          </p:cNvSpPr>
          <p:nvPr/>
        </p:nvSpPr>
        <p:spPr bwMode="auto">
          <a:xfrm>
            <a:off x="2527300" y="429418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帐务</a:t>
            </a:r>
          </a:p>
        </p:txBody>
      </p:sp>
      <p:sp>
        <p:nvSpPr>
          <p:cNvPr id="14377" name="TextBox 61"/>
          <p:cNvSpPr txBox="1">
            <a:spLocks noChangeArrowheads="1"/>
          </p:cNvSpPr>
          <p:nvPr/>
        </p:nvSpPr>
        <p:spPr bwMode="auto">
          <a:xfrm>
            <a:off x="2533650" y="460533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产品</a:t>
            </a:r>
          </a:p>
        </p:txBody>
      </p:sp>
      <p:sp>
        <p:nvSpPr>
          <p:cNvPr id="14378" name="TextBox 62"/>
          <p:cNvSpPr txBox="1">
            <a:spLocks noChangeArrowheads="1"/>
          </p:cNvSpPr>
          <p:nvPr/>
        </p:nvSpPr>
        <p:spPr bwMode="auto">
          <a:xfrm>
            <a:off x="2520950" y="491648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渠道</a:t>
            </a:r>
          </a:p>
        </p:txBody>
      </p:sp>
      <p:sp>
        <p:nvSpPr>
          <p:cNvPr id="14379" name="TextBox 63"/>
          <p:cNvSpPr txBox="1">
            <a:spLocks noChangeArrowheads="1"/>
          </p:cNvSpPr>
          <p:nvPr/>
        </p:nvSpPr>
        <p:spPr bwMode="auto">
          <a:xfrm>
            <a:off x="2540000" y="5227638"/>
            <a:ext cx="463550" cy="2460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公用</a:t>
            </a:r>
          </a:p>
        </p:txBody>
      </p:sp>
      <p:sp>
        <p:nvSpPr>
          <p:cNvPr id="73" name="矩形 72"/>
          <p:cNvSpPr/>
          <p:nvPr/>
        </p:nvSpPr>
        <p:spPr>
          <a:xfrm>
            <a:off x="4248150" y="2273300"/>
            <a:ext cx="1066800" cy="36004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lstStyle/>
          <a:p>
            <a:pPr algn="ctr">
              <a:defRPr/>
            </a:pPr>
            <a:r>
              <a:rPr lang="zh-CN" altLang="en-US" sz="1100" b="1" dirty="0">
                <a:solidFill>
                  <a:schemeClr val="tx1"/>
                </a:solidFill>
                <a:latin typeface="微软雅黑" pitchFamily="34" charset="-122"/>
                <a:ea typeface="微软雅黑" pitchFamily="34" charset="-122"/>
              </a:rPr>
              <a:t>数据集市层</a:t>
            </a:r>
            <a:endParaRPr lang="en-US" altLang="zh-CN" sz="1100" b="1" dirty="0">
              <a:solidFill>
                <a:schemeClr val="tx1"/>
              </a:solidFill>
              <a:latin typeface="微软雅黑" pitchFamily="34" charset="-122"/>
              <a:ea typeface="微软雅黑" pitchFamily="34" charset="-122"/>
            </a:endParaRPr>
          </a:p>
        </p:txBody>
      </p:sp>
      <p:sp>
        <p:nvSpPr>
          <p:cNvPr id="76" name="圆角矩形 75"/>
          <p:cNvSpPr/>
          <p:nvPr/>
        </p:nvSpPr>
        <p:spPr>
          <a:xfrm>
            <a:off x="1638300" y="1473200"/>
            <a:ext cx="3822700" cy="266700"/>
          </a:xfrm>
          <a:prstGeom prst="roundRect">
            <a:avLst/>
          </a:prstGeom>
          <a:solidFill>
            <a:srgbClr val="FF9900"/>
          </a:solidFill>
          <a:ln w="12700" algn="ctr">
            <a:noFill/>
            <a:miter lim="800000"/>
            <a:headEnd/>
            <a:tailEnd/>
          </a:ln>
        </p:spPr>
        <p:txBody>
          <a:bodyPr wrap="none" lIns="91404" tIns="45702" rIns="91404" bIns="45702" anchor="ctr"/>
          <a:lstStyle/>
          <a:p>
            <a:pPr algn="ctr">
              <a:defRPr/>
            </a:pPr>
            <a:r>
              <a:rPr lang="en-US" altLang="zh-CN" sz="1200" b="1" dirty="0">
                <a:effectLst>
                  <a:outerShdw blurRad="38100" dist="38100" dir="2700000" algn="tl">
                    <a:srgbClr val="FFFFFF"/>
                  </a:outerShdw>
                </a:effectLst>
                <a:latin typeface="微软雅黑" pitchFamily="34" charset="-122"/>
                <a:ea typeface="微软雅黑" pitchFamily="34" charset="-122"/>
                <a:cs typeface="Arial" charset="0"/>
              </a:rPr>
              <a:t>ETL</a:t>
            </a: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平台</a:t>
            </a:r>
          </a:p>
        </p:txBody>
      </p:sp>
      <p:sp>
        <p:nvSpPr>
          <p:cNvPr id="78" name="Rectangle 17"/>
          <p:cNvSpPr>
            <a:spLocks noChangeArrowheads="1"/>
          </p:cNvSpPr>
          <p:nvPr/>
        </p:nvSpPr>
        <p:spPr bwMode="auto">
          <a:xfrm flipV="1">
            <a:off x="7061200" y="1362075"/>
            <a:ext cx="1036638" cy="266700"/>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部门报表</a:t>
            </a:r>
          </a:p>
        </p:txBody>
      </p:sp>
      <p:sp>
        <p:nvSpPr>
          <p:cNvPr id="80" name="Oval 111"/>
          <p:cNvSpPr>
            <a:spLocks noChangeArrowheads="1"/>
          </p:cNvSpPr>
          <p:nvPr/>
        </p:nvSpPr>
        <p:spPr bwMode="auto">
          <a:xfrm>
            <a:off x="4305300" y="2628900"/>
            <a:ext cx="900113" cy="450850"/>
          </a:xfrm>
          <a:prstGeom prst="ellipse">
            <a:avLst/>
          </a:prstGeom>
          <a:solidFill>
            <a:srgbClr val="FFFFCC"/>
          </a:solidFill>
          <a:ln w="9525">
            <a:solidFill>
              <a:schemeClr val="tx1"/>
            </a:solidFill>
            <a:round/>
            <a:headEnd/>
            <a:tailEnd/>
          </a:ln>
          <a:effectLst/>
        </p:spPr>
        <p:txBody>
          <a:bodyPr wrap="none" anchor="ctr"/>
          <a:lstStyle/>
          <a:p>
            <a:pPr algn="ctr">
              <a:defRPr/>
            </a:pPr>
            <a:r>
              <a:rPr lang="zh-CN" altLang="en-US" sz="1100" b="1" dirty="0">
                <a:effectLst>
                  <a:outerShdw blurRad="38100" dist="38100" dir="2700000" algn="tl">
                    <a:srgbClr val="FFFFFF"/>
                  </a:outerShdw>
                </a:effectLst>
                <a:latin typeface="微软雅黑" pitchFamily="34" charset="-122"/>
                <a:ea typeface="微软雅黑" pitchFamily="34" charset="-122"/>
              </a:rPr>
              <a:t>报表集市</a:t>
            </a:r>
            <a:endParaRPr lang="en-US" altLang="zh-CN" sz="1100" b="1" dirty="0">
              <a:effectLst>
                <a:outerShdw blurRad="38100" dist="38100" dir="2700000" algn="tl">
                  <a:srgbClr val="FFFFFF"/>
                </a:outerShdw>
              </a:effectLst>
              <a:latin typeface="微软雅黑" pitchFamily="34" charset="-122"/>
              <a:ea typeface="微软雅黑" pitchFamily="34" charset="-122"/>
            </a:endParaRPr>
          </a:p>
        </p:txBody>
      </p:sp>
      <p:sp>
        <p:nvSpPr>
          <p:cNvPr id="81" name="Oval 112"/>
          <p:cNvSpPr>
            <a:spLocks noChangeArrowheads="1"/>
          </p:cNvSpPr>
          <p:nvPr/>
        </p:nvSpPr>
        <p:spPr bwMode="auto">
          <a:xfrm>
            <a:off x="4349750" y="5251450"/>
            <a:ext cx="900113" cy="450850"/>
          </a:xfrm>
          <a:prstGeom prst="ellipse">
            <a:avLst/>
          </a:prstGeom>
          <a:solidFill>
            <a:srgbClr val="FFFFCC"/>
          </a:solidFill>
          <a:ln w="9525">
            <a:solidFill>
              <a:schemeClr val="tx1"/>
            </a:solidFill>
            <a:round/>
            <a:headEnd/>
            <a:tailEnd/>
          </a:ln>
          <a:effectLst/>
        </p:spPr>
        <p:txBody>
          <a:bodyPr wrap="none" anchor="ctr"/>
          <a:lstStyle/>
          <a:p>
            <a:pPr algn="ctr">
              <a:defRPr/>
            </a:pPr>
            <a:r>
              <a:rPr lang="zh-CN" altLang="en-US" sz="1100" b="1">
                <a:effectLst>
                  <a:outerShdw blurRad="38100" dist="38100" dir="2700000" algn="tl">
                    <a:srgbClr val="FFFFFF"/>
                  </a:outerShdw>
                </a:effectLst>
                <a:latin typeface="微软雅黑" pitchFamily="34" charset="-122"/>
                <a:ea typeface="微软雅黑" pitchFamily="34" charset="-122"/>
              </a:rPr>
              <a:t>数据接口</a:t>
            </a:r>
          </a:p>
        </p:txBody>
      </p:sp>
      <p:sp>
        <p:nvSpPr>
          <p:cNvPr id="84" name="圆角矩形 83"/>
          <p:cNvSpPr/>
          <p:nvPr/>
        </p:nvSpPr>
        <p:spPr>
          <a:xfrm>
            <a:off x="1638300" y="6273800"/>
            <a:ext cx="3822700" cy="311150"/>
          </a:xfrm>
          <a:prstGeom prst="roundRect">
            <a:avLst/>
          </a:prstGeom>
          <a:solidFill>
            <a:srgbClr val="FF9900"/>
          </a:soli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数据交换平台</a:t>
            </a:r>
          </a:p>
        </p:txBody>
      </p:sp>
      <p:pic>
        <p:nvPicPr>
          <p:cNvPr id="14386" name="Picture 7" descr="03_tw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25" y="36957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7" name="Picture 9" descr="04_th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0" y="984250"/>
            <a:ext cx="5397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8" name="Picture 10" descr="05_fou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3150" y="6330950"/>
            <a:ext cx="5270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4067175" y="4184650"/>
            <a:ext cx="2667000" cy="369888"/>
          </a:xfrm>
          <a:prstGeom prst="rect">
            <a:avLst/>
          </a:prstGeom>
          <a:solidFill>
            <a:schemeClr val="accent3"/>
          </a:solidFill>
          <a:effectLst>
            <a:outerShdw blurRad="50800" dist="50800" dir="5400000" algn="ctr" rotWithShape="0">
              <a:schemeClr val="bg1"/>
            </a:outerShdw>
          </a:effectLst>
        </p:spPr>
        <p:txBody>
          <a:bodyPr>
            <a:spAutoFit/>
          </a:bodyPr>
          <a:lstStyle/>
          <a:p>
            <a:pPr>
              <a:defRPr/>
            </a:pPr>
            <a:r>
              <a:rPr lang="zh-CN" altLang="en-US" b="1" dirty="0">
                <a:solidFill>
                  <a:srgbClr val="FF0000"/>
                </a:solidFill>
                <a:latin typeface="微软雅黑" pitchFamily="34" charset="-122"/>
                <a:ea typeface="微软雅黑" pitchFamily="34" charset="-122"/>
              </a:rPr>
              <a:t>客户数据集市</a:t>
            </a:r>
          </a:p>
        </p:txBody>
      </p:sp>
      <p:sp>
        <p:nvSpPr>
          <p:cNvPr id="77" name="TextBox 76"/>
          <p:cNvSpPr txBox="1"/>
          <p:nvPr/>
        </p:nvSpPr>
        <p:spPr>
          <a:xfrm>
            <a:off x="2660650" y="1073150"/>
            <a:ext cx="2667000" cy="369888"/>
          </a:xfrm>
          <a:prstGeom prst="rect">
            <a:avLst/>
          </a:prstGeom>
          <a:solidFill>
            <a:schemeClr val="accent3"/>
          </a:solidFill>
          <a:effectLst>
            <a:outerShdw blurRad="50800" dist="50800" dir="5400000" algn="ctr" rotWithShape="0">
              <a:schemeClr val="bg1"/>
            </a:outerShdw>
          </a:effectLst>
        </p:spPr>
        <p:txBody>
          <a:bodyPr>
            <a:spAutoFit/>
          </a:bodyPr>
          <a:lstStyle/>
          <a:p>
            <a:pPr>
              <a:defRPr/>
            </a:pPr>
            <a:r>
              <a:rPr lang="zh-CN" altLang="en-US" b="1" dirty="0">
                <a:solidFill>
                  <a:srgbClr val="FF0000"/>
                </a:solidFill>
                <a:latin typeface="微软雅黑" pitchFamily="34" charset="-122"/>
                <a:ea typeface="微软雅黑" pitchFamily="34" charset="-122"/>
              </a:rPr>
              <a:t>数据管控</a:t>
            </a:r>
          </a:p>
        </p:txBody>
      </p:sp>
      <p:sp>
        <p:nvSpPr>
          <p:cNvPr id="79" name="TextBox 78"/>
          <p:cNvSpPr txBox="1"/>
          <p:nvPr/>
        </p:nvSpPr>
        <p:spPr>
          <a:xfrm>
            <a:off x="5416550" y="6407150"/>
            <a:ext cx="2667000" cy="369888"/>
          </a:xfrm>
          <a:prstGeom prst="rect">
            <a:avLst/>
          </a:prstGeom>
          <a:solidFill>
            <a:schemeClr val="accent3"/>
          </a:solidFill>
          <a:effectLst>
            <a:outerShdw blurRad="50800" dist="50800" dir="5400000" algn="ctr" rotWithShape="0">
              <a:schemeClr val="bg1"/>
            </a:outerShdw>
          </a:effectLst>
        </p:spPr>
        <p:txBody>
          <a:bodyPr>
            <a:spAutoFit/>
          </a:bodyPr>
          <a:lstStyle/>
          <a:p>
            <a:pPr>
              <a:defRPr/>
            </a:pPr>
            <a:r>
              <a:rPr lang="zh-CN" altLang="en-US" b="1" dirty="0">
                <a:solidFill>
                  <a:srgbClr val="FF0000"/>
                </a:solidFill>
                <a:latin typeface="微软雅黑" pitchFamily="34" charset="-122"/>
                <a:ea typeface="微软雅黑" pitchFamily="34" charset="-122"/>
              </a:rPr>
              <a:t>分行数据支持</a:t>
            </a:r>
          </a:p>
        </p:txBody>
      </p:sp>
      <p:sp>
        <p:nvSpPr>
          <p:cNvPr id="72" name="TextBox 71"/>
          <p:cNvSpPr txBox="1"/>
          <p:nvPr/>
        </p:nvSpPr>
        <p:spPr>
          <a:xfrm>
            <a:off x="3479800" y="3378200"/>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历史拉链</a:t>
            </a:r>
          </a:p>
        </p:txBody>
      </p:sp>
      <p:sp>
        <p:nvSpPr>
          <p:cNvPr id="14393" name="TextBox 67"/>
          <p:cNvSpPr txBox="1">
            <a:spLocks noChangeArrowheads="1"/>
          </p:cNvSpPr>
          <p:nvPr/>
        </p:nvSpPr>
        <p:spPr bwMode="auto">
          <a:xfrm>
            <a:off x="3492500" y="3929063"/>
            <a:ext cx="46355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a:latin typeface="微软雅黑" pitchFamily="34" charset="-122"/>
                <a:ea typeface="微软雅黑" pitchFamily="34" charset="-122"/>
              </a:rPr>
              <a:t>轻度汇总</a:t>
            </a:r>
          </a:p>
        </p:txBody>
      </p:sp>
      <p:sp>
        <p:nvSpPr>
          <p:cNvPr id="83" name="TextBox 82"/>
          <p:cNvSpPr txBox="1"/>
          <p:nvPr/>
        </p:nvSpPr>
        <p:spPr>
          <a:xfrm>
            <a:off x="3492500" y="4468813"/>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指标汇总</a:t>
            </a:r>
          </a:p>
        </p:txBody>
      </p:sp>
      <p:sp>
        <p:nvSpPr>
          <p:cNvPr id="85" name="TextBox 84"/>
          <p:cNvSpPr txBox="1"/>
          <p:nvPr/>
        </p:nvSpPr>
        <p:spPr>
          <a:xfrm>
            <a:off x="3492500" y="5038725"/>
            <a:ext cx="469900" cy="415925"/>
          </a:xfrm>
          <a:prstGeom prst="rect">
            <a:avLst/>
          </a:prstGeom>
          <a:noFill/>
          <a:ln>
            <a:solidFill>
              <a:schemeClr val="tx1"/>
            </a:solidFill>
          </a:ln>
        </p:spPr>
        <p:txBody>
          <a:bodyPr>
            <a:spAutoFit/>
          </a:bodyPr>
          <a:lstStyle/>
          <a:p>
            <a:pPr algn="ctr">
              <a:defRPr/>
            </a:pPr>
            <a:r>
              <a:rPr lang="zh-CN" altLang="en-US" sz="1050" dirty="0">
                <a:latin typeface="微软雅黑" pitchFamily="34" charset="-122"/>
                <a:ea typeface="微软雅黑" pitchFamily="34" charset="-122"/>
              </a:rPr>
              <a:t>集市汇总</a:t>
            </a:r>
          </a:p>
        </p:txBody>
      </p:sp>
      <p:sp>
        <p:nvSpPr>
          <p:cNvPr id="86" name="Rectangle 25"/>
          <p:cNvSpPr>
            <a:spLocks noChangeArrowheads="1"/>
          </p:cNvSpPr>
          <p:nvPr/>
        </p:nvSpPr>
        <p:spPr bwMode="auto">
          <a:xfrm>
            <a:off x="6057900" y="1316038"/>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复杂</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报表</a:t>
            </a:r>
          </a:p>
        </p:txBody>
      </p:sp>
      <p:sp>
        <p:nvSpPr>
          <p:cNvPr id="87" name="Rectangle 25"/>
          <p:cNvSpPr>
            <a:spLocks noChangeArrowheads="1"/>
          </p:cNvSpPr>
          <p:nvPr/>
        </p:nvSpPr>
        <p:spPr bwMode="auto">
          <a:xfrm>
            <a:off x="6057900" y="3295650"/>
            <a:ext cx="539750" cy="407988"/>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仪表盘</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88" name="Rectangle 25"/>
          <p:cNvSpPr>
            <a:spLocks noChangeArrowheads="1"/>
          </p:cNvSpPr>
          <p:nvPr/>
        </p:nvSpPr>
        <p:spPr bwMode="auto">
          <a:xfrm>
            <a:off x="6057900" y="1989138"/>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多维</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分析</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89" name="Rectangle 25"/>
          <p:cNvSpPr>
            <a:spLocks noChangeArrowheads="1"/>
          </p:cNvSpPr>
          <p:nvPr/>
        </p:nvSpPr>
        <p:spPr bwMode="auto">
          <a:xfrm>
            <a:off x="6057900" y="2665413"/>
            <a:ext cx="539750" cy="449262"/>
          </a:xfrm>
          <a:prstGeom prst="rect">
            <a:avLst/>
          </a:prstGeom>
          <a:gradFill rotWithShape="1">
            <a:gsLst>
              <a:gs pos="0">
                <a:srgbClr val="66FF33"/>
              </a:gs>
              <a:gs pos="100000">
                <a:srgbClr val="C7CA9C"/>
              </a:gs>
            </a:gsLst>
            <a:path path="shape">
              <a:fillToRect l="50000" t="50000" r="50000" b="50000"/>
            </a:path>
          </a:gradFill>
          <a:ln w="12700" algn="ctr">
            <a:noFill/>
            <a:miter lim="800000"/>
            <a:headEnd/>
            <a:tailEnd/>
          </a:ln>
        </p:spPr>
        <p:txBody>
          <a:bodyPr wrap="none" lIns="91404" tIns="45702" rIns="91404" bIns="45702" anchor="ctr"/>
          <a:lstStyle/>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即席</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a:p>
            <a:pPr algn="ctr">
              <a:defRPr/>
            </a:pPr>
            <a:r>
              <a:rPr lang="zh-CN" altLang="en-US" sz="1200" b="1" dirty="0">
                <a:effectLst>
                  <a:outerShdw blurRad="38100" dist="38100" dir="2700000" algn="tl">
                    <a:srgbClr val="FFFFFF"/>
                  </a:outerShdw>
                </a:effectLst>
                <a:latin typeface="微软雅黑" pitchFamily="34" charset="-122"/>
                <a:ea typeface="微软雅黑" pitchFamily="34" charset="-122"/>
                <a:cs typeface="Arial" charset="0"/>
              </a:rPr>
              <a:t>查询</a:t>
            </a:r>
            <a:endParaRPr lang="en-US" altLang="zh-CN" sz="1200" b="1" dirty="0">
              <a:effectLst>
                <a:outerShdw blurRad="38100" dist="38100" dir="2700000" algn="tl">
                  <a:srgbClr val="FFFFFF"/>
                </a:outerShdw>
              </a:effectLst>
              <a:latin typeface="微软雅黑" pitchFamily="34" charset="-122"/>
              <a:ea typeface="微软雅黑" pitchFamily="34" charset="-122"/>
              <a:cs typeface="Arial" charset="0"/>
            </a:endParaRPr>
          </a:p>
        </p:txBody>
      </p:sp>
      <p:sp>
        <p:nvSpPr>
          <p:cNvPr id="90" name="Rectangle 17"/>
          <p:cNvSpPr>
            <a:spLocks noChangeArrowheads="1"/>
          </p:cNvSpPr>
          <p:nvPr/>
        </p:nvSpPr>
        <p:spPr bwMode="auto">
          <a:xfrm flipV="1">
            <a:off x="7091363" y="4725988"/>
            <a:ext cx="990600" cy="26987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银企对账</a:t>
            </a:r>
          </a:p>
        </p:txBody>
      </p:sp>
      <p:sp>
        <p:nvSpPr>
          <p:cNvPr id="91" name="Rectangle 17"/>
          <p:cNvSpPr>
            <a:spLocks noChangeArrowheads="1"/>
          </p:cNvSpPr>
          <p:nvPr/>
        </p:nvSpPr>
        <p:spPr bwMode="auto">
          <a:xfrm flipV="1">
            <a:off x="7091363" y="5040313"/>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短信平台</a:t>
            </a:r>
          </a:p>
        </p:txBody>
      </p:sp>
      <p:sp>
        <p:nvSpPr>
          <p:cNvPr id="92" name="Rectangle 17"/>
          <p:cNvSpPr>
            <a:spLocks noChangeArrowheads="1"/>
          </p:cNvSpPr>
          <p:nvPr/>
        </p:nvSpPr>
        <p:spPr bwMode="auto">
          <a:xfrm flipV="1">
            <a:off x="7092950" y="5310188"/>
            <a:ext cx="990600" cy="22542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en-US" altLang="zh-CN" sz="120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CRM</a:t>
            </a:r>
          </a:p>
        </p:txBody>
      </p:sp>
      <p:sp>
        <p:nvSpPr>
          <p:cNvPr id="93" name="Rectangle 17"/>
          <p:cNvSpPr>
            <a:spLocks noChangeArrowheads="1"/>
          </p:cNvSpPr>
          <p:nvPr/>
        </p:nvSpPr>
        <p:spPr bwMode="auto">
          <a:xfrm flipV="1">
            <a:off x="7092950" y="5580063"/>
            <a:ext cx="990600" cy="26987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绩效考核</a:t>
            </a:r>
          </a:p>
        </p:txBody>
      </p:sp>
      <p:sp>
        <p:nvSpPr>
          <p:cNvPr id="94" name="Rectangle 17"/>
          <p:cNvSpPr>
            <a:spLocks noChangeArrowheads="1"/>
          </p:cNvSpPr>
          <p:nvPr/>
        </p:nvSpPr>
        <p:spPr bwMode="auto">
          <a:xfrm flipV="1">
            <a:off x="7092950" y="5895975"/>
            <a:ext cx="990600" cy="269875"/>
          </a:xfrm>
          <a:prstGeom prst="rect">
            <a:avLst/>
          </a:prstGeom>
          <a:solidFill>
            <a:srgbClr val="376091"/>
          </a:solidFill>
          <a:ln w="9525" algn="ctr">
            <a:solidFill>
              <a:schemeClr val="tx1"/>
            </a:solidFill>
            <a:miter lim="800000"/>
            <a:headEnd/>
            <a:tailEnd/>
          </a:ln>
        </p:spPr>
        <p:txBody>
          <a:bodyPr rot="10800000" wrap="none" lIns="91404" tIns="45702" rIns="91404" bIns="45702" anchor="ctr"/>
          <a:lstStyle/>
          <a:p>
            <a:pPr marL="342900" indent="-342900" algn="ctr">
              <a:buClr>
                <a:schemeClr val="bg2"/>
              </a:buClr>
              <a:buSzPct val="75000"/>
              <a:defRPr/>
            </a:pPr>
            <a:r>
              <a:rPr lang="zh-CN" altLang="en-US" sz="1200" dirty="0">
                <a:solidFill>
                  <a:srgbClr val="FFFFFF"/>
                </a:solidFill>
                <a:effectLst>
                  <a:outerShdw blurRad="38100" dist="38100" dir="2700000" algn="tl">
                    <a:srgbClr val="000000"/>
                  </a:outerShdw>
                </a:effectLst>
                <a:latin typeface="微软雅黑" pitchFamily="34" charset="-122"/>
                <a:ea typeface="微软雅黑" pitchFamily="34" charset="-122"/>
                <a:cs typeface="Arial" charset="0"/>
              </a:rPr>
              <a:t>非现场审计</a:t>
            </a:r>
          </a:p>
        </p:txBody>
      </p:sp>
      <p:pic>
        <p:nvPicPr>
          <p:cNvPr id="14405" name="Picture 6" descr="02_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628775"/>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73"/>
          <p:cNvSpPr txBox="1"/>
          <p:nvPr/>
        </p:nvSpPr>
        <p:spPr>
          <a:xfrm>
            <a:off x="5708650" y="1703388"/>
            <a:ext cx="2319338" cy="369887"/>
          </a:xfrm>
          <a:prstGeom prst="rect">
            <a:avLst/>
          </a:prstGeom>
          <a:solidFill>
            <a:schemeClr val="accent3"/>
          </a:solidFill>
          <a:effectLst>
            <a:outerShdw blurRad="50800" dist="50800" dir="5400000" algn="ctr" rotWithShape="0">
              <a:schemeClr val="bg1"/>
            </a:outerShdw>
          </a:effectLst>
        </p:spPr>
        <p:txBody>
          <a:bodyPr>
            <a:spAutoFit/>
          </a:bodyPr>
          <a:lstStyle/>
          <a:p>
            <a:pPr>
              <a:defRPr/>
            </a:pPr>
            <a:r>
              <a:rPr lang="zh-CN" altLang="en-US" b="1" dirty="0">
                <a:solidFill>
                  <a:srgbClr val="FF0000"/>
                </a:solidFill>
                <a:latin typeface="微软雅黑" pitchFamily="34" charset="-122"/>
                <a:ea typeface="微软雅黑" pitchFamily="34" charset="-122"/>
              </a:rPr>
              <a:t>应用及数据延续</a:t>
            </a:r>
          </a:p>
        </p:txBody>
      </p:sp>
    </p:spTree>
    <p:extLst>
      <p:ext uri="{BB962C8B-B14F-4D97-AF65-F5344CB8AC3E}">
        <p14:creationId xmlns:p14="http://schemas.microsoft.com/office/powerpoint/2010/main" val="985582785"/>
      </p:ext>
    </p:extLst>
  </p:cSld>
  <p:clrMapOvr>
    <a:masterClrMapping/>
  </p:clrMapOvr>
  <p:transition advClick="0"/>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5"/>
          <p:cNvSpPr>
            <a:spLocks noGrp="1"/>
          </p:cNvSpPr>
          <p:nvPr>
            <p:ph type="title"/>
          </p:nvPr>
        </p:nvSpPr>
        <p:spPr>
          <a:xfrm>
            <a:off x="457200" y="260350"/>
            <a:ext cx="8229600" cy="792163"/>
          </a:xfrm>
        </p:spPr>
        <p:txBody>
          <a:bodyPr/>
          <a:lstStyle/>
          <a:p>
            <a:pPr>
              <a:defRPr/>
            </a:pPr>
            <a:r>
              <a:rPr lang="en-US" altLang="zh-CN" dirty="0" smtClean="0">
                <a:latin typeface="+mj-ea"/>
              </a:rPr>
              <a:t>ODS</a:t>
            </a:r>
            <a:r>
              <a:rPr lang="zh-CN" altLang="en-US" dirty="0" smtClean="0">
                <a:latin typeface="+mj-ea"/>
              </a:rPr>
              <a:t>二</a:t>
            </a:r>
            <a:r>
              <a:rPr lang="zh-CN" altLang="en-US" dirty="0" smtClean="0">
                <a:latin typeface="+mj-ea"/>
              </a:rPr>
              <a:t>期价值</a:t>
            </a:r>
            <a:endParaRPr lang="zh-CN" altLang="en-US" dirty="0" smtClean="0">
              <a:latin typeface="+mj-ea"/>
            </a:endParaRPr>
          </a:p>
        </p:txBody>
      </p:sp>
      <p:sp>
        <p:nvSpPr>
          <p:cNvPr id="37891" name="Arc 40"/>
          <p:cNvSpPr>
            <a:spLocks/>
          </p:cNvSpPr>
          <p:nvPr/>
        </p:nvSpPr>
        <p:spPr bwMode="auto">
          <a:xfrm>
            <a:off x="5010150" y="1162050"/>
            <a:ext cx="3290888" cy="3228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764718"/>
              </a:gs>
              <a:gs pos="100000">
                <a:srgbClr val="FF9933"/>
              </a:gs>
            </a:gsLst>
            <a:lin ang="2700000" scaled="1"/>
          </a:gradFill>
          <a:ln w="127000">
            <a:noFill/>
            <a:round/>
            <a:headEnd/>
            <a:tailEnd/>
          </a:ln>
        </p:spPr>
        <p:txBody>
          <a:bodyPr wrap="none" anchor="ctr"/>
          <a:lstStyle/>
          <a:p>
            <a:pPr>
              <a:defRPr/>
            </a:pPr>
            <a:endParaRPr lang="zh-CN" altLang="en-US">
              <a:latin typeface="+mj-ea"/>
              <a:ea typeface="+mj-ea"/>
            </a:endParaRPr>
          </a:p>
        </p:txBody>
      </p:sp>
      <p:sp>
        <p:nvSpPr>
          <p:cNvPr id="37892" name="Arc 41"/>
          <p:cNvSpPr>
            <a:spLocks/>
          </p:cNvSpPr>
          <p:nvPr/>
        </p:nvSpPr>
        <p:spPr bwMode="auto">
          <a:xfrm>
            <a:off x="5010150" y="2171700"/>
            <a:ext cx="2260600" cy="22193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762F00"/>
              </a:gs>
              <a:gs pos="100000">
                <a:srgbClr val="FF6600"/>
              </a:gs>
            </a:gsLst>
            <a:lin ang="2700000" scaled="1"/>
          </a:gradFill>
          <a:ln w="127000">
            <a:solidFill>
              <a:srgbClr val="FFFFFF"/>
            </a:solidFill>
            <a:round/>
            <a:headEnd/>
            <a:tailEnd/>
          </a:ln>
        </p:spPr>
        <p:txBody>
          <a:bodyPr wrap="none" anchor="ctr"/>
          <a:lstStyle/>
          <a:p>
            <a:pPr>
              <a:defRPr/>
            </a:pPr>
            <a:endParaRPr lang="zh-CN" altLang="en-US">
              <a:latin typeface="+mj-ea"/>
              <a:ea typeface="+mj-ea"/>
            </a:endParaRPr>
          </a:p>
        </p:txBody>
      </p:sp>
      <p:sp>
        <p:nvSpPr>
          <p:cNvPr id="37893" name="Arc 42"/>
          <p:cNvSpPr>
            <a:spLocks/>
          </p:cNvSpPr>
          <p:nvPr/>
        </p:nvSpPr>
        <p:spPr bwMode="auto">
          <a:xfrm>
            <a:off x="5010150" y="3063875"/>
            <a:ext cx="1358900" cy="13335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4C000F"/>
              </a:gs>
              <a:gs pos="100000">
                <a:srgbClr val="A50021"/>
              </a:gs>
            </a:gsLst>
            <a:lin ang="2700000" scaled="1"/>
          </a:gradFill>
          <a:ln w="127000">
            <a:solidFill>
              <a:srgbClr val="FFFFFF"/>
            </a:solidFill>
            <a:round/>
            <a:headEnd/>
            <a:tailEnd/>
          </a:ln>
        </p:spPr>
        <p:txBody>
          <a:bodyPr wrap="none" anchor="ctr"/>
          <a:lstStyle/>
          <a:p>
            <a:pPr>
              <a:defRPr/>
            </a:pPr>
            <a:endParaRPr lang="zh-CN" altLang="en-US">
              <a:latin typeface="+mj-ea"/>
              <a:ea typeface="+mj-ea"/>
            </a:endParaRPr>
          </a:p>
        </p:txBody>
      </p:sp>
      <p:sp>
        <p:nvSpPr>
          <p:cNvPr id="37894" name="Arc 43"/>
          <p:cNvSpPr>
            <a:spLocks/>
          </p:cNvSpPr>
          <p:nvPr/>
        </p:nvSpPr>
        <p:spPr bwMode="auto">
          <a:xfrm>
            <a:off x="4972050" y="1179513"/>
            <a:ext cx="2535238" cy="3228975"/>
          </a:xfrm>
          <a:custGeom>
            <a:avLst/>
            <a:gdLst>
              <a:gd name="T0" fmla="*/ 0 w 16633"/>
              <a:gd name="T1" fmla="*/ 0 h 21600"/>
              <a:gd name="T2" fmla="*/ 2147483647 w 16633"/>
              <a:gd name="T3" fmla="*/ 2147483647 h 21600"/>
              <a:gd name="T4" fmla="*/ 0 w 16633"/>
              <a:gd name="T5" fmla="*/ 2147483647 h 21600"/>
              <a:gd name="T6" fmla="*/ 0 60000 65536"/>
              <a:gd name="T7" fmla="*/ 0 60000 65536"/>
              <a:gd name="T8" fmla="*/ 0 60000 65536"/>
              <a:gd name="T9" fmla="*/ 0 w 16633"/>
              <a:gd name="T10" fmla="*/ 0 h 21600"/>
              <a:gd name="T11" fmla="*/ 16633 w 16633"/>
              <a:gd name="T12" fmla="*/ 21600 h 21600"/>
            </a:gdLst>
            <a:ahLst/>
            <a:cxnLst>
              <a:cxn ang="T6">
                <a:pos x="T0" y="T1"/>
              </a:cxn>
              <a:cxn ang="T7">
                <a:pos x="T2" y="T3"/>
              </a:cxn>
              <a:cxn ang="T8">
                <a:pos x="T4" y="T5"/>
              </a:cxn>
            </a:cxnLst>
            <a:rect l="T9" t="T10" r="T11" b="T12"/>
            <a:pathLst>
              <a:path w="16633" h="21600" fill="none" extrusionOk="0">
                <a:moveTo>
                  <a:pt x="-1" y="0"/>
                </a:moveTo>
                <a:cubicBezTo>
                  <a:pt x="6431" y="0"/>
                  <a:pt x="12529" y="2866"/>
                  <a:pt x="16632" y="7819"/>
                </a:cubicBezTo>
              </a:path>
              <a:path w="16633" h="21600" stroke="0" extrusionOk="0">
                <a:moveTo>
                  <a:pt x="-1" y="0"/>
                </a:moveTo>
                <a:cubicBezTo>
                  <a:pt x="6431" y="0"/>
                  <a:pt x="12529" y="2866"/>
                  <a:pt x="16632" y="7819"/>
                </a:cubicBezTo>
                <a:lnTo>
                  <a:pt x="0" y="21600"/>
                </a:lnTo>
                <a:close/>
              </a:path>
            </a:pathLst>
          </a:custGeom>
          <a:gradFill rotWithShape="1">
            <a:gsLst>
              <a:gs pos="0">
                <a:srgbClr val="FF7FBF"/>
              </a:gs>
              <a:gs pos="100000">
                <a:srgbClr val="763B58"/>
              </a:gs>
            </a:gsLst>
            <a:path path="rect">
              <a:fillToRect l="100000" b="100000"/>
            </a:path>
          </a:gradFill>
          <a:ln w="127000">
            <a:noFill/>
            <a:round/>
            <a:headEnd/>
            <a:tailEnd/>
          </a:ln>
        </p:spPr>
        <p:txBody>
          <a:bodyPr wrap="none" anchor="ctr"/>
          <a:lstStyle/>
          <a:p>
            <a:pPr>
              <a:defRPr/>
            </a:pPr>
            <a:endParaRPr lang="zh-CN" altLang="en-US">
              <a:latin typeface="+mj-ea"/>
              <a:ea typeface="+mj-ea"/>
            </a:endParaRPr>
          </a:p>
        </p:txBody>
      </p:sp>
      <p:sp>
        <p:nvSpPr>
          <p:cNvPr id="37895" name="Arc 44"/>
          <p:cNvSpPr>
            <a:spLocks/>
          </p:cNvSpPr>
          <p:nvPr/>
        </p:nvSpPr>
        <p:spPr bwMode="auto">
          <a:xfrm>
            <a:off x="4999038" y="2168525"/>
            <a:ext cx="1752600" cy="2219325"/>
          </a:xfrm>
          <a:custGeom>
            <a:avLst/>
            <a:gdLst>
              <a:gd name="T0" fmla="*/ 0 w 16756"/>
              <a:gd name="T1" fmla="*/ 0 h 21600"/>
              <a:gd name="T2" fmla="*/ 2147483647 w 16756"/>
              <a:gd name="T3" fmla="*/ 2147483647 h 21600"/>
              <a:gd name="T4" fmla="*/ 0 w 16756"/>
              <a:gd name="T5" fmla="*/ 2147483647 h 21600"/>
              <a:gd name="T6" fmla="*/ 0 60000 65536"/>
              <a:gd name="T7" fmla="*/ 0 60000 65536"/>
              <a:gd name="T8" fmla="*/ 0 60000 65536"/>
              <a:gd name="T9" fmla="*/ 0 w 16756"/>
              <a:gd name="T10" fmla="*/ 0 h 21600"/>
              <a:gd name="T11" fmla="*/ 16756 w 16756"/>
              <a:gd name="T12" fmla="*/ 21600 h 21600"/>
            </a:gdLst>
            <a:ahLst/>
            <a:cxnLst>
              <a:cxn ang="T6">
                <a:pos x="T0" y="T1"/>
              </a:cxn>
              <a:cxn ang="T7">
                <a:pos x="T2" y="T3"/>
              </a:cxn>
              <a:cxn ang="T8">
                <a:pos x="T4" y="T5"/>
              </a:cxn>
            </a:cxnLst>
            <a:rect l="T9" t="T10" r="T11" b="T12"/>
            <a:pathLst>
              <a:path w="16756" h="21600" fill="none" extrusionOk="0">
                <a:moveTo>
                  <a:pt x="-1" y="0"/>
                </a:moveTo>
                <a:cubicBezTo>
                  <a:pt x="6500" y="0"/>
                  <a:pt x="12654" y="2927"/>
                  <a:pt x="16756" y="7969"/>
                </a:cubicBezTo>
              </a:path>
              <a:path w="16756" h="21600" stroke="0" extrusionOk="0">
                <a:moveTo>
                  <a:pt x="-1" y="0"/>
                </a:moveTo>
                <a:cubicBezTo>
                  <a:pt x="6500" y="0"/>
                  <a:pt x="12654" y="2927"/>
                  <a:pt x="16756" y="7969"/>
                </a:cubicBezTo>
                <a:lnTo>
                  <a:pt x="0" y="21600"/>
                </a:lnTo>
                <a:close/>
              </a:path>
            </a:pathLst>
          </a:custGeom>
          <a:gradFill rotWithShape="1">
            <a:gsLst>
              <a:gs pos="0">
                <a:srgbClr val="FF1389"/>
              </a:gs>
              <a:gs pos="100000">
                <a:srgbClr val="76093F"/>
              </a:gs>
            </a:gsLst>
            <a:path path="rect">
              <a:fillToRect l="100000" b="100000"/>
            </a:path>
          </a:gradFill>
          <a:ln w="127000">
            <a:solidFill>
              <a:srgbClr val="FFFFFF"/>
            </a:solidFill>
            <a:round/>
            <a:headEnd/>
            <a:tailEnd/>
          </a:ln>
        </p:spPr>
        <p:txBody>
          <a:bodyPr wrap="none" anchor="ctr"/>
          <a:lstStyle/>
          <a:p>
            <a:pPr>
              <a:defRPr/>
            </a:pPr>
            <a:endParaRPr lang="zh-CN" altLang="en-US">
              <a:latin typeface="+mj-ea"/>
              <a:ea typeface="+mj-ea"/>
            </a:endParaRPr>
          </a:p>
        </p:txBody>
      </p:sp>
      <p:sp>
        <p:nvSpPr>
          <p:cNvPr id="37896" name="Arc 45"/>
          <p:cNvSpPr>
            <a:spLocks/>
          </p:cNvSpPr>
          <p:nvPr/>
        </p:nvSpPr>
        <p:spPr bwMode="auto">
          <a:xfrm>
            <a:off x="4999038" y="3070225"/>
            <a:ext cx="1049337" cy="1333500"/>
          </a:xfrm>
          <a:custGeom>
            <a:avLst/>
            <a:gdLst>
              <a:gd name="T0" fmla="*/ 0 w 16661"/>
              <a:gd name="T1" fmla="*/ 0 h 21600"/>
              <a:gd name="T2" fmla="*/ 2147483647 w 16661"/>
              <a:gd name="T3" fmla="*/ 2147483647 h 21600"/>
              <a:gd name="T4" fmla="*/ 0 w 16661"/>
              <a:gd name="T5" fmla="*/ 2147483647 h 21600"/>
              <a:gd name="T6" fmla="*/ 0 60000 65536"/>
              <a:gd name="T7" fmla="*/ 0 60000 65536"/>
              <a:gd name="T8" fmla="*/ 0 60000 65536"/>
              <a:gd name="T9" fmla="*/ 0 w 16661"/>
              <a:gd name="T10" fmla="*/ 0 h 21600"/>
              <a:gd name="T11" fmla="*/ 16661 w 16661"/>
              <a:gd name="T12" fmla="*/ 21600 h 21600"/>
            </a:gdLst>
            <a:ahLst/>
            <a:cxnLst>
              <a:cxn ang="T6">
                <a:pos x="T0" y="T1"/>
              </a:cxn>
              <a:cxn ang="T7">
                <a:pos x="T2" y="T3"/>
              </a:cxn>
              <a:cxn ang="T8">
                <a:pos x="T4" y="T5"/>
              </a:cxn>
            </a:cxnLst>
            <a:rect l="T9" t="T10" r="T11" b="T12"/>
            <a:pathLst>
              <a:path w="16661" h="21600" fill="none" extrusionOk="0">
                <a:moveTo>
                  <a:pt x="-1" y="0"/>
                </a:moveTo>
                <a:cubicBezTo>
                  <a:pt x="6447" y="0"/>
                  <a:pt x="12557" y="2880"/>
                  <a:pt x="16660" y="7853"/>
                </a:cubicBezTo>
              </a:path>
              <a:path w="16661" h="21600" stroke="0" extrusionOk="0">
                <a:moveTo>
                  <a:pt x="-1" y="0"/>
                </a:moveTo>
                <a:cubicBezTo>
                  <a:pt x="6447" y="0"/>
                  <a:pt x="12557" y="2880"/>
                  <a:pt x="16660" y="7853"/>
                </a:cubicBezTo>
                <a:lnTo>
                  <a:pt x="0" y="21600"/>
                </a:lnTo>
                <a:close/>
              </a:path>
            </a:pathLst>
          </a:custGeom>
          <a:gradFill rotWithShape="1">
            <a:gsLst>
              <a:gs pos="0">
                <a:srgbClr val="990033"/>
              </a:gs>
              <a:gs pos="100000">
                <a:srgbClr val="470018"/>
              </a:gs>
            </a:gsLst>
            <a:path path="rect">
              <a:fillToRect l="100000" b="100000"/>
            </a:path>
          </a:gradFill>
          <a:ln w="127000">
            <a:solidFill>
              <a:srgbClr val="FFFFFF"/>
            </a:solidFill>
            <a:round/>
            <a:headEnd/>
            <a:tailEnd/>
          </a:ln>
        </p:spPr>
        <p:txBody>
          <a:bodyPr wrap="none" anchor="ctr"/>
          <a:lstStyle/>
          <a:p>
            <a:pPr>
              <a:defRPr/>
            </a:pPr>
            <a:endParaRPr lang="zh-CN" altLang="en-US">
              <a:latin typeface="+mj-ea"/>
              <a:ea typeface="+mj-ea"/>
            </a:endParaRPr>
          </a:p>
        </p:txBody>
      </p:sp>
      <p:sp>
        <p:nvSpPr>
          <p:cNvPr id="37897" name="Freeform 47"/>
          <p:cNvSpPr>
            <a:spLocks/>
          </p:cNvSpPr>
          <p:nvPr/>
        </p:nvSpPr>
        <p:spPr bwMode="auto">
          <a:xfrm>
            <a:off x="4997450" y="2352675"/>
            <a:ext cx="2520950" cy="2043113"/>
          </a:xfrm>
          <a:custGeom>
            <a:avLst/>
            <a:gdLst>
              <a:gd name="T0" fmla="*/ 0 w 2214"/>
              <a:gd name="T1" fmla="*/ 2147483647 h 1830"/>
              <a:gd name="T2" fmla="*/ 2147483647 w 2214"/>
              <a:gd name="T3" fmla="*/ 2147483647 h 1830"/>
              <a:gd name="T4" fmla="*/ 2147483647 w 2214"/>
              <a:gd name="T5" fmla="*/ 2147483647 h 1830"/>
              <a:gd name="T6" fmla="*/ 2147483647 w 2214"/>
              <a:gd name="T7" fmla="*/ 0 h 1830"/>
              <a:gd name="T8" fmla="*/ 2147483647 w 2214"/>
              <a:gd name="T9" fmla="*/ 2147483647 h 1830"/>
              <a:gd name="T10" fmla="*/ 2147483647 w 2214"/>
              <a:gd name="T11" fmla="*/ 2147483647 h 1830"/>
              <a:gd name="T12" fmla="*/ 2147483647 w 2214"/>
              <a:gd name="T13" fmla="*/ 2147483647 h 1830"/>
              <a:gd name="T14" fmla="*/ 2147483647 w 2214"/>
              <a:gd name="T15" fmla="*/ 2147483647 h 1830"/>
              <a:gd name="T16" fmla="*/ 0 w 2214"/>
              <a:gd name="T17" fmla="*/ 2147483647 h 18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14"/>
              <a:gd name="T28" fmla="*/ 0 h 1830"/>
              <a:gd name="T29" fmla="*/ 2214 w 2214"/>
              <a:gd name="T30" fmla="*/ 1830 h 18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14" h="1830">
                <a:moveTo>
                  <a:pt x="0" y="1452"/>
                </a:moveTo>
                <a:lnTo>
                  <a:pt x="1656" y="174"/>
                </a:lnTo>
                <a:lnTo>
                  <a:pt x="1410" y="24"/>
                </a:lnTo>
                <a:lnTo>
                  <a:pt x="2214" y="0"/>
                </a:lnTo>
                <a:lnTo>
                  <a:pt x="2004" y="750"/>
                </a:lnTo>
                <a:lnTo>
                  <a:pt x="1920" y="498"/>
                </a:lnTo>
                <a:lnTo>
                  <a:pt x="312" y="1830"/>
                </a:lnTo>
                <a:lnTo>
                  <a:pt x="18" y="1818"/>
                </a:lnTo>
                <a:lnTo>
                  <a:pt x="0" y="1452"/>
                </a:lnTo>
                <a:close/>
              </a:path>
            </a:pathLst>
          </a:custGeom>
          <a:solidFill>
            <a:srgbClr val="FFFFFF">
              <a:alpha val="30196"/>
            </a:srgbClr>
          </a:solidFill>
          <a:ln w="9525">
            <a:noFill/>
            <a:round/>
            <a:headEnd/>
            <a:tailEnd/>
          </a:ln>
        </p:spPr>
        <p:txBody>
          <a:bodyPr wrap="none" anchor="ctr"/>
          <a:lstStyle/>
          <a:p>
            <a:pPr>
              <a:defRPr/>
            </a:pPr>
            <a:endParaRPr lang="zh-CN" altLang="en-US">
              <a:latin typeface="+mj-ea"/>
              <a:ea typeface="+mj-ea"/>
            </a:endParaRPr>
          </a:p>
        </p:txBody>
      </p:sp>
      <p:sp>
        <p:nvSpPr>
          <p:cNvPr id="37898" name="Line 48"/>
          <p:cNvSpPr>
            <a:spLocks noChangeShapeType="1"/>
          </p:cNvSpPr>
          <p:nvPr/>
        </p:nvSpPr>
        <p:spPr bwMode="auto">
          <a:xfrm flipV="1">
            <a:off x="4999038" y="2343150"/>
            <a:ext cx="2527300" cy="2044700"/>
          </a:xfrm>
          <a:prstGeom prst="line">
            <a:avLst/>
          </a:prstGeom>
          <a:noFill/>
          <a:ln w="12700">
            <a:solidFill>
              <a:srgbClr val="FFFFFF">
                <a:alpha val="50195"/>
              </a:srgbClr>
            </a:solidFill>
            <a:prstDash val="dash"/>
            <a:round/>
            <a:headEnd/>
            <a:tailEnd/>
          </a:ln>
        </p:spPr>
        <p:txBody>
          <a:bodyPr wrap="none" anchor="ctr"/>
          <a:lstStyle/>
          <a:p>
            <a:pPr>
              <a:defRPr/>
            </a:pPr>
            <a:endParaRPr lang="zh-CN" altLang="en-US">
              <a:latin typeface="+mj-ea"/>
              <a:ea typeface="+mj-ea"/>
            </a:endParaRPr>
          </a:p>
        </p:txBody>
      </p:sp>
      <p:sp>
        <p:nvSpPr>
          <p:cNvPr id="37899" name="Text Box 49"/>
          <p:cNvSpPr txBox="1">
            <a:spLocks noChangeArrowheads="1"/>
          </p:cNvSpPr>
          <p:nvPr/>
        </p:nvSpPr>
        <p:spPr bwMode="auto">
          <a:xfrm>
            <a:off x="5241925" y="2633663"/>
            <a:ext cx="946150" cy="284162"/>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sz="1400">
                <a:solidFill>
                  <a:schemeClr val="bg1"/>
                </a:solidFill>
                <a:latin typeface="+mj-ea"/>
                <a:ea typeface="+mj-ea"/>
              </a:rPr>
              <a:t>汇总模型</a:t>
            </a:r>
          </a:p>
        </p:txBody>
      </p:sp>
      <p:sp>
        <p:nvSpPr>
          <p:cNvPr id="37900" name="Text Box 50"/>
          <p:cNvSpPr txBox="1">
            <a:spLocks noChangeArrowheads="1"/>
          </p:cNvSpPr>
          <p:nvPr/>
        </p:nvSpPr>
        <p:spPr bwMode="auto">
          <a:xfrm>
            <a:off x="6289675" y="3683000"/>
            <a:ext cx="901700" cy="284163"/>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sz="1400">
                <a:latin typeface="+mj-ea"/>
                <a:ea typeface="+mj-ea"/>
              </a:rPr>
              <a:t>基础模型</a:t>
            </a:r>
          </a:p>
        </p:txBody>
      </p:sp>
      <p:sp>
        <p:nvSpPr>
          <p:cNvPr id="37901" name="Text Box 51"/>
          <p:cNvSpPr txBox="1">
            <a:spLocks noChangeArrowheads="1"/>
          </p:cNvSpPr>
          <p:nvPr/>
        </p:nvSpPr>
        <p:spPr bwMode="auto">
          <a:xfrm>
            <a:off x="5016500" y="3517900"/>
            <a:ext cx="1111250" cy="830263"/>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sz="1200">
                <a:solidFill>
                  <a:schemeClr val="bg1"/>
                </a:solidFill>
                <a:latin typeface="+mj-ea"/>
                <a:ea typeface="+mj-ea"/>
              </a:rPr>
              <a:t>报表平台</a:t>
            </a:r>
          </a:p>
          <a:p>
            <a:pPr marL="171450" indent="-171450" algn="ctr">
              <a:lnSpc>
                <a:spcPct val="90000"/>
              </a:lnSpc>
              <a:spcBef>
                <a:spcPct val="50000"/>
              </a:spcBef>
              <a:spcAft>
                <a:spcPct val="15000"/>
              </a:spcAft>
              <a:buSzPct val="65000"/>
              <a:defRPr/>
            </a:pPr>
            <a:r>
              <a:rPr lang="en-US" altLang="zh-CN" sz="1200">
                <a:solidFill>
                  <a:schemeClr val="bg1"/>
                </a:solidFill>
                <a:latin typeface="+mj-ea"/>
                <a:ea typeface="+mj-ea"/>
              </a:rPr>
              <a:t>ETL</a:t>
            </a:r>
            <a:r>
              <a:rPr lang="zh-CN" altLang="en-US" sz="1200">
                <a:solidFill>
                  <a:schemeClr val="bg1"/>
                </a:solidFill>
                <a:latin typeface="+mj-ea"/>
                <a:ea typeface="+mj-ea"/>
              </a:rPr>
              <a:t>平台</a:t>
            </a:r>
            <a:endParaRPr lang="en-US" altLang="zh-CN" sz="1200">
              <a:solidFill>
                <a:schemeClr val="bg1"/>
              </a:solidFill>
              <a:latin typeface="+mj-ea"/>
              <a:ea typeface="+mj-ea"/>
            </a:endParaRPr>
          </a:p>
          <a:p>
            <a:pPr marL="171450" indent="-171450" algn="ctr">
              <a:lnSpc>
                <a:spcPct val="90000"/>
              </a:lnSpc>
              <a:spcBef>
                <a:spcPct val="50000"/>
              </a:spcBef>
              <a:spcAft>
                <a:spcPct val="15000"/>
              </a:spcAft>
              <a:buSzPct val="65000"/>
              <a:defRPr/>
            </a:pPr>
            <a:r>
              <a:rPr lang="zh-CN" altLang="en-US" sz="1200">
                <a:solidFill>
                  <a:schemeClr val="bg1"/>
                </a:solidFill>
                <a:latin typeface="+mj-ea"/>
                <a:ea typeface="+mj-ea"/>
              </a:rPr>
              <a:t>数据管控平台</a:t>
            </a:r>
          </a:p>
        </p:txBody>
      </p:sp>
      <p:sp>
        <p:nvSpPr>
          <p:cNvPr id="37902" name="Text Box 52"/>
          <p:cNvSpPr txBox="1">
            <a:spLocks noChangeArrowheads="1"/>
          </p:cNvSpPr>
          <p:nvPr/>
        </p:nvSpPr>
        <p:spPr bwMode="auto">
          <a:xfrm>
            <a:off x="5286375" y="1598613"/>
            <a:ext cx="1169988" cy="339725"/>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a:solidFill>
                  <a:schemeClr val="bg1"/>
                </a:solidFill>
                <a:latin typeface="+mj-ea"/>
                <a:ea typeface="+mj-ea"/>
              </a:rPr>
              <a:t>报表应用</a:t>
            </a:r>
          </a:p>
        </p:txBody>
      </p:sp>
      <p:sp>
        <p:nvSpPr>
          <p:cNvPr id="37903" name="Text Box 53"/>
          <p:cNvSpPr txBox="1">
            <a:spLocks noChangeArrowheads="1"/>
          </p:cNvSpPr>
          <p:nvPr/>
        </p:nvSpPr>
        <p:spPr bwMode="auto">
          <a:xfrm>
            <a:off x="6996113" y="3328988"/>
            <a:ext cx="1225550" cy="339725"/>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a:latin typeface="+mj-ea"/>
                <a:ea typeface="+mj-ea"/>
              </a:rPr>
              <a:t>专题应用</a:t>
            </a:r>
          </a:p>
        </p:txBody>
      </p:sp>
      <p:sp>
        <p:nvSpPr>
          <p:cNvPr id="37904" name="Rectangle 55"/>
          <p:cNvSpPr>
            <a:spLocks noChangeArrowheads="1"/>
          </p:cNvSpPr>
          <p:nvPr/>
        </p:nvSpPr>
        <p:spPr bwMode="auto">
          <a:xfrm>
            <a:off x="2838450" y="3825875"/>
            <a:ext cx="1800225" cy="539750"/>
          </a:xfrm>
          <a:prstGeom prst="rect">
            <a:avLst/>
          </a:prstGeom>
          <a:gradFill rotWithShape="1">
            <a:gsLst>
              <a:gs pos="0">
                <a:srgbClr val="990033"/>
              </a:gs>
              <a:gs pos="100000">
                <a:srgbClr val="650022"/>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pPr marL="180975" algn="ctr" latinLnBrk="1">
              <a:defRPr/>
            </a:pPr>
            <a:r>
              <a:rPr lang="zh-CN" altLang="en-US" sz="2800">
                <a:solidFill>
                  <a:schemeClr val="bg1"/>
                </a:solidFill>
                <a:latin typeface="+mj-ea"/>
                <a:ea typeface="+mj-ea"/>
              </a:rPr>
              <a:t>技术</a:t>
            </a:r>
          </a:p>
        </p:txBody>
      </p:sp>
      <p:sp>
        <p:nvSpPr>
          <p:cNvPr id="37905" name="Rectangle 56"/>
          <p:cNvSpPr>
            <a:spLocks noChangeArrowheads="1"/>
          </p:cNvSpPr>
          <p:nvPr/>
        </p:nvSpPr>
        <p:spPr bwMode="auto">
          <a:xfrm>
            <a:off x="2849563" y="2711450"/>
            <a:ext cx="1776412" cy="481013"/>
          </a:xfrm>
          <a:prstGeom prst="rect">
            <a:avLst/>
          </a:prstGeom>
          <a:gradFill rotWithShape="1">
            <a:gsLst>
              <a:gs pos="0">
                <a:srgbClr val="FF1389"/>
              </a:gs>
              <a:gs pos="100000">
                <a:srgbClr val="A90D5B"/>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1389"/>
            </a:extrusionClr>
          </a:sp3d>
        </p:spPr>
        <p:txBody>
          <a:bodyPr wrap="none" anchor="ctr">
            <a:flatTx/>
          </a:bodyPr>
          <a:lstStyle/>
          <a:p>
            <a:pPr marL="180975" algn="ctr">
              <a:lnSpc>
                <a:spcPct val="90000"/>
              </a:lnSpc>
              <a:spcBef>
                <a:spcPct val="35000"/>
              </a:spcBef>
              <a:spcAft>
                <a:spcPct val="15000"/>
              </a:spcAft>
              <a:buSzPct val="65000"/>
              <a:tabLst>
                <a:tab pos="85725" algn="l"/>
              </a:tabLst>
              <a:defRPr/>
            </a:pPr>
            <a:r>
              <a:rPr lang="zh-CN" altLang="en-US" sz="2800">
                <a:solidFill>
                  <a:schemeClr val="bg1"/>
                </a:solidFill>
                <a:latin typeface="+mj-ea"/>
                <a:ea typeface="+mj-ea"/>
              </a:rPr>
              <a:t>数据</a:t>
            </a:r>
            <a:endParaRPr lang="en-US" altLang="zh-CN" sz="2800">
              <a:solidFill>
                <a:schemeClr val="bg1"/>
              </a:solidFill>
              <a:latin typeface="+mj-ea"/>
              <a:ea typeface="+mj-ea"/>
            </a:endParaRPr>
          </a:p>
        </p:txBody>
      </p:sp>
      <p:sp>
        <p:nvSpPr>
          <p:cNvPr id="37906" name="Rectangle 57"/>
          <p:cNvSpPr>
            <a:spLocks noChangeArrowheads="1"/>
          </p:cNvSpPr>
          <p:nvPr/>
        </p:nvSpPr>
        <p:spPr bwMode="auto">
          <a:xfrm>
            <a:off x="2884488" y="1547813"/>
            <a:ext cx="1741487" cy="566737"/>
          </a:xfrm>
          <a:prstGeom prst="rect">
            <a:avLst/>
          </a:prstGeom>
          <a:gradFill rotWithShape="1">
            <a:gsLst>
              <a:gs pos="0">
                <a:srgbClr val="FF7FBF"/>
              </a:gs>
              <a:gs pos="100000">
                <a:srgbClr val="A9547F"/>
              </a:gs>
            </a:gsLst>
            <a:path path="rect">
              <a:fillToRect l="100000" b="10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7FBF"/>
            </a:extrusionClr>
          </a:sp3d>
        </p:spPr>
        <p:txBody>
          <a:bodyPr wrap="none" anchor="ctr">
            <a:flatTx/>
          </a:bodyPr>
          <a:lstStyle/>
          <a:p>
            <a:pPr marL="180975" algn="ctr">
              <a:lnSpc>
                <a:spcPct val="90000"/>
              </a:lnSpc>
              <a:spcBef>
                <a:spcPct val="35000"/>
              </a:spcBef>
              <a:spcAft>
                <a:spcPct val="15000"/>
              </a:spcAft>
              <a:buSzPct val="65000"/>
              <a:defRPr/>
            </a:pPr>
            <a:r>
              <a:rPr lang="zh-CN" altLang="en-US" sz="2800">
                <a:solidFill>
                  <a:schemeClr val="bg1"/>
                </a:solidFill>
                <a:latin typeface="+mj-ea"/>
                <a:ea typeface="+mj-ea"/>
              </a:rPr>
              <a:t>应用</a:t>
            </a:r>
            <a:endParaRPr lang="en-US" altLang="zh-CN" sz="2800">
              <a:solidFill>
                <a:schemeClr val="bg1"/>
              </a:solidFill>
              <a:latin typeface="+mj-ea"/>
              <a:ea typeface="+mj-ea"/>
            </a:endParaRPr>
          </a:p>
        </p:txBody>
      </p:sp>
      <p:sp>
        <p:nvSpPr>
          <p:cNvPr id="37907" name="AutoShape 58"/>
          <p:cNvSpPr>
            <a:spLocks noChangeArrowheads="1"/>
          </p:cNvSpPr>
          <p:nvPr/>
        </p:nvSpPr>
        <p:spPr bwMode="auto">
          <a:xfrm rot="-5400000">
            <a:off x="3573463" y="3263900"/>
            <a:ext cx="304800" cy="381000"/>
          </a:xfrm>
          <a:prstGeom prst="rightArrow">
            <a:avLst>
              <a:gd name="adj1" fmla="val 50000"/>
              <a:gd name="adj2" fmla="val 25000"/>
            </a:avLst>
          </a:prstGeom>
          <a:gradFill rotWithShape="0">
            <a:gsLst>
              <a:gs pos="0">
                <a:srgbClr val="00576F"/>
              </a:gs>
              <a:gs pos="50000">
                <a:srgbClr val="00BDF0"/>
              </a:gs>
              <a:gs pos="100000">
                <a:srgbClr val="00576F"/>
              </a:gs>
            </a:gsLst>
            <a:lin ang="2700000" scaled="1"/>
          </a:gradFill>
          <a:ln w="9525">
            <a:miter lim="800000"/>
            <a:headEnd/>
            <a:tailEnd/>
          </a:ln>
          <a:scene3d>
            <a:camera prst="legacyObliqueTopRight"/>
            <a:lightRig rig="legacyFlat3" dir="b"/>
          </a:scene3d>
          <a:sp3d extrusionH="176200" prstMaterial="legacyMatte">
            <a:bevelT w="13500" h="13500" prst="angle"/>
            <a:bevelB w="13500" h="13500" prst="angle"/>
            <a:extrusionClr>
              <a:srgbClr val="00BDF0"/>
            </a:extrusionClr>
          </a:sp3d>
        </p:spPr>
        <p:txBody>
          <a:bodyPr wrap="none" lIns="73025" tIns="36512" rIns="73025" bIns="36512" anchor="ctr">
            <a:flatTx/>
          </a:bodyPr>
          <a:lstStyle/>
          <a:p>
            <a:pPr>
              <a:defRPr/>
            </a:pPr>
            <a:endParaRPr lang="zh-CN" altLang="en-US">
              <a:latin typeface="+mj-ea"/>
              <a:ea typeface="+mj-ea"/>
            </a:endParaRPr>
          </a:p>
        </p:txBody>
      </p:sp>
      <p:sp>
        <p:nvSpPr>
          <p:cNvPr id="37908" name="AutoShape 59"/>
          <p:cNvSpPr>
            <a:spLocks noChangeArrowheads="1"/>
          </p:cNvSpPr>
          <p:nvPr/>
        </p:nvSpPr>
        <p:spPr bwMode="auto">
          <a:xfrm rot="-5400000">
            <a:off x="3560763" y="2162175"/>
            <a:ext cx="304800" cy="381000"/>
          </a:xfrm>
          <a:prstGeom prst="rightArrow">
            <a:avLst>
              <a:gd name="adj1" fmla="val 50000"/>
              <a:gd name="adj2" fmla="val 25000"/>
            </a:avLst>
          </a:prstGeom>
          <a:gradFill rotWithShape="0">
            <a:gsLst>
              <a:gs pos="0">
                <a:srgbClr val="00576F"/>
              </a:gs>
              <a:gs pos="50000">
                <a:srgbClr val="00BDF0"/>
              </a:gs>
              <a:gs pos="100000">
                <a:srgbClr val="00576F"/>
              </a:gs>
            </a:gsLst>
            <a:lin ang="2700000" scaled="1"/>
          </a:gradFill>
          <a:ln w="9525">
            <a:miter lim="800000"/>
            <a:headEnd/>
            <a:tailEnd/>
          </a:ln>
          <a:scene3d>
            <a:camera prst="legacyObliqueTopRight"/>
            <a:lightRig rig="legacyFlat3" dir="b"/>
          </a:scene3d>
          <a:sp3d extrusionH="176200" prstMaterial="legacyMatte">
            <a:bevelT w="13500" h="13500" prst="angle"/>
            <a:bevelB w="13500" h="13500" prst="angle"/>
            <a:extrusionClr>
              <a:srgbClr val="00BDF0"/>
            </a:extrusionClr>
          </a:sp3d>
        </p:spPr>
        <p:txBody>
          <a:bodyPr wrap="none" lIns="73025" tIns="36512" rIns="73025" bIns="36512" anchor="ctr">
            <a:flatTx/>
          </a:bodyPr>
          <a:lstStyle/>
          <a:p>
            <a:pPr>
              <a:defRPr/>
            </a:pPr>
            <a:endParaRPr lang="zh-CN" altLang="en-US">
              <a:latin typeface="+mj-ea"/>
              <a:ea typeface="+mj-ea"/>
            </a:endParaRPr>
          </a:p>
        </p:txBody>
      </p:sp>
      <p:sp>
        <p:nvSpPr>
          <p:cNvPr id="37909" name="Text Box 60"/>
          <p:cNvSpPr txBox="1">
            <a:spLocks noChangeArrowheads="1"/>
          </p:cNvSpPr>
          <p:nvPr/>
        </p:nvSpPr>
        <p:spPr bwMode="auto">
          <a:xfrm>
            <a:off x="7391400" y="2052638"/>
            <a:ext cx="1225550" cy="341312"/>
          </a:xfrm>
          <a:prstGeom prst="rect">
            <a:avLst/>
          </a:prstGeom>
          <a:noFill/>
          <a:ln w="12700" algn="ctr">
            <a:noFill/>
            <a:miter lim="800000"/>
            <a:headEnd/>
            <a:tailEnd/>
          </a:ln>
        </p:spPr>
        <p:txBody>
          <a:bodyPr>
            <a:spAutoFit/>
          </a:bodyPr>
          <a:lstStyle/>
          <a:p>
            <a:pPr marL="171450" indent="-171450" algn="ctr">
              <a:lnSpc>
                <a:spcPct val="90000"/>
              </a:lnSpc>
              <a:spcBef>
                <a:spcPct val="50000"/>
              </a:spcBef>
              <a:spcAft>
                <a:spcPct val="15000"/>
              </a:spcAft>
              <a:buSzPct val="65000"/>
              <a:defRPr/>
            </a:pPr>
            <a:r>
              <a:rPr lang="zh-CN" altLang="en-US" b="1">
                <a:latin typeface="+mj-ea"/>
                <a:ea typeface="+mj-ea"/>
              </a:rPr>
              <a:t>业务价值</a:t>
            </a:r>
          </a:p>
        </p:txBody>
      </p:sp>
      <p:sp>
        <p:nvSpPr>
          <p:cNvPr id="23574" name="Rectangle 61"/>
          <p:cNvSpPr>
            <a:spLocks noChangeArrowheads="1"/>
          </p:cNvSpPr>
          <p:nvPr/>
        </p:nvSpPr>
        <p:spPr bwMode="auto">
          <a:xfrm>
            <a:off x="393700" y="1285875"/>
            <a:ext cx="2362200" cy="12255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20000"/>
              </a:spcBef>
              <a:buFont typeface="Wingdings" pitchFamily="2" charset="2"/>
              <a:buChar char="Ø"/>
            </a:pPr>
            <a:r>
              <a:rPr lang="zh-CN" altLang="en-US" sz="1600">
                <a:latin typeface="微软雅黑" pitchFamily="34" charset="-122"/>
                <a:ea typeface="微软雅黑" pitchFamily="34" charset="-122"/>
              </a:rPr>
              <a:t>管理驾驶舱完善</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zh-CN" altLang="en-US" sz="1600">
                <a:latin typeface="微软雅黑" pitchFamily="34" charset="-122"/>
                <a:ea typeface="微软雅黑" pitchFamily="34" charset="-122"/>
              </a:rPr>
              <a:t>部门管理报表完善</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en-US" altLang="zh-CN" sz="1600">
                <a:latin typeface="微软雅黑" pitchFamily="34" charset="-122"/>
                <a:ea typeface="微软雅黑" pitchFamily="34" charset="-122"/>
              </a:rPr>
              <a:t>CRM</a:t>
            </a:r>
            <a:r>
              <a:rPr lang="zh-CN" altLang="en-US" sz="1600">
                <a:latin typeface="微软雅黑" pitchFamily="34" charset="-122"/>
                <a:ea typeface="微软雅黑" pitchFamily="34" charset="-122"/>
              </a:rPr>
              <a:t>优化支持</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zh-CN" altLang="en-US" sz="1600">
                <a:latin typeface="微软雅黑" pitchFamily="34" charset="-122"/>
                <a:ea typeface="微软雅黑" pitchFamily="34" charset="-122"/>
              </a:rPr>
              <a:t>数据库营销支持</a:t>
            </a:r>
            <a:endParaRPr lang="en-US" altLang="zh-CN" sz="1600">
              <a:latin typeface="微软雅黑" pitchFamily="34" charset="-122"/>
              <a:ea typeface="微软雅黑" pitchFamily="34" charset="-122"/>
            </a:endParaRPr>
          </a:p>
        </p:txBody>
      </p:sp>
      <p:sp>
        <p:nvSpPr>
          <p:cNvPr id="23575" name="Rectangle 61"/>
          <p:cNvSpPr>
            <a:spLocks noChangeArrowheads="1"/>
          </p:cNvSpPr>
          <p:nvPr/>
        </p:nvSpPr>
        <p:spPr bwMode="auto">
          <a:xfrm>
            <a:off x="395288" y="2565400"/>
            <a:ext cx="2355850" cy="1470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20000"/>
              </a:spcBef>
              <a:buFont typeface="Wingdings" pitchFamily="2" charset="2"/>
              <a:buChar char="Ø"/>
            </a:pPr>
            <a:r>
              <a:rPr lang="zh-CN" altLang="en-US" sz="1600">
                <a:latin typeface="微软雅黑" pitchFamily="34" charset="-122"/>
                <a:ea typeface="微软雅黑" pitchFamily="34" charset="-122"/>
              </a:rPr>
              <a:t>模型扩充（数据接入）</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zh-CN" altLang="en-US" sz="1600">
                <a:latin typeface="微软雅黑" pitchFamily="34" charset="-122"/>
                <a:ea typeface="微软雅黑" pitchFamily="34" charset="-122"/>
              </a:rPr>
              <a:t>数据供应（新增、迁移）</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zh-CN" altLang="en-US" sz="1600">
                <a:latin typeface="微软雅黑" pitchFamily="34" charset="-122"/>
                <a:ea typeface="微软雅黑" pitchFamily="34" charset="-122"/>
              </a:rPr>
              <a:t>客户主题集市</a:t>
            </a:r>
            <a:endParaRPr lang="en-US" altLang="zh-CN" sz="1600">
              <a:latin typeface="微软雅黑" pitchFamily="34" charset="-122"/>
              <a:ea typeface="微软雅黑" pitchFamily="34" charset="-122"/>
            </a:endParaRPr>
          </a:p>
          <a:p>
            <a:pPr>
              <a:spcBef>
                <a:spcPct val="20000"/>
              </a:spcBef>
              <a:buFont typeface="Wingdings" pitchFamily="2" charset="2"/>
              <a:buChar char="Ø"/>
            </a:pPr>
            <a:r>
              <a:rPr lang="zh-CN" altLang="en-US" sz="1600">
                <a:latin typeface="微软雅黑" pitchFamily="34" charset="-122"/>
                <a:ea typeface="微软雅黑" pitchFamily="34" charset="-122"/>
              </a:rPr>
              <a:t>分行数据规划</a:t>
            </a:r>
            <a:endParaRPr lang="en-US" altLang="zh-CN" sz="1600">
              <a:latin typeface="微软雅黑" pitchFamily="34" charset="-122"/>
              <a:ea typeface="微软雅黑" pitchFamily="34" charset="-122"/>
            </a:endParaRPr>
          </a:p>
        </p:txBody>
      </p:sp>
      <p:sp>
        <p:nvSpPr>
          <p:cNvPr id="37912" name="Rectangle 61"/>
          <p:cNvSpPr>
            <a:spLocks noChangeArrowheads="1"/>
          </p:cNvSpPr>
          <p:nvPr/>
        </p:nvSpPr>
        <p:spPr bwMode="auto">
          <a:xfrm>
            <a:off x="395288" y="4090988"/>
            <a:ext cx="2362200" cy="633412"/>
          </a:xfrm>
          <a:prstGeom prst="rect">
            <a:avLst/>
          </a:prstGeom>
          <a:noFill/>
          <a:ln w="9525">
            <a:solidFill>
              <a:schemeClr val="tx1"/>
            </a:solidFill>
            <a:miter lim="800000"/>
            <a:headEnd/>
            <a:tailEnd/>
          </a:ln>
        </p:spPr>
        <p:txBody>
          <a:bodyPr>
            <a:spAutoFit/>
          </a:bodyPr>
          <a:lstStyle/>
          <a:p>
            <a:pPr>
              <a:spcBef>
                <a:spcPct val="20000"/>
              </a:spcBef>
              <a:buFont typeface="Wingdings" pitchFamily="2" charset="2"/>
              <a:buChar char="Ø"/>
              <a:defRPr/>
            </a:pPr>
            <a:r>
              <a:rPr lang="zh-CN" altLang="en-US" sz="1600" dirty="0">
                <a:latin typeface="+mj-ea"/>
                <a:ea typeface="+mj-ea"/>
              </a:rPr>
              <a:t>数据管控平台</a:t>
            </a:r>
            <a:endParaRPr lang="en-US" altLang="zh-CN" sz="1600" dirty="0">
              <a:latin typeface="+mj-ea"/>
              <a:ea typeface="+mj-ea"/>
            </a:endParaRPr>
          </a:p>
          <a:p>
            <a:pPr>
              <a:spcBef>
                <a:spcPct val="20000"/>
              </a:spcBef>
              <a:buFont typeface="Wingdings" pitchFamily="2" charset="2"/>
              <a:buChar char="Ø"/>
              <a:defRPr/>
            </a:pPr>
            <a:r>
              <a:rPr lang="zh-CN" altLang="en-US" sz="1600" dirty="0">
                <a:latin typeface="+mj-ea"/>
                <a:ea typeface="+mj-ea"/>
              </a:rPr>
              <a:t>平台升级完善</a:t>
            </a:r>
            <a:endParaRPr lang="en-US" altLang="zh-CN" sz="1600" dirty="0">
              <a:latin typeface="+mj-ea"/>
              <a:ea typeface="+mj-ea"/>
            </a:endParaRPr>
          </a:p>
        </p:txBody>
      </p:sp>
      <p:sp>
        <p:nvSpPr>
          <p:cNvPr id="25" name="矩形 24"/>
          <p:cNvSpPr/>
          <p:nvPr/>
        </p:nvSpPr>
        <p:spPr>
          <a:xfrm>
            <a:off x="0" y="4851400"/>
            <a:ext cx="9144000" cy="1422400"/>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j-ea"/>
              <a:ea typeface="+mj-ea"/>
            </a:endParaRPr>
          </a:p>
        </p:txBody>
      </p:sp>
      <p:sp>
        <p:nvSpPr>
          <p:cNvPr id="23578" name="TextBox 80"/>
          <p:cNvSpPr txBox="1">
            <a:spLocks noChangeArrowheads="1"/>
          </p:cNvSpPr>
          <p:nvPr/>
        </p:nvSpPr>
        <p:spPr bwMode="auto">
          <a:xfrm>
            <a:off x="1135063" y="5038725"/>
            <a:ext cx="72151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600" b="1">
                <a:latin typeface="微软雅黑" pitchFamily="34" charset="-122"/>
                <a:ea typeface="微软雅黑" pitchFamily="34" charset="-122"/>
              </a:rPr>
              <a:t>本阶段具备的能力：</a:t>
            </a:r>
            <a:endParaRPr lang="en-US" altLang="zh-CN" sz="1600" b="1">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应用：决策支持、数据分析支持能力；分行服务支持能力；客户主题分析</a:t>
            </a:r>
            <a:endParaRPr lang="en-US" altLang="zh-CN" sz="1600">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数据：全行数据交换能力；全行数据集成能力；数据管控能力</a:t>
            </a:r>
            <a:endParaRPr lang="en-US" altLang="zh-CN" sz="1600">
              <a:latin typeface="微软雅黑" pitchFamily="34" charset="-122"/>
              <a:ea typeface="微软雅黑" pitchFamily="34" charset="-122"/>
            </a:endParaRPr>
          </a:p>
          <a:p>
            <a:pPr eaLnBrk="1" hangingPunct="1"/>
            <a:r>
              <a:rPr lang="zh-CN" altLang="en-US" sz="1600">
                <a:latin typeface="微软雅黑" pitchFamily="34" charset="-122"/>
                <a:ea typeface="微软雅黑" pitchFamily="34" charset="-122"/>
              </a:rPr>
              <a:t>技术：</a:t>
            </a:r>
            <a:r>
              <a:rPr lang="en-US" altLang="zh-CN" sz="1600">
                <a:latin typeface="微软雅黑" pitchFamily="34" charset="-122"/>
                <a:ea typeface="微软雅黑" pitchFamily="34" charset="-122"/>
              </a:rPr>
              <a:t>BI</a:t>
            </a:r>
            <a:r>
              <a:rPr lang="zh-CN" altLang="en-US" sz="1600">
                <a:latin typeface="微软雅黑" pitchFamily="34" charset="-122"/>
                <a:ea typeface="微软雅黑" pitchFamily="34" charset="-122"/>
              </a:rPr>
              <a:t>应用门户；</a:t>
            </a:r>
            <a:r>
              <a:rPr lang="en-US" altLang="zh-CN" sz="1600">
                <a:latin typeface="微软雅黑" pitchFamily="34" charset="-122"/>
                <a:ea typeface="微软雅黑" pitchFamily="34" charset="-122"/>
              </a:rPr>
              <a:t>ETL</a:t>
            </a:r>
            <a:r>
              <a:rPr lang="zh-CN" altLang="en-US" sz="1600">
                <a:latin typeface="微软雅黑" pitchFamily="34" charset="-122"/>
                <a:ea typeface="微软雅黑" pitchFamily="34" charset="-122"/>
              </a:rPr>
              <a:t>处理中心；数据管控平台</a:t>
            </a:r>
            <a:endParaRPr lang="en-US" altLang="zh-CN" sz="1600">
              <a:latin typeface="微软雅黑" pitchFamily="34" charset="-122"/>
              <a:ea typeface="微软雅黑" pitchFamily="34" charset="-122"/>
            </a:endParaRPr>
          </a:p>
        </p:txBody>
      </p:sp>
    </p:spTree>
    <p:extLst>
      <p:ext uri="{BB962C8B-B14F-4D97-AF65-F5344CB8AC3E}">
        <p14:creationId xmlns:p14="http://schemas.microsoft.com/office/powerpoint/2010/main" val="3137562436"/>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r>
              <a:rPr lang="zh-CN" altLang="en-US" sz="1600" dirty="0">
                <a:solidFill>
                  <a:schemeClr val="bg1">
                    <a:lumMod val="65000"/>
                  </a:schemeClr>
                </a:solidFill>
                <a:effectLst>
                  <a:outerShdw blurRad="38100" dist="38100" dir="2700000" algn="tl">
                    <a:srgbClr val="C0C0C0"/>
                  </a:outerShdw>
                </a:effectLst>
                <a:latin typeface="Arial" charset="0"/>
              </a:rPr>
              <a:t>国有银行</a:t>
            </a:r>
            <a:r>
              <a:rPr lang="en-US" altLang="zh-CN" sz="1600" dirty="0">
                <a:solidFill>
                  <a:schemeClr val="bg1">
                    <a:lumMod val="65000"/>
                  </a:schemeClr>
                </a:solidFill>
                <a:effectLst>
                  <a:outerShdw blurRad="38100" dist="38100" dir="2700000" algn="tl">
                    <a:srgbClr val="C0C0C0"/>
                  </a:outerShdw>
                </a:effectLst>
                <a:latin typeface="Arial" charset="0"/>
              </a:rPr>
              <a:t>ODS</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华东商行</a:t>
            </a:r>
            <a:r>
              <a:rPr lang="en-US" altLang="zh-CN" sz="1600" dirty="0" smtClean="0">
                <a:solidFill>
                  <a:schemeClr val="bg1">
                    <a:lumMod val="65000"/>
                  </a:schemeClr>
                </a:solidFill>
                <a:effectLst>
                  <a:outerShdw blurRad="38100" dist="38100" dir="2700000" algn="tl">
                    <a:srgbClr val="C0C0C0"/>
                  </a:outerShdw>
                </a:effectLst>
                <a:latin typeface="Arial" charset="0"/>
              </a:rPr>
              <a:t>1</a:t>
            </a:r>
            <a:r>
              <a:rPr lang="zh-CN" altLang="en-US" sz="1600" dirty="0" smtClean="0">
                <a:solidFill>
                  <a:schemeClr val="bg1">
                    <a:lumMod val="65000"/>
                  </a:schemeClr>
                </a:solidFill>
                <a:effectLst>
                  <a:outerShdw blurRad="38100" dist="38100" dir="2700000" algn="tl">
                    <a:srgbClr val="C0C0C0"/>
                  </a:outerShdw>
                </a:effectLst>
                <a:latin typeface="Arial" charset="0"/>
              </a:rPr>
              <a:t>数据仓库</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34507" name="标题 23"/>
          <p:cNvSpPr>
            <a:spLocks noGrp="1"/>
          </p:cNvSpPr>
          <p:nvPr>
            <p:ph type="title"/>
          </p:nvPr>
        </p:nvSpPr>
        <p:spPr/>
        <p:txBody>
          <a:bodyPr/>
          <a:lstStyle/>
          <a:p>
            <a:pPr eaLnBrk="1" hangingPunct="1"/>
            <a:r>
              <a:rPr lang="zh-CN" altLang="en-US" smtClean="0"/>
              <a:t>主题</a:t>
            </a:r>
          </a:p>
        </p:txBody>
      </p:sp>
      <p:cxnSp>
        <p:nvCxnSpPr>
          <p:cNvPr id="23450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r>
              <a:rPr lang="zh-CN" altLang="en-US" sz="1600" dirty="0">
                <a:solidFill>
                  <a:schemeClr val="bg1">
                    <a:lumMod val="65000"/>
                  </a:schemeClr>
                </a:solidFill>
                <a:effectLst>
                  <a:outerShdw blurRad="38100" dist="38100" dir="2700000" algn="tl">
                    <a:srgbClr val="C0C0C0"/>
                  </a:outerShdw>
                </a:effectLst>
                <a:latin typeface="Arial" charset="0"/>
              </a:rPr>
              <a:t>华东商行</a:t>
            </a:r>
            <a:r>
              <a:rPr lang="en-US" altLang="zh-CN" sz="1600" dirty="0">
                <a:solidFill>
                  <a:schemeClr val="bg1">
                    <a:lumMod val="65000"/>
                  </a:schemeClr>
                </a:solidFill>
                <a:effectLst>
                  <a:outerShdw blurRad="38100" dist="38100" dir="2700000" algn="tl">
                    <a:srgbClr val="C0C0C0"/>
                  </a:outerShdw>
                </a:effectLst>
                <a:latin typeface="Arial" charset="0"/>
              </a:rPr>
              <a:t>2</a:t>
            </a:r>
            <a:r>
              <a:rPr lang="zh-CN" altLang="en-US" sz="1600" dirty="0">
                <a:solidFill>
                  <a:schemeClr val="bg1">
                    <a:lumMod val="65000"/>
                  </a:schemeClr>
                </a:solidFill>
                <a:effectLst>
                  <a:outerShdw blurRad="38100" dist="38100" dir="2700000" algn="tl">
                    <a:srgbClr val="C0C0C0"/>
                  </a:outerShdw>
                </a:effectLst>
                <a:latin typeface="Arial" charset="0"/>
              </a:rPr>
              <a:t>数据中心规划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股份制银行管理驾驶舱</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30" name="AutoShape 5"/>
          <p:cNvSpPr>
            <a:spLocks noChangeArrowheads="1"/>
          </p:cNvSpPr>
          <p:nvPr/>
        </p:nvSpPr>
        <p:spPr bwMode="gray">
          <a:xfrm>
            <a:off x="4636944" y="4889500"/>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endParaRPr lang="zh-CN" altLang="en-US" sz="1500" dirty="0">
              <a:solidFill>
                <a:schemeClr val="bg1"/>
              </a:solidFill>
              <a:latin typeface="Arial" charset="0"/>
            </a:endParaRPr>
          </a:p>
        </p:txBody>
      </p:sp>
      <p:sp>
        <p:nvSpPr>
          <p:cNvPr id="31"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r>
              <a:rPr lang="zh-CN" altLang="en-US" sz="1500" dirty="0">
                <a:solidFill>
                  <a:schemeClr val="bg1"/>
                </a:solidFill>
                <a:latin typeface="Arial" charset="0"/>
              </a:rPr>
              <a:t>股份制银行绩效考核</a:t>
            </a:r>
            <a:endParaRPr lang="zh-CN" altLang="zh-CN" sz="1500" dirty="0">
              <a:solidFill>
                <a:schemeClr val="bg1"/>
              </a:solidFill>
              <a:latin typeface="Arial" charset="0"/>
            </a:endParaRPr>
          </a:p>
        </p:txBody>
      </p:sp>
      <p:sp>
        <p:nvSpPr>
          <p:cNvPr id="32" name="AutoShape 5"/>
          <p:cNvSpPr>
            <a:spLocks noChangeArrowheads="1"/>
          </p:cNvSpPr>
          <p:nvPr/>
        </p:nvSpPr>
        <p:spPr bwMode="gray">
          <a:xfrm>
            <a:off x="4644008" y="537321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defRPr/>
            </a:pPr>
            <a:endParaRPr lang="zh-CN" altLang="en-US" sz="1500" dirty="0">
              <a:latin typeface="Arial" charset="0"/>
            </a:endParaRPr>
          </a:p>
        </p:txBody>
      </p:sp>
      <p:sp>
        <p:nvSpPr>
          <p:cNvPr id="33" name="AutoShape 4"/>
          <p:cNvSpPr>
            <a:spLocks noChangeArrowheads="1"/>
          </p:cNvSpPr>
          <p:nvPr/>
        </p:nvSpPr>
        <p:spPr bwMode="gray">
          <a:xfrm>
            <a:off x="4812363" y="5457652"/>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t>其他最新商行案例</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316376990"/>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zh-CN" altLang="en-US" dirty="0" smtClean="0"/>
              <a:t>系统</a:t>
            </a:r>
            <a:r>
              <a:rPr lang="zh-CN" altLang="en-US" dirty="0" smtClean="0"/>
              <a:t>建设远景</a:t>
            </a:r>
            <a:endParaRPr lang="zh-CN" altLang="en-US" dirty="0" smtClean="0"/>
          </a:p>
        </p:txBody>
      </p:sp>
      <p:graphicFrame>
        <p:nvGraphicFramePr>
          <p:cNvPr id="455683" name="Object 3"/>
          <p:cNvGraphicFramePr>
            <a:graphicFrameLocks noChangeAspect="1"/>
          </p:cNvGraphicFramePr>
          <p:nvPr/>
        </p:nvGraphicFramePr>
        <p:xfrm>
          <a:off x="1143000" y="1447800"/>
          <a:ext cx="7143750" cy="4430713"/>
        </p:xfrm>
        <a:graphic>
          <a:graphicData uri="http://schemas.openxmlformats.org/presentationml/2006/ole">
            <mc:AlternateContent xmlns:mc="http://schemas.openxmlformats.org/markup-compatibility/2006">
              <mc:Choice xmlns:v="urn:schemas-microsoft-com:vml" Requires="v">
                <p:oleObj spid="_x0000_s751619" name="位图图像" r:id="rId3" imgW="8952381" imgH="5552381" progId="Paint.Picture">
                  <p:embed/>
                </p:oleObj>
              </mc:Choice>
              <mc:Fallback>
                <p:oleObj name="位图图像" r:id="rId3" imgW="8952381" imgH="55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447800"/>
                        <a:ext cx="714375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07177578"/>
      </p:ext>
    </p:extLst>
  </p:cSld>
  <p:clrMapOvr>
    <a:masterClrMapping/>
  </p:clrMapOvr>
  <p:transition advClick="0"/>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dirty="0" smtClean="0"/>
              <a:t>系统</a:t>
            </a:r>
            <a:r>
              <a:rPr lang="zh-CN" altLang="en-US" dirty="0" smtClean="0"/>
              <a:t>特点</a:t>
            </a:r>
            <a:endParaRPr lang="en-US" altLang="zh-CN" dirty="0" smtClean="0"/>
          </a:p>
        </p:txBody>
      </p:sp>
      <p:sp>
        <p:nvSpPr>
          <p:cNvPr id="30723" name="Rectangle 3"/>
          <p:cNvSpPr>
            <a:spLocks noGrp="1" noChangeArrowheads="1"/>
          </p:cNvSpPr>
          <p:nvPr>
            <p:ph type="body" idx="1"/>
          </p:nvPr>
        </p:nvSpPr>
        <p:spPr>
          <a:xfrm>
            <a:off x="468313" y="1052513"/>
            <a:ext cx="8229600" cy="4975225"/>
          </a:xfrm>
        </p:spPr>
        <p:txBody>
          <a:bodyPr/>
          <a:lstStyle/>
          <a:p>
            <a:pPr>
              <a:lnSpc>
                <a:spcPct val="80000"/>
              </a:lnSpc>
            </a:pPr>
            <a:r>
              <a:rPr lang="zh-CN" altLang="en-US" sz="1800" b="1" dirty="0" smtClean="0">
                <a:latin typeface="微软雅黑" pitchFamily="34" charset="-122"/>
                <a:ea typeface="微软雅黑" pitchFamily="34" charset="-122"/>
              </a:rPr>
              <a:t>全面的考核体系 </a:t>
            </a:r>
          </a:p>
          <a:p>
            <a:pPr indent="468313">
              <a:lnSpc>
                <a:spcPct val="80000"/>
              </a:lnSpc>
              <a:buFont typeface="Wingdings" pitchFamily="2" charset="2"/>
              <a:buNone/>
            </a:pPr>
            <a:r>
              <a:rPr lang="zh-CN" altLang="en-US" sz="1600" b="0" dirty="0" smtClean="0">
                <a:latin typeface="微软雅黑" pitchFamily="34" charset="-122"/>
                <a:ea typeface="微软雅黑" pitchFamily="34" charset="-122"/>
              </a:rPr>
              <a:t>充分</a:t>
            </a:r>
            <a:r>
              <a:rPr lang="zh-CN" altLang="en-US" sz="1600" b="0" dirty="0" smtClean="0">
                <a:latin typeface="微软雅黑" pitchFamily="34" charset="-122"/>
                <a:ea typeface="微软雅黑" pitchFamily="34" charset="-122"/>
              </a:rPr>
              <a:t>考虑目前银行绩效考核的各种理论和应用手段，</a:t>
            </a:r>
            <a:r>
              <a:rPr lang="zh-CN" altLang="en-US" sz="1600" b="0" dirty="0" smtClean="0">
                <a:latin typeface="微软雅黑" pitchFamily="34" charset="-122"/>
                <a:ea typeface="微软雅黑" pitchFamily="34" charset="-122"/>
              </a:rPr>
              <a:t>支持全方位</a:t>
            </a:r>
            <a:r>
              <a:rPr lang="zh-CN" altLang="en-US" sz="1600" b="0" dirty="0" smtClean="0">
                <a:latin typeface="微软雅黑" pitchFamily="34" charset="-122"/>
                <a:ea typeface="微软雅黑" pitchFamily="34" charset="-122"/>
              </a:rPr>
              <a:t>的绩效考核：支持</a:t>
            </a:r>
            <a:r>
              <a:rPr lang="zh-CN" altLang="en-US" sz="1600" b="0" dirty="0" smtClean="0">
                <a:latin typeface="微软雅黑" pitchFamily="34" charset="-122"/>
                <a:ea typeface="微软雅黑" pitchFamily="34" charset="-122"/>
              </a:rPr>
              <a:t>以</a:t>
            </a:r>
            <a:r>
              <a:rPr lang="en-US" altLang="zh-CN" sz="1600" b="0" dirty="0" smtClean="0">
                <a:latin typeface="微软雅黑" pitchFamily="34" charset="-122"/>
                <a:ea typeface="微软雅黑" pitchFamily="34" charset="-122"/>
              </a:rPr>
              <a:t>BO</a:t>
            </a:r>
            <a:r>
              <a:rPr lang="zh-CN" altLang="en-US" sz="1600" b="0" dirty="0" smtClean="0">
                <a:latin typeface="微软雅黑" pitchFamily="34" charset="-122"/>
                <a:ea typeface="微软雅黑" pitchFamily="34" charset="-122"/>
              </a:rPr>
              <a:t>目标管理、</a:t>
            </a:r>
            <a:r>
              <a:rPr lang="en-US" altLang="zh-CN" sz="1600" b="0" dirty="0" smtClean="0">
                <a:latin typeface="微软雅黑" pitchFamily="34" charset="-122"/>
                <a:ea typeface="微软雅黑" pitchFamily="34" charset="-122"/>
              </a:rPr>
              <a:t>KPI</a:t>
            </a:r>
            <a:r>
              <a:rPr lang="zh-CN" altLang="en-US" sz="1600" b="0" dirty="0" smtClean="0">
                <a:latin typeface="微软雅黑" pitchFamily="34" charset="-122"/>
                <a:ea typeface="微软雅黑" pitchFamily="34" charset="-122"/>
              </a:rPr>
              <a:t>关键绩效</a:t>
            </a:r>
            <a:r>
              <a:rPr lang="zh-CN" altLang="en-US" sz="1600" b="0" dirty="0" smtClean="0">
                <a:latin typeface="微软雅黑" pitchFamily="34" charset="-122"/>
                <a:ea typeface="微软雅黑" pitchFamily="34" charset="-122"/>
              </a:rPr>
              <a:t>指标、</a:t>
            </a:r>
            <a:r>
              <a:rPr lang="en-US" altLang="zh-CN" sz="1600" b="0" dirty="0" smtClean="0">
                <a:latin typeface="微软雅黑" pitchFamily="34" charset="-122"/>
                <a:ea typeface="微软雅黑" pitchFamily="34" charset="-122"/>
              </a:rPr>
              <a:t>BSC</a:t>
            </a:r>
            <a:r>
              <a:rPr lang="zh-CN" altLang="en-US" sz="1600" b="0" dirty="0" smtClean="0">
                <a:latin typeface="微软雅黑" pitchFamily="34" charset="-122"/>
                <a:ea typeface="微软雅黑" pitchFamily="34" charset="-122"/>
              </a:rPr>
              <a:t>平衡计分卡等多种的方法的考核。使得绩效管理</a:t>
            </a:r>
            <a:r>
              <a:rPr lang="zh-CN" altLang="en-US" sz="1600" b="0" dirty="0" smtClean="0">
                <a:latin typeface="微软雅黑" pitchFamily="34" charset="-122"/>
                <a:ea typeface="微软雅黑" pitchFamily="34" charset="-122"/>
              </a:rPr>
              <a:t>更加全面</a:t>
            </a:r>
            <a:r>
              <a:rPr lang="zh-CN" altLang="en-US" sz="1600" b="0" dirty="0" smtClean="0">
                <a:latin typeface="微软雅黑" pitchFamily="34" charset="-122"/>
                <a:ea typeface="微软雅黑" pitchFamily="34" charset="-122"/>
              </a:rPr>
              <a:t>，考核重点更加突出。 </a:t>
            </a:r>
          </a:p>
          <a:p>
            <a:pPr>
              <a:lnSpc>
                <a:spcPct val="80000"/>
              </a:lnSpc>
            </a:pPr>
            <a:r>
              <a:rPr lang="zh-CN" altLang="en-US" sz="1800" b="1" dirty="0">
                <a:latin typeface="微软雅黑" pitchFamily="34" charset="-122"/>
                <a:ea typeface="微软雅黑" pitchFamily="34" charset="-122"/>
              </a:rPr>
              <a:t>先进的考核理论 </a:t>
            </a:r>
          </a:p>
          <a:p>
            <a:pPr indent="468313">
              <a:lnSpc>
                <a:spcPct val="80000"/>
              </a:lnSpc>
              <a:buNone/>
            </a:pPr>
            <a:r>
              <a:rPr lang="zh-CN" altLang="en-US" sz="1600" dirty="0" smtClean="0">
                <a:latin typeface="微软雅黑" pitchFamily="34" charset="-122"/>
                <a:ea typeface="微软雅黑" pitchFamily="34" charset="-122"/>
              </a:rPr>
              <a:t>绩效</a:t>
            </a:r>
            <a:r>
              <a:rPr lang="zh-CN" altLang="en-US" sz="1600" dirty="0">
                <a:latin typeface="微软雅黑" pitchFamily="34" charset="-122"/>
                <a:ea typeface="微软雅黑" pitchFamily="34" charset="-122"/>
              </a:rPr>
              <a:t>管理不仅强调工作结果，还强调完成目标的过程；</a:t>
            </a:r>
            <a:r>
              <a:rPr lang="zh-CN" altLang="en-US" sz="1600" dirty="0">
                <a:latin typeface="微软雅黑" pitchFamily="34" charset="-122"/>
                <a:ea typeface="微软雅黑" pitchFamily="34" charset="-122"/>
              </a:rPr>
              <a:t>在考核</a:t>
            </a:r>
            <a:r>
              <a:rPr lang="zh-CN" altLang="en-US" sz="1600" dirty="0">
                <a:latin typeface="微软雅黑" pitchFamily="34" charset="-122"/>
                <a:ea typeface="微软雅黑" pitchFamily="34" charset="-122"/>
              </a:rPr>
              <a:t>产出、结果、财务指标、短期绩效的同时，还要考核</a:t>
            </a:r>
            <a:r>
              <a:rPr lang="zh-CN" altLang="en-US" sz="1600" dirty="0">
                <a:latin typeface="微软雅黑" pitchFamily="34" charset="-122"/>
                <a:ea typeface="微软雅黑" pitchFamily="34" charset="-122"/>
              </a:rPr>
              <a:t>投入</a:t>
            </a:r>
            <a:r>
              <a:rPr lang="zh-CN" altLang="en-US" sz="1600" dirty="0">
                <a:latin typeface="微软雅黑" pitchFamily="34" charset="-122"/>
                <a:ea typeface="微软雅黑" pitchFamily="34" charset="-122"/>
              </a:rPr>
              <a:t>、过程、非财务指标、兼顾长期战略；按经济风险调整</a:t>
            </a:r>
            <a:r>
              <a:rPr lang="zh-CN" altLang="en-US" sz="1600" dirty="0">
                <a:latin typeface="微软雅黑" pitchFamily="34" charset="-122"/>
                <a:ea typeface="微软雅黑" pitchFamily="34" charset="-122"/>
              </a:rPr>
              <a:t>的收益率</a:t>
            </a:r>
            <a:r>
              <a:rPr lang="zh-CN" altLang="en-US" sz="1600" dirty="0">
                <a:latin typeface="微软雅黑" pitchFamily="34" charset="-122"/>
                <a:ea typeface="微软雅黑" pitchFamily="34" charset="-122"/>
              </a:rPr>
              <a:t>，综合考核银行的盈利能力和风险管理能力，将</a:t>
            </a:r>
            <a:r>
              <a:rPr lang="zh-CN" altLang="en-US" sz="1600" dirty="0">
                <a:latin typeface="微软雅黑" pitchFamily="34" charset="-122"/>
                <a:ea typeface="微软雅黑" pitchFamily="34" charset="-122"/>
              </a:rPr>
              <a:t>风险因素</a:t>
            </a:r>
            <a:r>
              <a:rPr lang="zh-CN" altLang="en-US" sz="1600" dirty="0">
                <a:latin typeface="微软雅黑" pitchFamily="34" charset="-122"/>
                <a:ea typeface="微软雅黑" pitchFamily="34" charset="-122"/>
              </a:rPr>
              <a:t>引入到资本回报中</a:t>
            </a:r>
            <a:r>
              <a:rPr lang="zh-CN" altLang="en-US"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a:lnSpc>
                <a:spcPct val="80000"/>
              </a:lnSpc>
            </a:pPr>
            <a:r>
              <a:rPr lang="zh-CN" altLang="en-US" sz="1800" b="1" dirty="0">
                <a:latin typeface="微软雅黑" pitchFamily="34" charset="-122"/>
                <a:ea typeface="微软雅黑" pitchFamily="34" charset="-122"/>
              </a:rPr>
              <a:t>丰富的考核指标库 </a:t>
            </a:r>
          </a:p>
          <a:p>
            <a:pPr indent="468313">
              <a:lnSpc>
                <a:spcPct val="80000"/>
              </a:lnSpc>
              <a:buNone/>
            </a:pPr>
            <a:r>
              <a:rPr lang="zh-CN" altLang="en-US" sz="1600" dirty="0">
                <a:latin typeface="微软雅黑" pitchFamily="34" charset="-122"/>
                <a:ea typeface="微软雅黑" pitchFamily="34" charset="-122"/>
              </a:rPr>
              <a:t>系统引入金融专家的先进理论作为指导，具有十分丰富的考核指标库，用户可以根据自身需求，增加指标，定义指标来源。基本指标库中的指标，已经覆盖了所有的基本</a:t>
            </a:r>
            <a:r>
              <a:rPr lang="zh-CN" altLang="en-US" sz="1600" dirty="0">
                <a:latin typeface="微软雅黑" pitchFamily="34" charset="-122"/>
                <a:ea typeface="微软雅黑" pitchFamily="34" charset="-122"/>
              </a:rPr>
              <a:t>业务指标</a:t>
            </a:r>
            <a:r>
              <a:rPr lang="zh-CN" altLang="en-US" sz="1600" dirty="0">
                <a:latin typeface="微软雅黑" pitchFamily="34" charset="-122"/>
                <a:ea typeface="微软雅黑" pitchFamily="34" charset="-122"/>
              </a:rPr>
              <a:t>，用户还可以根据自身需要，通过定义计算公式用这些基础指标计算出新的</a:t>
            </a:r>
            <a:r>
              <a:rPr lang="zh-CN" altLang="en-US" sz="1600" dirty="0">
                <a:latin typeface="微软雅黑" pitchFamily="34" charset="-122"/>
                <a:ea typeface="微软雅黑" pitchFamily="34" charset="-122"/>
              </a:rPr>
              <a:t>指标</a:t>
            </a:r>
            <a:r>
              <a:rPr lang="zh-CN" altLang="en-US" sz="1600" dirty="0">
                <a:latin typeface="微软雅黑" pitchFamily="34" charset="-122"/>
                <a:ea typeface="微软雅黑" pitchFamily="34" charset="-122"/>
              </a:rPr>
              <a:t>，以完成不同考核目的的需要，客户可以借鉴考核指标库，方便快捷地建立自己的绩效考核方案和指标体系。</a:t>
            </a:r>
          </a:p>
          <a:p>
            <a:pPr>
              <a:lnSpc>
                <a:spcPct val="80000"/>
              </a:lnSpc>
            </a:pPr>
            <a:r>
              <a:rPr lang="zh-CN" altLang="en-US" sz="1800" b="1" dirty="0">
                <a:latin typeface="微软雅黑" pitchFamily="34" charset="-122"/>
                <a:ea typeface="微软雅黑" pitchFamily="34" charset="-122"/>
              </a:rPr>
              <a:t>广泛的考核结果应用 </a:t>
            </a:r>
          </a:p>
          <a:p>
            <a:pPr indent="468313">
              <a:lnSpc>
                <a:spcPct val="80000"/>
              </a:lnSpc>
              <a:buNone/>
            </a:pPr>
            <a:r>
              <a:rPr lang="zh-CN" altLang="en-US" sz="1600" dirty="0">
                <a:latin typeface="微软雅黑" pitchFamily="34" charset="-122"/>
                <a:ea typeface="微软雅黑" pitchFamily="34" charset="-122"/>
              </a:rPr>
              <a:t>遵循商业银行“绩效考核、资源配置”的目的，注重绩效的</a:t>
            </a:r>
            <a:r>
              <a:rPr lang="zh-CN" altLang="en-US" sz="1600" dirty="0">
                <a:latin typeface="微软雅黑" pitchFamily="34" charset="-122"/>
                <a:ea typeface="微软雅黑" pitchFamily="34" charset="-122"/>
              </a:rPr>
              <a:t>分配、</a:t>
            </a:r>
            <a:r>
              <a:rPr lang="zh-CN" altLang="en-US" sz="1600" dirty="0">
                <a:latin typeface="微软雅黑" pitchFamily="34" charset="-122"/>
                <a:ea typeface="微软雅黑" pitchFamily="34" charset="-122"/>
              </a:rPr>
              <a:t>营销费用的分解、客户经理等级管理等应用。通过运用考核</a:t>
            </a:r>
            <a:r>
              <a:rPr lang="zh-CN" altLang="en-US" sz="1600" dirty="0">
                <a:latin typeface="微软雅黑" pitchFamily="34" charset="-122"/>
                <a:ea typeface="微软雅黑" pitchFamily="34" charset="-122"/>
              </a:rPr>
              <a:t>结果</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促使员工改进工作方法</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提高工作质量与</a:t>
            </a:r>
            <a:r>
              <a:rPr lang="zh-CN" altLang="en-US" sz="1600" dirty="0">
                <a:latin typeface="微软雅黑" pitchFamily="34" charset="-122"/>
                <a:ea typeface="微软雅黑" pitchFamily="34" charset="-122"/>
              </a:rPr>
              <a:t>效率</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创立“职务</a:t>
            </a:r>
            <a:r>
              <a:rPr lang="zh-CN" altLang="en-US" sz="1600" dirty="0">
                <a:latin typeface="微软雅黑" pitchFamily="34" charset="-122"/>
                <a:ea typeface="微软雅黑" pitchFamily="34" charset="-122"/>
              </a:rPr>
              <a:t>能上能下</a:t>
            </a:r>
            <a:r>
              <a:rPr lang="zh-CN" altLang="en-US" sz="1600" dirty="0">
                <a:latin typeface="微软雅黑" pitchFamily="34" charset="-122"/>
                <a:ea typeface="微软雅黑" pitchFamily="34" charset="-122"/>
              </a:rPr>
              <a:t>、人员能进能出、收入能高能低”的激励约束机制</a:t>
            </a:r>
            <a:r>
              <a:rPr lang="en-US" altLang="zh-CN" sz="1600" dirty="0">
                <a:latin typeface="微软雅黑" pitchFamily="34" charset="-122"/>
                <a:ea typeface="微软雅黑" pitchFamily="34" charset="-122"/>
              </a:rPr>
              <a:t>,</a:t>
            </a:r>
          </a:p>
          <a:p>
            <a:pPr>
              <a:lnSpc>
                <a:spcPct val="80000"/>
              </a:lnSpc>
            </a:pPr>
            <a:r>
              <a:rPr lang="zh-CN" altLang="en-US" sz="1800" b="1" dirty="0">
                <a:latin typeface="微软雅黑" pitchFamily="34" charset="-122"/>
                <a:ea typeface="微软雅黑" pitchFamily="34" charset="-122"/>
              </a:rPr>
              <a:t>良好的适用性 </a:t>
            </a:r>
          </a:p>
          <a:p>
            <a:pPr indent="468313">
              <a:lnSpc>
                <a:spcPct val="80000"/>
              </a:lnSpc>
              <a:buNone/>
            </a:pPr>
            <a:r>
              <a:rPr lang="zh-CN" altLang="en-US" sz="1600" dirty="0">
                <a:latin typeface="微软雅黑" pitchFamily="34" charset="-122"/>
                <a:ea typeface="微软雅黑" pitchFamily="34" charset="-122"/>
              </a:rPr>
              <a:t>系统严格遵循绩效管理原理和流程，紧贴商业银行绩效</a:t>
            </a:r>
            <a:r>
              <a:rPr lang="zh-CN" altLang="en-US" sz="1600" dirty="0">
                <a:latin typeface="微软雅黑" pitchFamily="34" charset="-122"/>
                <a:ea typeface="微软雅黑" pitchFamily="34" charset="-122"/>
              </a:rPr>
              <a:t>管理现状</a:t>
            </a:r>
            <a:r>
              <a:rPr lang="zh-CN" altLang="en-US" sz="1600" dirty="0">
                <a:latin typeface="微软雅黑" pitchFamily="34" charset="-122"/>
                <a:ea typeface="微软雅黑" pitchFamily="34" charset="-122"/>
              </a:rPr>
              <a:t>，将整个绩效管理过程进行标准化管理，适应了</a:t>
            </a:r>
            <a:r>
              <a:rPr lang="zh-CN" altLang="en-US" sz="1600" dirty="0">
                <a:latin typeface="微软雅黑" pitchFamily="34" charset="-122"/>
                <a:ea typeface="微软雅黑" pitchFamily="34" charset="-122"/>
              </a:rPr>
              <a:t>商业银行</a:t>
            </a:r>
            <a:r>
              <a:rPr lang="zh-CN" altLang="en-US" sz="1600" dirty="0">
                <a:latin typeface="微软雅黑" pitchFamily="34" charset="-122"/>
                <a:ea typeface="微软雅黑" pitchFamily="34" charset="-122"/>
              </a:rPr>
              <a:t>绩效考核的各个发展阶段。</a:t>
            </a:r>
          </a:p>
          <a:p>
            <a:pPr>
              <a:lnSpc>
                <a:spcPct val="80000"/>
              </a:lnSpc>
              <a:buFont typeface="Wingdings" pitchFamily="2" charset="2"/>
              <a:buNone/>
            </a:pPr>
            <a:endParaRPr lang="zh-CN" altLang="en-US" sz="1600" dirty="0">
              <a:latin typeface="宋体" pitchFamily="2" charset="-122"/>
            </a:endParaRPr>
          </a:p>
          <a:p>
            <a:pPr indent="468313">
              <a:lnSpc>
                <a:spcPct val="80000"/>
              </a:lnSpc>
              <a:buNone/>
            </a:pPr>
            <a:endParaRPr lang="en-US" altLang="zh-CN"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359611618"/>
      </p:ext>
    </p:extLst>
  </p:cSld>
  <p:clrMapOvr>
    <a:masterClrMapping/>
  </p:clrMapOvr>
  <p:transition advClick="0"/>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圆角矩形标注 140"/>
          <p:cNvSpPr/>
          <p:nvPr/>
        </p:nvSpPr>
        <p:spPr>
          <a:xfrm>
            <a:off x="5857875" y="2857500"/>
            <a:ext cx="3071813" cy="1785938"/>
          </a:xfrm>
          <a:prstGeom prst="wedgeRoundRectCallout">
            <a:avLst>
              <a:gd name="adj1" fmla="val -59225"/>
              <a:gd name="adj2" fmla="val 49879"/>
              <a:gd name="adj3" fmla="val 16667"/>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endParaRPr lang="zh-CN" altLang="en-US"/>
          </a:p>
        </p:txBody>
      </p:sp>
      <p:sp>
        <p:nvSpPr>
          <p:cNvPr id="134" name="梯形 133"/>
          <p:cNvSpPr/>
          <p:nvPr/>
        </p:nvSpPr>
        <p:spPr>
          <a:xfrm>
            <a:off x="285750" y="5143500"/>
            <a:ext cx="6357938" cy="858838"/>
          </a:xfrm>
          <a:prstGeom prst="trapezoid">
            <a:avLst>
              <a:gd name="adj" fmla="val 77222"/>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8000"/>
          </a:p>
        </p:txBody>
      </p:sp>
      <p:sp>
        <p:nvSpPr>
          <p:cNvPr id="34820" name="标题 1"/>
          <p:cNvSpPr>
            <a:spLocks noGrp="1"/>
          </p:cNvSpPr>
          <p:nvPr>
            <p:ph type="title"/>
          </p:nvPr>
        </p:nvSpPr>
        <p:spPr/>
        <p:txBody>
          <a:bodyPr/>
          <a:lstStyle/>
          <a:p>
            <a:r>
              <a:rPr lang="zh-CN" altLang="en-US" smtClean="0"/>
              <a:t>绩效考核的各层数据特征</a:t>
            </a:r>
          </a:p>
        </p:txBody>
      </p:sp>
      <p:sp>
        <p:nvSpPr>
          <p:cNvPr id="34821"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pitchFamily="34" charset="0"/>
                <a:ea typeface="宋体" pitchFamily="2" charset="-122"/>
              </a:defRPr>
            </a:lvl1pPr>
            <a:lvl2pPr marL="742950" indent="-285750" eaLnBrk="0" hangingPunct="0">
              <a:defRPr sz="2600">
                <a:solidFill>
                  <a:schemeClr val="tx1"/>
                </a:solidFill>
                <a:latin typeface="Arial" pitchFamily="34" charset="0"/>
                <a:ea typeface="宋体" pitchFamily="2" charset="-122"/>
              </a:defRPr>
            </a:lvl2pPr>
            <a:lvl3pPr marL="1143000" indent="-228600" eaLnBrk="0" hangingPunct="0">
              <a:defRPr sz="2600">
                <a:solidFill>
                  <a:schemeClr val="tx1"/>
                </a:solidFill>
                <a:latin typeface="Arial" pitchFamily="34" charset="0"/>
                <a:ea typeface="宋体" pitchFamily="2" charset="-122"/>
              </a:defRPr>
            </a:lvl3pPr>
            <a:lvl4pPr marL="1600200" indent="-228600" eaLnBrk="0" hangingPunct="0">
              <a:defRPr sz="2600">
                <a:solidFill>
                  <a:schemeClr val="tx1"/>
                </a:solidFill>
                <a:latin typeface="Arial" pitchFamily="34" charset="0"/>
                <a:ea typeface="宋体" pitchFamily="2" charset="-122"/>
              </a:defRPr>
            </a:lvl4pPr>
            <a:lvl5pPr marL="2057400" indent="-228600" eaLnBrk="0" hangingPunct="0">
              <a:defRPr sz="26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6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6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6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600">
                <a:solidFill>
                  <a:schemeClr val="tx1"/>
                </a:solidFill>
                <a:latin typeface="Arial" pitchFamily="34" charset="0"/>
                <a:ea typeface="宋体" pitchFamily="2" charset="-122"/>
              </a:defRPr>
            </a:lvl9pPr>
          </a:lstStyle>
          <a:p>
            <a:pPr eaLnBrk="1" hangingPunct="1"/>
            <a:fld id="{1C0F140B-F38C-4834-80A5-24E418CE982F}" type="slidenum">
              <a:rPr lang="en-US" altLang="zh-CN" sz="1400" smtClean="0">
                <a:solidFill>
                  <a:schemeClr val="bg2"/>
                </a:solidFill>
              </a:rPr>
              <a:pPr eaLnBrk="1" hangingPunct="1"/>
              <a:t>185</a:t>
            </a:fld>
            <a:endParaRPr lang="en-US" altLang="zh-CN" sz="1400" smtClean="0">
              <a:solidFill>
                <a:schemeClr val="bg2"/>
              </a:solidFill>
            </a:endParaRPr>
          </a:p>
        </p:txBody>
      </p:sp>
      <p:grpSp>
        <p:nvGrpSpPr>
          <p:cNvPr id="34822" name="组合 132"/>
          <p:cNvGrpSpPr>
            <a:grpSpLocks/>
          </p:cNvGrpSpPr>
          <p:nvPr/>
        </p:nvGrpSpPr>
        <p:grpSpPr bwMode="auto">
          <a:xfrm>
            <a:off x="285750" y="1704975"/>
            <a:ext cx="6357938" cy="4367213"/>
            <a:chOff x="214282" y="1428736"/>
            <a:chExt cx="6408737" cy="4810125"/>
          </a:xfrm>
        </p:grpSpPr>
        <p:pic>
          <p:nvPicPr>
            <p:cNvPr id="34840" name="Picture 4" descr="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82" y="1428736"/>
              <a:ext cx="6408737"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p:cNvSpPr>
              <a:spLocks noChangeArrowheads="1"/>
            </p:cNvSpPr>
            <p:nvPr/>
          </p:nvSpPr>
          <p:spPr bwMode="auto">
            <a:xfrm>
              <a:off x="3072210" y="2091418"/>
              <a:ext cx="723283" cy="236047"/>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绩效评分</a:t>
              </a:r>
              <a:endParaRPr lang="en-US" altLang="zh-CN" sz="1400" b="1" dirty="0">
                <a:solidFill>
                  <a:srgbClr val="FF9900"/>
                </a:solidFill>
                <a:latin typeface="Book Antiqua" pitchFamily="18" charset="0"/>
              </a:endParaRPr>
            </a:p>
          </p:txBody>
        </p:sp>
        <p:sp>
          <p:nvSpPr>
            <p:cNvPr id="11" name="Rectangle 6"/>
            <p:cNvSpPr>
              <a:spLocks noChangeArrowheads="1"/>
            </p:cNvSpPr>
            <p:nvPr/>
          </p:nvSpPr>
          <p:spPr bwMode="auto">
            <a:xfrm>
              <a:off x="3000203" y="5357617"/>
              <a:ext cx="723283" cy="237796"/>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明细数据</a:t>
              </a:r>
              <a:endParaRPr lang="en-US" altLang="zh-CN" sz="1400" b="1" dirty="0">
                <a:solidFill>
                  <a:srgbClr val="FF9900"/>
                </a:solidFill>
                <a:latin typeface="Book Antiqua" pitchFamily="18" charset="0"/>
              </a:endParaRPr>
            </a:p>
          </p:txBody>
        </p:sp>
        <p:sp>
          <p:nvSpPr>
            <p:cNvPr id="12" name="Rectangle 7"/>
            <p:cNvSpPr>
              <a:spLocks noChangeArrowheads="1"/>
            </p:cNvSpPr>
            <p:nvPr/>
          </p:nvSpPr>
          <p:spPr bwMode="auto">
            <a:xfrm>
              <a:off x="2680166" y="3012877"/>
              <a:ext cx="361642" cy="237796"/>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员工</a:t>
              </a:r>
              <a:endParaRPr lang="en-US" altLang="zh-CN" sz="1400" b="1" dirty="0">
                <a:solidFill>
                  <a:srgbClr val="FF9900"/>
                </a:solidFill>
                <a:latin typeface="Book Antiqua" pitchFamily="18" charset="0"/>
              </a:endParaRPr>
            </a:p>
          </p:txBody>
        </p:sp>
        <p:sp>
          <p:nvSpPr>
            <p:cNvPr id="13" name="Rectangle 8"/>
            <p:cNvSpPr>
              <a:spLocks noChangeArrowheads="1"/>
            </p:cNvSpPr>
            <p:nvPr/>
          </p:nvSpPr>
          <p:spPr bwMode="auto">
            <a:xfrm>
              <a:off x="2587355" y="3731512"/>
              <a:ext cx="361642" cy="237796"/>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财务</a:t>
              </a:r>
              <a:endParaRPr lang="en-US" altLang="zh-CN" sz="1400" b="1" dirty="0">
                <a:solidFill>
                  <a:srgbClr val="FF9900"/>
                </a:solidFill>
                <a:latin typeface="Book Antiqua" pitchFamily="18" charset="0"/>
              </a:endParaRPr>
            </a:p>
          </p:txBody>
        </p:sp>
        <p:sp>
          <p:nvSpPr>
            <p:cNvPr id="14" name="Rectangle 9"/>
            <p:cNvSpPr>
              <a:spLocks noChangeArrowheads="1"/>
            </p:cNvSpPr>
            <p:nvPr/>
          </p:nvSpPr>
          <p:spPr bwMode="auto">
            <a:xfrm>
              <a:off x="3000203" y="4280541"/>
              <a:ext cx="723283" cy="236047"/>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汇总数据</a:t>
              </a:r>
              <a:endParaRPr lang="en-US" altLang="zh-CN" sz="1400" b="1" dirty="0">
                <a:solidFill>
                  <a:srgbClr val="FF9900"/>
                </a:solidFill>
                <a:latin typeface="Book Antiqua" pitchFamily="18" charset="0"/>
              </a:endParaRPr>
            </a:p>
          </p:txBody>
        </p:sp>
        <p:sp>
          <p:nvSpPr>
            <p:cNvPr id="15" name="Rectangle 10"/>
            <p:cNvSpPr>
              <a:spLocks noChangeArrowheads="1"/>
            </p:cNvSpPr>
            <p:nvPr/>
          </p:nvSpPr>
          <p:spPr bwMode="auto">
            <a:xfrm>
              <a:off x="3686681" y="3026865"/>
              <a:ext cx="361642" cy="237796"/>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流程</a:t>
              </a:r>
              <a:endParaRPr lang="en-US" altLang="zh-CN" sz="1400" b="1" dirty="0">
                <a:solidFill>
                  <a:srgbClr val="FF9900"/>
                </a:solidFill>
                <a:latin typeface="Book Antiqua" pitchFamily="18" charset="0"/>
              </a:endParaRPr>
            </a:p>
          </p:txBody>
        </p:sp>
        <p:sp>
          <p:nvSpPr>
            <p:cNvPr id="16" name="Rectangle 11"/>
            <p:cNvSpPr>
              <a:spLocks noChangeArrowheads="1"/>
            </p:cNvSpPr>
            <p:nvPr/>
          </p:nvSpPr>
          <p:spPr bwMode="auto">
            <a:xfrm>
              <a:off x="3723486" y="3747247"/>
              <a:ext cx="361642" cy="236048"/>
            </a:xfrm>
            <a:prstGeom prst="rect">
              <a:avLst/>
            </a:prstGeom>
            <a:noFill/>
            <a:ln w="9525">
              <a:noFill/>
              <a:miter lim="800000"/>
              <a:headEnd/>
              <a:tailEnd/>
            </a:ln>
            <a:effectLst>
              <a:outerShdw dist="12700" dir="5400000" algn="ctr" rotWithShape="0">
                <a:schemeClr val="tx1"/>
              </a:outerShdw>
            </a:effectLst>
          </p:spPr>
          <p:txBody>
            <a:bodyPr wrap="none" lIns="0" tIns="0" rIns="0" bIns="0">
              <a:spAutoFit/>
            </a:bodyPr>
            <a:lstStyle/>
            <a:p>
              <a:pPr>
                <a:defRPr/>
              </a:pPr>
              <a:r>
                <a:rPr lang="zh-CN" altLang="en-US" sz="1400" b="1" dirty="0">
                  <a:solidFill>
                    <a:srgbClr val="FF9900"/>
                  </a:solidFill>
                  <a:latin typeface="Book Antiqua" pitchFamily="18" charset="0"/>
                </a:rPr>
                <a:t>客户</a:t>
              </a:r>
              <a:endParaRPr lang="en-US" altLang="zh-CN" sz="1400" b="1" dirty="0">
                <a:solidFill>
                  <a:srgbClr val="FF9900"/>
                </a:solidFill>
                <a:latin typeface="Book Antiqua" pitchFamily="18" charset="0"/>
              </a:endParaRPr>
            </a:p>
          </p:txBody>
        </p:sp>
        <p:grpSp>
          <p:nvGrpSpPr>
            <p:cNvPr id="34848" name="Group 12"/>
            <p:cNvGrpSpPr>
              <a:grpSpLocks/>
            </p:cNvGrpSpPr>
            <p:nvPr/>
          </p:nvGrpSpPr>
          <p:grpSpPr bwMode="auto">
            <a:xfrm>
              <a:off x="1462088" y="5414963"/>
              <a:ext cx="3960812" cy="576262"/>
              <a:chOff x="839" y="3430"/>
              <a:chExt cx="2495" cy="363"/>
            </a:xfrm>
          </p:grpSpPr>
          <p:grpSp>
            <p:nvGrpSpPr>
              <p:cNvPr id="34906" name="Group 13"/>
              <p:cNvGrpSpPr>
                <a:grpSpLocks/>
              </p:cNvGrpSpPr>
              <p:nvPr/>
            </p:nvGrpSpPr>
            <p:grpSpPr bwMode="auto">
              <a:xfrm>
                <a:off x="1387" y="3446"/>
                <a:ext cx="408" cy="183"/>
                <a:chOff x="4921" y="2615"/>
                <a:chExt cx="545" cy="316"/>
              </a:xfrm>
            </p:grpSpPr>
            <p:sp>
              <p:nvSpPr>
                <p:cNvPr id="34947" name="Rectangle 14"/>
                <p:cNvSpPr>
                  <a:spLocks noChangeArrowheads="1"/>
                </p:cNvSpPr>
                <p:nvPr/>
              </p:nvSpPr>
              <p:spPr bwMode="auto">
                <a:xfrm>
                  <a:off x="5057" y="2615"/>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8" name="Rectangle 15"/>
                <p:cNvSpPr>
                  <a:spLocks noChangeArrowheads="1"/>
                </p:cNvSpPr>
                <p:nvPr/>
              </p:nvSpPr>
              <p:spPr bwMode="auto">
                <a:xfrm>
                  <a:off x="5284" y="2660"/>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9" name="Rectangle 16"/>
                <p:cNvSpPr>
                  <a:spLocks noChangeArrowheads="1"/>
                </p:cNvSpPr>
                <p:nvPr/>
              </p:nvSpPr>
              <p:spPr bwMode="auto">
                <a:xfrm>
                  <a:off x="5148" y="2841"/>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50" name="Rectangle 17"/>
                <p:cNvSpPr>
                  <a:spLocks noChangeArrowheads="1"/>
                </p:cNvSpPr>
                <p:nvPr/>
              </p:nvSpPr>
              <p:spPr bwMode="auto">
                <a:xfrm>
                  <a:off x="4921" y="2796"/>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51" name="Line 18"/>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52" name="Line 19"/>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53" name="Line 20"/>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54" name="Line 21"/>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07" name="Group 22"/>
              <p:cNvGrpSpPr>
                <a:grpSpLocks/>
              </p:cNvGrpSpPr>
              <p:nvPr/>
            </p:nvGrpSpPr>
            <p:grpSpPr bwMode="auto">
              <a:xfrm>
                <a:off x="1841" y="3628"/>
                <a:ext cx="408" cy="183"/>
                <a:chOff x="4921" y="2615"/>
                <a:chExt cx="545" cy="316"/>
              </a:xfrm>
            </p:grpSpPr>
            <p:sp>
              <p:nvSpPr>
                <p:cNvPr id="34939" name="Rectangle 23"/>
                <p:cNvSpPr>
                  <a:spLocks noChangeArrowheads="1"/>
                </p:cNvSpPr>
                <p:nvPr/>
              </p:nvSpPr>
              <p:spPr bwMode="auto">
                <a:xfrm>
                  <a:off x="5057" y="2615"/>
                  <a:ext cx="182" cy="90"/>
                </a:xfrm>
                <a:prstGeom prst="rect">
                  <a:avLst/>
                </a:pr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0" name="Rectangle 24"/>
                <p:cNvSpPr>
                  <a:spLocks noChangeArrowheads="1"/>
                </p:cNvSpPr>
                <p:nvPr/>
              </p:nvSpPr>
              <p:spPr bwMode="auto">
                <a:xfrm>
                  <a:off x="5284" y="2660"/>
                  <a:ext cx="182" cy="90"/>
                </a:xfrm>
                <a:prstGeom prst="rect">
                  <a:avLst/>
                </a:pr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1" name="Rectangle 25"/>
                <p:cNvSpPr>
                  <a:spLocks noChangeArrowheads="1"/>
                </p:cNvSpPr>
                <p:nvPr/>
              </p:nvSpPr>
              <p:spPr bwMode="auto">
                <a:xfrm>
                  <a:off x="5148" y="2841"/>
                  <a:ext cx="182" cy="90"/>
                </a:xfrm>
                <a:prstGeom prst="rect">
                  <a:avLst/>
                </a:pr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2" name="Rectangle 26"/>
                <p:cNvSpPr>
                  <a:spLocks noChangeArrowheads="1"/>
                </p:cNvSpPr>
                <p:nvPr/>
              </p:nvSpPr>
              <p:spPr bwMode="auto">
                <a:xfrm>
                  <a:off x="4921" y="2796"/>
                  <a:ext cx="182" cy="90"/>
                </a:xfrm>
                <a:prstGeom prst="rect">
                  <a:avLst/>
                </a:prstGeom>
                <a:solidFill>
                  <a:srgbClr val="CCFF33"/>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43" name="Line 27"/>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4" name="Line 28"/>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5" name="Line 29"/>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6" name="Line 30"/>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08" name="Group 31"/>
              <p:cNvGrpSpPr>
                <a:grpSpLocks/>
              </p:cNvGrpSpPr>
              <p:nvPr/>
            </p:nvGrpSpPr>
            <p:grpSpPr bwMode="auto">
              <a:xfrm>
                <a:off x="2385" y="3491"/>
                <a:ext cx="408" cy="183"/>
                <a:chOff x="4921" y="2615"/>
                <a:chExt cx="545" cy="316"/>
              </a:xfrm>
            </p:grpSpPr>
            <p:sp>
              <p:nvSpPr>
                <p:cNvPr id="34931" name="Rectangle 32"/>
                <p:cNvSpPr>
                  <a:spLocks noChangeArrowheads="1"/>
                </p:cNvSpPr>
                <p:nvPr/>
              </p:nvSpPr>
              <p:spPr bwMode="auto">
                <a:xfrm>
                  <a:off x="5057" y="2615"/>
                  <a:ext cx="182" cy="90"/>
                </a:xfrm>
                <a:prstGeom prst="rect">
                  <a:avLst/>
                </a:prstGeom>
                <a:solidFill>
                  <a:srgbClr val="0033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32" name="Rectangle 33"/>
                <p:cNvSpPr>
                  <a:spLocks noChangeArrowheads="1"/>
                </p:cNvSpPr>
                <p:nvPr/>
              </p:nvSpPr>
              <p:spPr bwMode="auto">
                <a:xfrm>
                  <a:off x="5284" y="2660"/>
                  <a:ext cx="182" cy="90"/>
                </a:xfrm>
                <a:prstGeom prst="rect">
                  <a:avLst/>
                </a:prstGeom>
                <a:solidFill>
                  <a:srgbClr val="0033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33" name="Rectangle 34"/>
                <p:cNvSpPr>
                  <a:spLocks noChangeArrowheads="1"/>
                </p:cNvSpPr>
                <p:nvPr/>
              </p:nvSpPr>
              <p:spPr bwMode="auto">
                <a:xfrm>
                  <a:off x="5148" y="2841"/>
                  <a:ext cx="182" cy="90"/>
                </a:xfrm>
                <a:prstGeom prst="rect">
                  <a:avLst/>
                </a:prstGeom>
                <a:solidFill>
                  <a:srgbClr val="0033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34" name="Rectangle 35"/>
                <p:cNvSpPr>
                  <a:spLocks noChangeArrowheads="1"/>
                </p:cNvSpPr>
                <p:nvPr/>
              </p:nvSpPr>
              <p:spPr bwMode="auto">
                <a:xfrm>
                  <a:off x="4921" y="2796"/>
                  <a:ext cx="182" cy="90"/>
                </a:xfrm>
                <a:prstGeom prst="rect">
                  <a:avLst/>
                </a:prstGeom>
                <a:solidFill>
                  <a:srgbClr val="0033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35" name="Line 36"/>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6" name="Line 37"/>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7" name="Line 38"/>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8" name="Line 39"/>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09" name="Group 40"/>
              <p:cNvGrpSpPr>
                <a:grpSpLocks/>
              </p:cNvGrpSpPr>
              <p:nvPr/>
            </p:nvGrpSpPr>
            <p:grpSpPr bwMode="auto">
              <a:xfrm>
                <a:off x="2930" y="3628"/>
                <a:ext cx="408" cy="183"/>
                <a:chOff x="4921" y="2615"/>
                <a:chExt cx="545" cy="316"/>
              </a:xfrm>
            </p:grpSpPr>
            <p:sp>
              <p:nvSpPr>
                <p:cNvPr id="34923" name="Rectangle 41"/>
                <p:cNvSpPr>
                  <a:spLocks noChangeArrowheads="1"/>
                </p:cNvSpPr>
                <p:nvPr/>
              </p:nvSpPr>
              <p:spPr bwMode="auto">
                <a:xfrm>
                  <a:off x="5057" y="2615"/>
                  <a:ext cx="182" cy="9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24" name="Rectangle 42"/>
                <p:cNvSpPr>
                  <a:spLocks noChangeArrowheads="1"/>
                </p:cNvSpPr>
                <p:nvPr/>
              </p:nvSpPr>
              <p:spPr bwMode="auto">
                <a:xfrm>
                  <a:off x="5284" y="2660"/>
                  <a:ext cx="182" cy="9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25" name="Rectangle 43"/>
                <p:cNvSpPr>
                  <a:spLocks noChangeArrowheads="1"/>
                </p:cNvSpPr>
                <p:nvPr/>
              </p:nvSpPr>
              <p:spPr bwMode="auto">
                <a:xfrm>
                  <a:off x="5148" y="2841"/>
                  <a:ext cx="182" cy="9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26" name="Rectangle 44"/>
                <p:cNvSpPr>
                  <a:spLocks noChangeArrowheads="1"/>
                </p:cNvSpPr>
                <p:nvPr/>
              </p:nvSpPr>
              <p:spPr bwMode="auto">
                <a:xfrm>
                  <a:off x="4921" y="2796"/>
                  <a:ext cx="182" cy="90"/>
                </a:xfrm>
                <a:prstGeom prst="rect">
                  <a:avLst/>
                </a:prstGeom>
                <a:solidFill>
                  <a:srgbClr val="FF99CC"/>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27" name="Line 45"/>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8" name="Line 46"/>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9" name="Line 47"/>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30" name="Line 48"/>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910" name="Group 49"/>
              <p:cNvGrpSpPr>
                <a:grpSpLocks/>
              </p:cNvGrpSpPr>
              <p:nvPr/>
            </p:nvGrpSpPr>
            <p:grpSpPr bwMode="auto">
              <a:xfrm>
                <a:off x="843" y="3628"/>
                <a:ext cx="408" cy="183"/>
                <a:chOff x="4921" y="2615"/>
                <a:chExt cx="545" cy="316"/>
              </a:xfrm>
            </p:grpSpPr>
            <p:sp>
              <p:nvSpPr>
                <p:cNvPr id="34915" name="Rectangle 50"/>
                <p:cNvSpPr>
                  <a:spLocks noChangeArrowheads="1"/>
                </p:cNvSpPr>
                <p:nvPr/>
              </p:nvSpPr>
              <p:spPr bwMode="auto">
                <a:xfrm>
                  <a:off x="5057" y="2615"/>
                  <a:ext cx="182" cy="90"/>
                </a:xfrm>
                <a:prstGeom prst="rect">
                  <a:avLst/>
                </a:prstGeom>
                <a:solidFill>
                  <a:srgbClr val="CC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16" name="Rectangle 51"/>
                <p:cNvSpPr>
                  <a:spLocks noChangeArrowheads="1"/>
                </p:cNvSpPr>
                <p:nvPr/>
              </p:nvSpPr>
              <p:spPr bwMode="auto">
                <a:xfrm>
                  <a:off x="5284" y="2660"/>
                  <a:ext cx="182" cy="90"/>
                </a:xfrm>
                <a:prstGeom prst="rect">
                  <a:avLst/>
                </a:prstGeom>
                <a:solidFill>
                  <a:srgbClr val="CC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17" name="Rectangle 52"/>
                <p:cNvSpPr>
                  <a:spLocks noChangeArrowheads="1"/>
                </p:cNvSpPr>
                <p:nvPr/>
              </p:nvSpPr>
              <p:spPr bwMode="auto">
                <a:xfrm>
                  <a:off x="5148" y="2841"/>
                  <a:ext cx="182" cy="90"/>
                </a:xfrm>
                <a:prstGeom prst="rect">
                  <a:avLst/>
                </a:prstGeom>
                <a:solidFill>
                  <a:srgbClr val="CC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18" name="Rectangle 53"/>
                <p:cNvSpPr>
                  <a:spLocks noChangeArrowheads="1"/>
                </p:cNvSpPr>
                <p:nvPr/>
              </p:nvSpPr>
              <p:spPr bwMode="auto">
                <a:xfrm>
                  <a:off x="4921" y="2796"/>
                  <a:ext cx="182" cy="90"/>
                </a:xfrm>
                <a:prstGeom prst="rect">
                  <a:avLst/>
                </a:prstGeom>
                <a:solidFill>
                  <a:srgbClr val="CC66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919" name="Line 54"/>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0" name="Line 55"/>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1" name="Line 56"/>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2" name="Line 57"/>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911" name="Line 58"/>
              <p:cNvSpPr>
                <a:spLocks noChangeShapeType="1"/>
              </p:cNvSpPr>
              <p:nvPr/>
            </p:nvSpPr>
            <p:spPr bwMode="auto">
              <a:xfrm flipV="1">
                <a:off x="1248" y="3611"/>
                <a:ext cx="181" cy="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12" name="Line 59"/>
              <p:cNvSpPr>
                <a:spLocks noChangeShapeType="1"/>
              </p:cNvSpPr>
              <p:nvPr/>
            </p:nvSpPr>
            <p:spPr bwMode="auto">
              <a:xfrm>
                <a:off x="1746" y="3521"/>
                <a:ext cx="91" cy="18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13" name="Line 60"/>
              <p:cNvSpPr>
                <a:spLocks noChangeShapeType="1"/>
              </p:cNvSpPr>
              <p:nvPr/>
            </p:nvSpPr>
            <p:spPr bwMode="auto">
              <a:xfrm flipV="1">
                <a:off x="2245" y="3611"/>
                <a:ext cx="181" cy="4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14" name="Line 61"/>
              <p:cNvSpPr>
                <a:spLocks noChangeShapeType="1"/>
              </p:cNvSpPr>
              <p:nvPr/>
            </p:nvSpPr>
            <p:spPr bwMode="auto">
              <a:xfrm>
                <a:off x="2789" y="3566"/>
                <a:ext cx="182" cy="1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49" name="Group 62"/>
            <p:cNvGrpSpPr>
              <a:grpSpLocks/>
            </p:cNvGrpSpPr>
            <p:nvPr/>
          </p:nvGrpSpPr>
          <p:grpSpPr bwMode="auto">
            <a:xfrm>
              <a:off x="1438276" y="4489450"/>
              <a:ext cx="3959226" cy="668338"/>
              <a:chOff x="1563" y="2828"/>
              <a:chExt cx="2494" cy="421"/>
            </a:xfrm>
          </p:grpSpPr>
          <p:sp>
            <p:nvSpPr>
              <p:cNvPr id="68" name="Rectangle 63"/>
              <p:cNvSpPr>
                <a:spLocks noChangeArrowheads="1"/>
              </p:cNvSpPr>
              <p:nvPr/>
            </p:nvSpPr>
            <p:spPr bwMode="auto">
              <a:xfrm>
                <a:off x="1618" y="2988"/>
                <a:ext cx="412"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Marketing</a:t>
                </a:r>
              </a:p>
            </p:txBody>
          </p:sp>
          <p:sp>
            <p:nvSpPr>
              <p:cNvPr id="69" name="Rectangle 64"/>
              <p:cNvSpPr>
                <a:spLocks noChangeArrowheads="1"/>
              </p:cNvSpPr>
              <p:nvPr/>
            </p:nvSpPr>
            <p:spPr bwMode="auto">
              <a:xfrm>
                <a:off x="3662" y="2988"/>
                <a:ext cx="360"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Financial</a:t>
                </a:r>
              </a:p>
            </p:txBody>
          </p:sp>
          <p:sp>
            <p:nvSpPr>
              <p:cNvPr id="70" name="Rectangle 65"/>
              <p:cNvSpPr>
                <a:spLocks noChangeArrowheads="1"/>
              </p:cNvSpPr>
              <p:nvPr/>
            </p:nvSpPr>
            <p:spPr bwMode="auto">
              <a:xfrm>
                <a:off x="2647" y="2996"/>
                <a:ext cx="381" cy="112"/>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Customer</a:t>
                </a:r>
              </a:p>
            </p:txBody>
          </p:sp>
          <p:sp>
            <p:nvSpPr>
              <p:cNvPr id="71" name="Rectangle 66"/>
              <p:cNvSpPr>
                <a:spLocks noChangeArrowheads="1"/>
              </p:cNvSpPr>
              <p:nvPr/>
            </p:nvSpPr>
            <p:spPr bwMode="auto">
              <a:xfrm>
                <a:off x="3286" y="2988"/>
                <a:ext cx="180"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Risk</a:t>
                </a:r>
              </a:p>
            </p:txBody>
          </p:sp>
          <p:sp>
            <p:nvSpPr>
              <p:cNvPr id="72" name="Rectangle 67"/>
              <p:cNvSpPr>
                <a:spLocks noChangeArrowheads="1"/>
              </p:cNvSpPr>
              <p:nvPr/>
            </p:nvSpPr>
            <p:spPr bwMode="auto">
              <a:xfrm>
                <a:off x="2113" y="2988"/>
                <a:ext cx="323"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Services</a:t>
                </a:r>
              </a:p>
            </p:txBody>
          </p:sp>
          <p:sp>
            <p:nvSpPr>
              <p:cNvPr id="73" name="Rectangle 68"/>
              <p:cNvSpPr>
                <a:spLocks noChangeArrowheads="1"/>
              </p:cNvSpPr>
              <p:nvPr/>
            </p:nvSpPr>
            <p:spPr bwMode="auto">
              <a:xfrm>
                <a:off x="1640" y="2988"/>
                <a:ext cx="413"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Marketing</a:t>
                </a:r>
              </a:p>
            </p:txBody>
          </p:sp>
          <p:sp>
            <p:nvSpPr>
              <p:cNvPr id="74" name="Rectangle 69"/>
              <p:cNvSpPr>
                <a:spLocks noChangeArrowheads="1"/>
              </p:cNvSpPr>
              <p:nvPr/>
            </p:nvSpPr>
            <p:spPr bwMode="auto">
              <a:xfrm>
                <a:off x="3685" y="2988"/>
                <a:ext cx="360"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Financial</a:t>
                </a:r>
              </a:p>
            </p:txBody>
          </p:sp>
          <p:sp>
            <p:nvSpPr>
              <p:cNvPr id="75" name="Rectangle 70"/>
              <p:cNvSpPr>
                <a:spLocks noChangeArrowheads="1"/>
              </p:cNvSpPr>
              <p:nvPr/>
            </p:nvSpPr>
            <p:spPr bwMode="auto">
              <a:xfrm>
                <a:off x="2670" y="2996"/>
                <a:ext cx="381" cy="112"/>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Customer</a:t>
                </a:r>
              </a:p>
            </p:txBody>
          </p:sp>
          <p:sp>
            <p:nvSpPr>
              <p:cNvPr id="76" name="Rectangle 71"/>
              <p:cNvSpPr>
                <a:spLocks noChangeArrowheads="1"/>
              </p:cNvSpPr>
              <p:nvPr/>
            </p:nvSpPr>
            <p:spPr bwMode="auto">
              <a:xfrm>
                <a:off x="3309" y="2988"/>
                <a:ext cx="180" cy="111"/>
              </a:xfrm>
              <a:prstGeom prst="rect">
                <a:avLst/>
              </a:prstGeom>
              <a:noFill/>
              <a:ln w="9525">
                <a:noFill/>
                <a:miter lim="800000"/>
                <a:headEnd/>
                <a:tailEnd/>
              </a:ln>
              <a:effectLst/>
            </p:spPr>
            <p:txBody>
              <a:bodyPr wrap="none" lIns="0" tIns="0" rIns="0" bIns="0">
                <a:spAutoFit/>
              </a:bodyPr>
              <a:lstStyle/>
              <a:p>
                <a:pPr>
                  <a:defRPr/>
                </a:pPr>
                <a:r>
                  <a:rPr lang="en-US" altLang="zh-CN" sz="1050" b="1">
                    <a:solidFill>
                      <a:srgbClr val="1F2B75"/>
                    </a:solidFill>
                    <a:effectLst>
                      <a:outerShdw blurRad="38100" dist="38100" dir="2700000" algn="tl">
                        <a:srgbClr val="C0C0C0"/>
                      </a:outerShdw>
                    </a:effectLst>
                    <a:latin typeface="Book Antiqua" pitchFamily="18" charset="0"/>
                  </a:rPr>
                  <a:t>Risk</a:t>
                </a:r>
              </a:p>
            </p:txBody>
          </p:sp>
          <p:pic>
            <p:nvPicPr>
              <p:cNvPr id="34859" name="Picture 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 y="2880"/>
                <a:ext cx="1316"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73"/>
              <p:cNvSpPr>
                <a:spLocks noChangeArrowheads="1"/>
              </p:cNvSpPr>
              <p:nvPr/>
            </p:nvSpPr>
            <p:spPr bwMode="auto">
              <a:xfrm>
                <a:off x="1643" y="2932"/>
                <a:ext cx="635" cy="181"/>
              </a:xfrm>
              <a:prstGeom prst="rect">
                <a:avLst/>
              </a:prstGeom>
              <a:noFill/>
              <a:ln w="9525" algn="ctr">
                <a:noFill/>
                <a:miter lim="800000"/>
                <a:headEnd/>
                <a:tailEnd/>
              </a:ln>
              <a:effectLst/>
            </p:spPr>
            <p:txBody>
              <a:bodyPr wrap="none" anchor="ctr"/>
              <a:lstStyle/>
              <a:p>
                <a:pPr marL="342900" indent="-342900">
                  <a:buFont typeface="Wingdings" pitchFamily="2" charset="2"/>
                  <a:buNone/>
                  <a:defRPr/>
                </a:pPr>
                <a:r>
                  <a:rPr lang="zh-CN" altLang="en-US" sz="1200" b="1">
                    <a:solidFill>
                      <a:srgbClr val="FF9900"/>
                    </a:solidFill>
                    <a:effectLst>
                      <a:outerShdw blurRad="38100" dist="38100" dir="2700000" algn="tl">
                        <a:srgbClr val="C0C0C0"/>
                      </a:outerShdw>
                    </a:effectLst>
                    <a:latin typeface="Arial" charset="0"/>
                  </a:rPr>
                  <a:t>汇总模型</a:t>
                </a:r>
              </a:p>
              <a:p>
                <a:pPr marL="342900" indent="-342900">
                  <a:lnSpc>
                    <a:spcPct val="120000"/>
                  </a:lnSpc>
                  <a:buFont typeface="Wingdings" pitchFamily="2" charset="2"/>
                  <a:buNone/>
                  <a:defRPr/>
                </a:pPr>
                <a:endParaRPr lang="en-US" altLang="zh-CN" sz="1050" b="1">
                  <a:solidFill>
                    <a:srgbClr val="FF9900"/>
                  </a:solidFill>
                  <a:effectLst>
                    <a:outerShdw blurRad="38100" dist="38100" dir="2700000" algn="tl">
                      <a:srgbClr val="C0C0C0"/>
                    </a:outerShdw>
                  </a:effectLst>
                  <a:latin typeface="Arial" charset="0"/>
                </a:endParaRPr>
              </a:p>
            </p:txBody>
          </p:sp>
          <p:pic>
            <p:nvPicPr>
              <p:cNvPr id="34861"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 y="3022"/>
                <a:ext cx="45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2" name="Picture 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3" y="2859"/>
                <a:ext cx="62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76"/>
              <p:cNvSpPr>
                <a:spLocks noChangeArrowheads="1"/>
              </p:cNvSpPr>
              <p:nvPr/>
            </p:nvSpPr>
            <p:spPr bwMode="auto">
              <a:xfrm>
                <a:off x="1806" y="3113"/>
                <a:ext cx="499" cy="137"/>
              </a:xfrm>
              <a:prstGeom prst="rect">
                <a:avLst/>
              </a:prstGeom>
              <a:noFill/>
              <a:ln w="9525" algn="ctr">
                <a:noFill/>
                <a:miter lim="800000"/>
                <a:headEnd/>
                <a:tailEnd/>
              </a:ln>
              <a:effectLst/>
            </p:spPr>
            <p:txBody>
              <a:bodyPr wrap="none" anchor="ctr"/>
              <a:lstStyle/>
              <a:p>
                <a:pPr marL="342900" indent="-342900">
                  <a:buFont typeface="Wingdings" pitchFamily="2" charset="2"/>
                  <a:buNone/>
                  <a:defRPr/>
                </a:pPr>
                <a:r>
                  <a:rPr lang="zh-CN" altLang="en-US" sz="1050" b="1" dirty="0">
                    <a:solidFill>
                      <a:schemeClr val="hlink"/>
                    </a:solidFill>
                    <a:latin typeface="Arial" charset="0"/>
                  </a:rPr>
                  <a:t>基础汇总数据</a:t>
                </a:r>
                <a:endParaRPr lang="zh-CN" altLang="en-US" sz="1050" b="1" dirty="0">
                  <a:solidFill>
                    <a:schemeClr val="hlink"/>
                  </a:solidFill>
                  <a:latin typeface="Arial" charset="0"/>
                </a:endParaRPr>
              </a:p>
            </p:txBody>
          </p:sp>
          <p:pic>
            <p:nvPicPr>
              <p:cNvPr id="34864" name="Picture 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9" y="2840"/>
                <a:ext cx="418"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5" name="Picture 7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 y="2840"/>
                <a:ext cx="363"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Rectangle 82"/>
              <p:cNvSpPr>
                <a:spLocks noChangeArrowheads="1"/>
              </p:cNvSpPr>
              <p:nvPr/>
            </p:nvSpPr>
            <p:spPr bwMode="auto">
              <a:xfrm>
                <a:off x="2749" y="3113"/>
                <a:ext cx="499" cy="137"/>
              </a:xfrm>
              <a:prstGeom prst="rect">
                <a:avLst/>
              </a:prstGeom>
              <a:noFill/>
              <a:ln w="9525" algn="ctr">
                <a:noFill/>
                <a:miter lim="800000"/>
                <a:headEnd/>
                <a:tailEnd/>
              </a:ln>
              <a:effectLst/>
            </p:spPr>
            <p:txBody>
              <a:bodyPr wrap="none" anchor="ctr"/>
              <a:lstStyle/>
              <a:p>
                <a:pPr marL="342900" indent="-342900">
                  <a:buFont typeface="Wingdings" pitchFamily="2" charset="2"/>
                  <a:buNone/>
                  <a:defRPr/>
                </a:pPr>
                <a:r>
                  <a:rPr lang="zh-CN" altLang="en-US" sz="1050" b="1" dirty="0">
                    <a:solidFill>
                      <a:schemeClr val="hlink"/>
                    </a:solidFill>
                    <a:latin typeface="Arial" charset="0"/>
                  </a:rPr>
                  <a:t>维度汇总数据</a:t>
                </a:r>
                <a:endParaRPr lang="zh-CN" altLang="en-US" sz="1050" b="1" dirty="0">
                  <a:solidFill>
                    <a:schemeClr val="hlink"/>
                  </a:solidFill>
                  <a:latin typeface="Arial" charset="0"/>
                </a:endParaRPr>
              </a:p>
            </p:txBody>
          </p:sp>
          <p:sp>
            <p:nvSpPr>
              <p:cNvPr id="34867" name="Line 84"/>
              <p:cNvSpPr>
                <a:spLocks noChangeShapeType="1"/>
              </p:cNvSpPr>
              <p:nvPr/>
            </p:nvSpPr>
            <p:spPr bwMode="auto">
              <a:xfrm>
                <a:off x="2460" y="2931"/>
                <a:ext cx="181" cy="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68" name="Line 85"/>
              <p:cNvSpPr>
                <a:spLocks noChangeShapeType="1"/>
              </p:cNvSpPr>
              <p:nvPr/>
            </p:nvSpPr>
            <p:spPr bwMode="auto">
              <a:xfrm>
                <a:off x="2460" y="3022"/>
                <a:ext cx="181" cy="0"/>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4869" name="Group 88"/>
              <p:cNvGrpSpPr>
                <a:grpSpLocks/>
              </p:cNvGrpSpPr>
              <p:nvPr/>
            </p:nvGrpSpPr>
            <p:grpSpPr bwMode="auto">
              <a:xfrm>
                <a:off x="1742" y="2828"/>
                <a:ext cx="672" cy="285"/>
                <a:chOff x="1371" y="1872"/>
                <a:chExt cx="597" cy="528"/>
              </a:xfrm>
            </p:grpSpPr>
            <p:sp>
              <p:nvSpPr>
                <p:cNvPr id="34901" name="Freeform 89"/>
                <p:cNvSpPr>
                  <a:spLocks/>
                </p:cNvSpPr>
                <p:nvPr/>
              </p:nvSpPr>
              <p:spPr bwMode="auto">
                <a:xfrm>
                  <a:off x="1453" y="1927"/>
                  <a:ext cx="515" cy="473"/>
                </a:xfrm>
                <a:custGeom>
                  <a:avLst/>
                  <a:gdLst>
                    <a:gd name="T0" fmla="*/ 0 w 575"/>
                    <a:gd name="T1" fmla="*/ 0 h 651"/>
                    <a:gd name="T2" fmla="*/ 574 w 575"/>
                    <a:gd name="T3" fmla="*/ 0 h 651"/>
                    <a:gd name="T4" fmla="*/ 574 w 575"/>
                    <a:gd name="T5" fmla="*/ 526 h 651"/>
                    <a:gd name="T6" fmla="*/ 571 w 575"/>
                    <a:gd name="T7" fmla="*/ 540 h 651"/>
                    <a:gd name="T8" fmla="*/ 566 w 575"/>
                    <a:gd name="T9" fmla="*/ 553 h 651"/>
                    <a:gd name="T10" fmla="*/ 557 w 575"/>
                    <a:gd name="T11" fmla="*/ 564 h 651"/>
                    <a:gd name="T12" fmla="*/ 547 w 575"/>
                    <a:gd name="T13" fmla="*/ 574 h 651"/>
                    <a:gd name="T14" fmla="*/ 532 w 575"/>
                    <a:gd name="T15" fmla="*/ 584 h 651"/>
                    <a:gd name="T16" fmla="*/ 515 w 575"/>
                    <a:gd name="T17" fmla="*/ 596 h 651"/>
                    <a:gd name="T18" fmla="*/ 497 w 575"/>
                    <a:gd name="T19" fmla="*/ 605 h 651"/>
                    <a:gd name="T20" fmla="*/ 475 w 575"/>
                    <a:gd name="T21" fmla="*/ 614 h 651"/>
                    <a:gd name="T22" fmla="*/ 452 w 575"/>
                    <a:gd name="T23" fmla="*/ 622 h 651"/>
                    <a:gd name="T24" fmla="*/ 426 w 575"/>
                    <a:gd name="T25" fmla="*/ 629 h 651"/>
                    <a:gd name="T26" fmla="*/ 398 w 575"/>
                    <a:gd name="T27" fmla="*/ 635 h 651"/>
                    <a:gd name="T28" fmla="*/ 370 w 575"/>
                    <a:gd name="T29" fmla="*/ 641 h 651"/>
                    <a:gd name="T30" fmla="*/ 339 w 575"/>
                    <a:gd name="T31" fmla="*/ 644 h 651"/>
                    <a:gd name="T32" fmla="*/ 308 w 575"/>
                    <a:gd name="T33" fmla="*/ 649 h 651"/>
                    <a:gd name="T34" fmla="*/ 274 w 575"/>
                    <a:gd name="T35" fmla="*/ 650 h 651"/>
                    <a:gd name="T36" fmla="*/ 241 w 575"/>
                    <a:gd name="T37" fmla="*/ 650 h 651"/>
                    <a:gd name="T38" fmla="*/ 223 w 575"/>
                    <a:gd name="T39" fmla="*/ 650 h 651"/>
                    <a:gd name="T40" fmla="*/ 206 w 575"/>
                    <a:gd name="T41" fmla="*/ 650 h 651"/>
                    <a:gd name="T42" fmla="*/ 191 w 575"/>
                    <a:gd name="T43" fmla="*/ 650 h 651"/>
                    <a:gd name="T44" fmla="*/ 173 w 575"/>
                    <a:gd name="T45" fmla="*/ 649 h 651"/>
                    <a:gd name="T46" fmla="*/ 158 w 575"/>
                    <a:gd name="T47" fmla="*/ 644 h 651"/>
                    <a:gd name="T48" fmla="*/ 141 w 575"/>
                    <a:gd name="T49" fmla="*/ 644 h 651"/>
                    <a:gd name="T50" fmla="*/ 125 w 575"/>
                    <a:gd name="T51" fmla="*/ 643 h 651"/>
                    <a:gd name="T52" fmla="*/ 109 w 575"/>
                    <a:gd name="T53" fmla="*/ 640 h 651"/>
                    <a:gd name="T54" fmla="*/ 96 w 575"/>
                    <a:gd name="T55" fmla="*/ 638 h 651"/>
                    <a:gd name="T56" fmla="*/ 81 w 575"/>
                    <a:gd name="T57" fmla="*/ 632 h 651"/>
                    <a:gd name="T58" fmla="*/ 67 w 575"/>
                    <a:gd name="T59" fmla="*/ 631 h 651"/>
                    <a:gd name="T60" fmla="*/ 52 w 575"/>
                    <a:gd name="T61" fmla="*/ 626 h 651"/>
                    <a:gd name="T62" fmla="*/ 38 w 575"/>
                    <a:gd name="T63" fmla="*/ 622 h 651"/>
                    <a:gd name="T64" fmla="*/ 26 w 575"/>
                    <a:gd name="T65" fmla="*/ 619 h 651"/>
                    <a:gd name="T66" fmla="*/ 12 w 575"/>
                    <a:gd name="T67" fmla="*/ 614 h 651"/>
                    <a:gd name="T68" fmla="*/ 1 w 575"/>
                    <a:gd name="T69" fmla="*/ 608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651"/>
                    <a:gd name="T110" fmla="*/ 575 w 575"/>
                    <a:gd name="T111" fmla="*/ 651 h 6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00279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902" name="Freeform 90"/>
                <p:cNvSpPr>
                  <a:spLocks/>
                </p:cNvSpPr>
                <p:nvPr/>
              </p:nvSpPr>
              <p:spPr bwMode="auto">
                <a:xfrm>
                  <a:off x="1371" y="1927"/>
                  <a:ext cx="178" cy="473"/>
                </a:xfrm>
                <a:custGeom>
                  <a:avLst/>
                  <a:gdLst>
                    <a:gd name="T0" fmla="*/ 87 w 90"/>
                    <a:gd name="T1" fmla="*/ 0 h 610"/>
                    <a:gd name="T2" fmla="*/ 89 w 90"/>
                    <a:gd name="T3" fmla="*/ 609 h 610"/>
                    <a:gd name="T4" fmla="*/ 69 w 90"/>
                    <a:gd name="T5" fmla="*/ 602 h 610"/>
                    <a:gd name="T6" fmla="*/ 51 w 90"/>
                    <a:gd name="T7" fmla="*/ 591 h 610"/>
                    <a:gd name="T8" fmla="*/ 37 w 90"/>
                    <a:gd name="T9" fmla="*/ 582 h 610"/>
                    <a:gd name="T10" fmla="*/ 24 w 90"/>
                    <a:gd name="T11" fmla="*/ 572 h 610"/>
                    <a:gd name="T12" fmla="*/ 13 w 90"/>
                    <a:gd name="T13" fmla="*/ 561 h 610"/>
                    <a:gd name="T14" fmla="*/ 5 w 90"/>
                    <a:gd name="T15" fmla="*/ 551 h 610"/>
                    <a:gd name="T16" fmla="*/ 1 w 90"/>
                    <a:gd name="T17" fmla="*/ 541 h 610"/>
                    <a:gd name="T18" fmla="*/ 0 w 90"/>
                    <a:gd name="T19" fmla="*/ 527 h 610"/>
                    <a:gd name="T20" fmla="*/ 0 w 90"/>
                    <a:gd name="T21" fmla="*/ 0 h 610"/>
                    <a:gd name="T22" fmla="*/ 87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0"/>
                    <a:gd name="T37" fmla="*/ 0 h 610"/>
                    <a:gd name="T38" fmla="*/ 90 w 90"/>
                    <a:gd name="T39" fmla="*/ 610 h 6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00279F"/>
                    </a:gs>
                    <a:gs pos="100000">
                      <a:srgbClr val="FFFFF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903" name="Freeform 91"/>
                <p:cNvSpPr>
                  <a:spLocks/>
                </p:cNvSpPr>
                <p:nvPr/>
              </p:nvSpPr>
              <p:spPr bwMode="auto">
                <a:xfrm>
                  <a:off x="1371" y="1872"/>
                  <a:ext cx="597" cy="103"/>
                </a:xfrm>
                <a:custGeom>
                  <a:avLst/>
                  <a:gdLst>
                    <a:gd name="T0" fmla="*/ 366 w 666"/>
                    <a:gd name="T1" fmla="*/ 0 h 244"/>
                    <a:gd name="T2" fmla="*/ 430 w 666"/>
                    <a:gd name="T3" fmla="*/ 6 h 244"/>
                    <a:gd name="T4" fmla="*/ 491 w 666"/>
                    <a:gd name="T5" fmla="*/ 14 h 244"/>
                    <a:gd name="T6" fmla="*/ 543 w 666"/>
                    <a:gd name="T7" fmla="*/ 27 h 244"/>
                    <a:gd name="T8" fmla="*/ 588 w 666"/>
                    <a:gd name="T9" fmla="*/ 45 h 244"/>
                    <a:gd name="T10" fmla="*/ 624 w 666"/>
                    <a:gd name="T11" fmla="*/ 64 h 244"/>
                    <a:gd name="T12" fmla="*/ 650 w 666"/>
                    <a:gd name="T13" fmla="*/ 85 h 244"/>
                    <a:gd name="T14" fmla="*/ 663 w 666"/>
                    <a:gd name="T15" fmla="*/ 110 h 244"/>
                    <a:gd name="T16" fmla="*/ 663 w 666"/>
                    <a:gd name="T17" fmla="*/ 133 h 244"/>
                    <a:gd name="T18" fmla="*/ 650 w 666"/>
                    <a:gd name="T19" fmla="*/ 158 h 244"/>
                    <a:gd name="T20" fmla="*/ 624 w 666"/>
                    <a:gd name="T21" fmla="*/ 179 h 244"/>
                    <a:gd name="T22" fmla="*/ 588 w 666"/>
                    <a:gd name="T23" fmla="*/ 198 h 244"/>
                    <a:gd name="T24" fmla="*/ 543 w 666"/>
                    <a:gd name="T25" fmla="*/ 216 h 244"/>
                    <a:gd name="T26" fmla="*/ 491 w 666"/>
                    <a:gd name="T27" fmla="*/ 227 h 244"/>
                    <a:gd name="T28" fmla="*/ 430 w 666"/>
                    <a:gd name="T29" fmla="*/ 237 h 244"/>
                    <a:gd name="T30" fmla="*/ 366 w 666"/>
                    <a:gd name="T31" fmla="*/ 243 h 244"/>
                    <a:gd name="T32" fmla="*/ 299 w 666"/>
                    <a:gd name="T33" fmla="*/ 243 h 244"/>
                    <a:gd name="T34" fmla="*/ 233 w 666"/>
                    <a:gd name="T35" fmla="*/ 237 h 244"/>
                    <a:gd name="T36" fmla="*/ 173 w 666"/>
                    <a:gd name="T37" fmla="*/ 227 h 244"/>
                    <a:gd name="T38" fmla="*/ 120 w 666"/>
                    <a:gd name="T39" fmla="*/ 216 h 244"/>
                    <a:gd name="T40" fmla="*/ 75 w 666"/>
                    <a:gd name="T41" fmla="*/ 198 h 244"/>
                    <a:gd name="T42" fmla="*/ 41 w 666"/>
                    <a:gd name="T43" fmla="*/ 179 h 244"/>
                    <a:gd name="T44" fmla="*/ 14 w 666"/>
                    <a:gd name="T45" fmla="*/ 158 h 244"/>
                    <a:gd name="T46" fmla="*/ 1 w 666"/>
                    <a:gd name="T47" fmla="*/ 133 h 244"/>
                    <a:gd name="T48" fmla="*/ 1 w 666"/>
                    <a:gd name="T49" fmla="*/ 110 h 244"/>
                    <a:gd name="T50" fmla="*/ 14 w 666"/>
                    <a:gd name="T51" fmla="*/ 85 h 244"/>
                    <a:gd name="T52" fmla="*/ 41 w 666"/>
                    <a:gd name="T53" fmla="*/ 64 h 244"/>
                    <a:gd name="T54" fmla="*/ 75 w 666"/>
                    <a:gd name="T55" fmla="*/ 45 h 244"/>
                    <a:gd name="T56" fmla="*/ 120 w 666"/>
                    <a:gd name="T57" fmla="*/ 27 h 244"/>
                    <a:gd name="T58" fmla="*/ 173 w 666"/>
                    <a:gd name="T59" fmla="*/ 14 h 244"/>
                    <a:gd name="T60" fmla="*/ 233 w 666"/>
                    <a:gd name="T61" fmla="*/ 6 h 244"/>
                    <a:gd name="T62" fmla="*/ 299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6"/>
                    <a:gd name="T97" fmla="*/ 0 h 244"/>
                    <a:gd name="T98" fmla="*/ 666 w 666"/>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001E7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904" name="Freeform 92"/>
                <p:cNvSpPr>
                  <a:spLocks/>
                </p:cNvSpPr>
                <p:nvPr/>
              </p:nvSpPr>
              <p:spPr bwMode="auto">
                <a:xfrm>
                  <a:off x="1523" y="1879"/>
                  <a:ext cx="289" cy="49"/>
                </a:xfrm>
                <a:custGeom>
                  <a:avLst/>
                  <a:gdLst>
                    <a:gd name="T0" fmla="*/ 178 w 322"/>
                    <a:gd name="T1" fmla="*/ 0 h 115"/>
                    <a:gd name="T2" fmla="*/ 210 w 322"/>
                    <a:gd name="T3" fmla="*/ 1 h 115"/>
                    <a:gd name="T4" fmla="*/ 236 w 322"/>
                    <a:gd name="T5" fmla="*/ 7 h 115"/>
                    <a:gd name="T6" fmla="*/ 263 w 322"/>
                    <a:gd name="T7" fmla="*/ 12 h 115"/>
                    <a:gd name="T8" fmla="*/ 284 w 322"/>
                    <a:gd name="T9" fmla="*/ 21 h 115"/>
                    <a:gd name="T10" fmla="*/ 302 w 322"/>
                    <a:gd name="T11" fmla="*/ 29 h 115"/>
                    <a:gd name="T12" fmla="*/ 313 w 322"/>
                    <a:gd name="T13" fmla="*/ 40 h 115"/>
                    <a:gd name="T14" fmla="*/ 321 w 322"/>
                    <a:gd name="T15" fmla="*/ 51 h 115"/>
                    <a:gd name="T16" fmla="*/ 321 w 322"/>
                    <a:gd name="T17" fmla="*/ 62 h 115"/>
                    <a:gd name="T18" fmla="*/ 313 w 322"/>
                    <a:gd name="T19" fmla="*/ 73 h 115"/>
                    <a:gd name="T20" fmla="*/ 302 w 322"/>
                    <a:gd name="T21" fmla="*/ 84 h 115"/>
                    <a:gd name="T22" fmla="*/ 284 w 322"/>
                    <a:gd name="T23" fmla="*/ 93 h 115"/>
                    <a:gd name="T24" fmla="*/ 263 w 322"/>
                    <a:gd name="T25" fmla="*/ 100 h 115"/>
                    <a:gd name="T26" fmla="*/ 236 w 322"/>
                    <a:gd name="T27" fmla="*/ 107 h 115"/>
                    <a:gd name="T28" fmla="*/ 210 w 322"/>
                    <a:gd name="T29" fmla="*/ 110 h 115"/>
                    <a:gd name="T30" fmla="*/ 178 w 322"/>
                    <a:gd name="T31" fmla="*/ 114 h 115"/>
                    <a:gd name="T32" fmla="*/ 145 w 322"/>
                    <a:gd name="T33" fmla="*/ 114 h 115"/>
                    <a:gd name="T34" fmla="*/ 114 w 322"/>
                    <a:gd name="T35" fmla="*/ 110 h 115"/>
                    <a:gd name="T36" fmla="*/ 85 w 322"/>
                    <a:gd name="T37" fmla="*/ 107 h 115"/>
                    <a:gd name="T38" fmla="*/ 58 w 322"/>
                    <a:gd name="T39" fmla="*/ 100 h 115"/>
                    <a:gd name="T40" fmla="*/ 37 w 322"/>
                    <a:gd name="T41" fmla="*/ 93 h 115"/>
                    <a:gd name="T42" fmla="*/ 20 w 322"/>
                    <a:gd name="T43" fmla="*/ 84 h 115"/>
                    <a:gd name="T44" fmla="*/ 8 w 322"/>
                    <a:gd name="T45" fmla="*/ 73 h 115"/>
                    <a:gd name="T46" fmla="*/ 2 w 322"/>
                    <a:gd name="T47" fmla="*/ 62 h 115"/>
                    <a:gd name="T48" fmla="*/ 2 w 322"/>
                    <a:gd name="T49" fmla="*/ 51 h 115"/>
                    <a:gd name="T50" fmla="*/ 8 w 322"/>
                    <a:gd name="T51" fmla="*/ 40 h 115"/>
                    <a:gd name="T52" fmla="*/ 20 w 322"/>
                    <a:gd name="T53" fmla="*/ 29 h 115"/>
                    <a:gd name="T54" fmla="*/ 37 w 322"/>
                    <a:gd name="T55" fmla="*/ 21 h 115"/>
                    <a:gd name="T56" fmla="*/ 58 w 322"/>
                    <a:gd name="T57" fmla="*/ 12 h 115"/>
                    <a:gd name="T58" fmla="*/ 85 w 322"/>
                    <a:gd name="T59" fmla="*/ 7 h 115"/>
                    <a:gd name="T60" fmla="*/ 114 w 322"/>
                    <a:gd name="T61" fmla="*/ 1 h 115"/>
                    <a:gd name="T62" fmla="*/ 14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2"/>
                    <a:gd name="T97" fmla="*/ 0 h 115"/>
                    <a:gd name="T98" fmla="*/ 322 w 322"/>
                    <a:gd name="T99" fmla="*/ 115 h 1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00279F"/>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905" name="Freeform 93"/>
                <p:cNvSpPr>
                  <a:spLocks/>
                </p:cNvSpPr>
                <p:nvPr/>
              </p:nvSpPr>
              <p:spPr bwMode="auto">
                <a:xfrm>
                  <a:off x="1523" y="1879"/>
                  <a:ext cx="289" cy="27"/>
                </a:xfrm>
                <a:custGeom>
                  <a:avLst/>
                  <a:gdLst>
                    <a:gd name="T0" fmla="*/ 312 w 322"/>
                    <a:gd name="T1" fmla="*/ 57 h 63"/>
                    <a:gd name="T2" fmla="*/ 302 w 322"/>
                    <a:gd name="T3" fmla="*/ 49 h 63"/>
                    <a:gd name="T4" fmla="*/ 288 w 322"/>
                    <a:gd name="T5" fmla="*/ 42 h 63"/>
                    <a:gd name="T6" fmla="*/ 270 w 322"/>
                    <a:gd name="T7" fmla="*/ 37 h 63"/>
                    <a:gd name="T8" fmla="*/ 250 w 322"/>
                    <a:gd name="T9" fmla="*/ 32 h 63"/>
                    <a:gd name="T10" fmla="*/ 227 w 322"/>
                    <a:gd name="T11" fmla="*/ 27 h 63"/>
                    <a:gd name="T12" fmla="*/ 202 w 322"/>
                    <a:gd name="T13" fmla="*/ 23 h 63"/>
                    <a:gd name="T14" fmla="*/ 174 w 322"/>
                    <a:gd name="T15" fmla="*/ 22 h 63"/>
                    <a:gd name="T16" fmla="*/ 147 w 322"/>
                    <a:gd name="T17" fmla="*/ 22 h 63"/>
                    <a:gd name="T18" fmla="*/ 119 w 322"/>
                    <a:gd name="T19" fmla="*/ 23 h 63"/>
                    <a:gd name="T20" fmla="*/ 93 w 322"/>
                    <a:gd name="T21" fmla="*/ 27 h 63"/>
                    <a:gd name="T22" fmla="*/ 70 w 322"/>
                    <a:gd name="T23" fmla="*/ 32 h 63"/>
                    <a:gd name="T24" fmla="*/ 49 w 322"/>
                    <a:gd name="T25" fmla="*/ 37 h 63"/>
                    <a:gd name="T26" fmla="*/ 31 w 322"/>
                    <a:gd name="T27" fmla="*/ 42 h 63"/>
                    <a:gd name="T28" fmla="*/ 18 w 322"/>
                    <a:gd name="T29" fmla="*/ 49 h 63"/>
                    <a:gd name="T30" fmla="*/ 8 w 322"/>
                    <a:gd name="T31" fmla="*/ 59 h 63"/>
                    <a:gd name="T32" fmla="*/ 3 w 322"/>
                    <a:gd name="T33" fmla="*/ 61 h 63"/>
                    <a:gd name="T34" fmla="*/ 0 w 322"/>
                    <a:gd name="T35" fmla="*/ 54 h 63"/>
                    <a:gd name="T36" fmla="*/ 0 w 322"/>
                    <a:gd name="T37" fmla="*/ 47 h 63"/>
                    <a:gd name="T38" fmla="*/ 6 w 322"/>
                    <a:gd name="T39" fmla="*/ 37 h 63"/>
                    <a:gd name="T40" fmla="*/ 19 w 322"/>
                    <a:gd name="T41" fmla="*/ 27 h 63"/>
                    <a:gd name="T42" fmla="*/ 37 w 322"/>
                    <a:gd name="T43" fmla="*/ 18 h 63"/>
                    <a:gd name="T44" fmla="*/ 58 w 322"/>
                    <a:gd name="T45" fmla="*/ 11 h 63"/>
                    <a:gd name="T46" fmla="*/ 85 w 322"/>
                    <a:gd name="T47" fmla="*/ 6 h 63"/>
                    <a:gd name="T48" fmla="*/ 111 w 322"/>
                    <a:gd name="T49" fmla="*/ 1 h 63"/>
                    <a:gd name="T50" fmla="*/ 145 w 322"/>
                    <a:gd name="T51" fmla="*/ 0 h 63"/>
                    <a:gd name="T52" fmla="*/ 178 w 322"/>
                    <a:gd name="T53" fmla="*/ 0 h 63"/>
                    <a:gd name="T54" fmla="*/ 207 w 322"/>
                    <a:gd name="T55" fmla="*/ 1 h 63"/>
                    <a:gd name="T56" fmla="*/ 236 w 322"/>
                    <a:gd name="T57" fmla="*/ 6 h 63"/>
                    <a:gd name="T58" fmla="*/ 261 w 322"/>
                    <a:gd name="T59" fmla="*/ 10 h 63"/>
                    <a:gd name="T60" fmla="*/ 284 w 322"/>
                    <a:gd name="T61" fmla="*/ 16 h 63"/>
                    <a:gd name="T62" fmla="*/ 302 w 322"/>
                    <a:gd name="T63" fmla="*/ 25 h 63"/>
                    <a:gd name="T64" fmla="*/ 313 w 322"/>
                    <a:gd name="T65" fmla="*/ 34 h 63"/>
                    <a:gd name="T66" fmla="*/ 319 w 322"/>
                    <a:gd name="T67" fmla="*/ 46 h 63"/>
                    <a:gd name="T68" fmla="*/ 321 w 322"/>
                    <a:gd name="T69" fmla="*/ 54 h 63"/>
                    <a:gd name="T70" fmla="*/ 318 w 322"/>
                    <a:gd name="T71" fmla="*/ 61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2"/>
                    <a:gd name="T109" fmla="*/ 0 h 63"/>
                    <a:gd name="T110" fmla="*/ 322 w 322"/>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00279F"/>
                    </a:gs>
                    <a:gs pos="100000">
                      <a:srgbClr val="FFFFF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grpSp>
          <p:grpSp>
            <p:nvGrpSpPr>
              <p:cNvPr id="34870" name="Group 94"/>
              <p:cNvGrpSpPr>
                <a:grpSpLocks/>
              </p:cNvGrpSpPr>
              <p:nvPr/>
            </p:nvGrpSpPr>
            <p:grpSpPr bwMode="auto">
              <a:xfrm>
                <a:off x="1856" y="2902"/>
                <a:ext cx="408" cy="183"/>
                <a:chOff x="4921" y="2615"/>
                <a:chExt cx="545" cy="316"/>
              </a:xfrm>
            </p:grpSpPr>
            <p:sp>
              <p:nvSpPr>
                <p:cNvPr id="34893" name="Rectangle 95"/>
                <p:cNvSpPr>
                  <a:spLocks noChangeArrowheads="1"/>
                </p:cNvSpPr>
                <p:nvPr/>
              </p:nvSpPr>
              <p:spPr bwMode="auto">
                <a:xfrm>
                  <a:off x="5057" y="2615"/>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894" name="Rectangle 96"/>
                <p:cNvSpPr>
                  <a:spLocks noChangeArrowheads="1"/>
                </p:cNvSpPr>
                <p:nvPr/>
              </p:nvSpPr>
              <p:spPr bwMode="auto">
                <a:xfrm>
                  <a:off x="5284" y="2660"/>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895" name="Rectangle 97"/>
                <p:cNvSpPr>
                  <a:spLocks noChangeArrowheads="1"/>
                </p:cNvSpPr>
                <p:nvPr/>
              </p:nvSpPr>
              <p:spPr bwMode="auto">
                <a:xfrm>
                  <a:off x="5148" y="2841"/>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896" name="Rectangle 98"/>
                <p:cNvSpPr>
                  <a:spLocks noChangeArrowheads="1"/>
                </p:cNvSpPr>
                <p:nvPr/>
              </p:nvSpPr>
              <p:spPr bwMode="auto">
                <a:xfrm>
                  <a:off x="4921" y="2796"/>
                  <a:ext cx="182" cy="90"/>
                </a:xfrm>
                <a:prstGeom prst="rect">
                  <a:avLst/>
                </a:prstGeom>
                <a:solidFill>
                  <a:srgbClr val="FFCC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2400"/>
                </a:p>
              </p:txBody>
            </p:sp>
            <p:sp>
              <p:nvSpPr>
                <p:cNvPr id="34897" name="Line 99"/>
                <p:cNvSpPr>
                  <a:spLocks noChangeShapeType="1"/>
                </p:cNvSpPr>
                <p:nvPr/>
              </p:nvSpPr>
              <p:spPr bwMode="auto">
                <a:xfrm flipV="1">
                  <a:off x="5012" y="2705"/>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8" name="Line 100"/>
                <p:cNvSpPr>
                  <a:spLocks noChangeShapeType="1"/>
                </p:cNvSpPr>
                <p:nvPr/>
              </p:nvSpPr>
              <p:spPr bwMode="auto">
                <a:xfrm flipV="1">
                  <a:off x="5193" y="2751"/>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99" name="Line 101"/>
                <p:cNvSpPr>
                  <a:spLocks noChangeShapeType="1"/>
                </p:cNvSpPr>
                <p:nvPr/>
              </p:nvSpPr>
              <p:spPr bwMode="auto">
                <a:xfrm>
                  <a:off x="5148" y="2705"/>
                  <a:ext cx="136" cy="1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00" name="Line 102"/>
                <p:cNvSpPr>
                  <a:spLocks noChangeShapeType="1"/>
                </p:cNvSpPr>
                <p:nvPr/>
              </p:nvSpPr>
              <p:spPr bwMode="auto">
                <a:xfrm>
                  <a:off x="5103" y="2841"/>
                  <a:ext cx="45" cy="4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71" name="Group 103"/>
              <p:cNvGrpSpPr>
                <a:grpSpLocks/>
              </p:cNvGrpSpPr>
              <p:nvPr/>
            </p:nvGrpSpPr>
            <p:grpSpPr bwMode="auto">
              <a:xfrm>
                <a:off x="2686" y="2848"/>
                <a:ext cx="635" cy="265"/>
                <a:chOff x="1371" y="1872"/>
                <a:chExt cx="597" cy="528"/>
              </a:xfrm>
            </p:grpSpPr>
            <p:sp>
              <p:nvSpPr>
                <p:cNvPr id="34888" name="Freeform 104"/>
                <p:cNvSpPr>
                  <a:spLocks/>
                </p:cNvSpPr>
                <p:nvPr/>
              </p:nvSpPr>
              <p:spPr bwMode="auto">
                <a:xfrm>
                  <a:off x="1453" y="1927"/>
                  <a:ext cx="515" cy="473"/>
                </a:xfrm>
                <a:custGeom>
                  <a:avLst/>
                  <a:gdLst>
                    <a:gd name="T0" fmla="*/ 0 w 575"/>
                    <a:gd name="T1" fmla="*/ 0 h 651"/>
                    <a:gd name="T2" fmla="*/ 574 w 575"/>
                    <a:gd name="T3" fmla="*/ 0 h 651"/>
                    <a:gd name="T4" fmla="*/ 574 w 575"/>
                    <a:gd name="T5" fmla="*/ 526 h 651"/>
                    <a:gd name="T6" fmla="*/ 571 w 575"/>
                    <a:gd name="T7" fmla="*/ 540 h 651"/>
                    <a:gd name="T8" fmla="*/ 566 w 575"/>
                    <a:gd name="T9" fmla="*/ 553 h 651"/>
                    <a:gd name="T10" fmla="*/ 557 w 575"/>
                    <a:gd name="T11" fmla="*/ 564 h 651"/>
                    <a:gd name="T12" fmla="*/ 547 w 575"/>
                    <a:gd name="T13" fmla="*/ 574 h 651"/>
                    <a:gd name="T14" fmla="*/ 532 w 575"/>
                    <a:gd name="T15" fmla="*/ 584 h 651"/>
                    <a:gd name="T16" fmla="*/ 515 w 575"/>
                    <a:gd name="T17" fmla="*/ 596 h 651"/>
                    <a:gd name="T18" fmla="*/ 497 w 575"/>
                    <a:gd name="T19" fmla="*/ 605 h 651"/>
                    <a:gd name="T20" fmla="*/ 475 w 575"/>
                    <a:gd name="T21" fmla="*/ 614 h 651"/>
                    <a:gd name="T22" fmla="*/ 452 w 575"/>
                    <a:gd name="T23" fmla="*/ 622 h 651"/>
                    <a:gd name="T24" fmla="*/ 426 w 575"/>
                    <a:gd name="T25" fmla="*/ 629 h 651"/>
                    <a:gd name="T26" fmla="*/ 398 w 575"/>
                    <a:gd name="T27" fmla="*/ 635 h 651"/>
                    <a:gd name="T28" fmla="*/ 370 w 575"/>
                    <a:gd name="T29" fmla="*/ 641 h 651"/>
                    <a:gd name="T30" fmla="*/ 339 w 575"/>
                    <a:gd name="T31" fmla="*/ 644 h 651"/>
                    <a:gd name="T32" fmla="*/ 308 w 575"/>
                    <a:gd name="T33" fmla="*/ 649 h 651"/>
                    <a:gd name="T34" fmla="*/ 274 w 575"/>
                    <a:gd name="T35" fmla="*/ 650 h 651"/>
                    <a:gd name="T36" fmla="*/ 241 w 575"/>
                    <a:gd name="T37" fmla="*/ 650 h 651"/>
                    <a:gd name="T38" fmla="*/ 223 w 575"/>
                    <a:gd name="T39" fmla="*/ 650 h 651"/>
                    <a:gd name="T40" fmla="*/ 206 w 575"/>
                    <a:gd name="T41" fmla="*/ 650 h 651"/>
                    <a:gd name="T42" fmla="*/ 191 w 575"/>
                    <a:gd name="T43" fmla="*/ 650 h 651"/>
                    <a:gd name="T44" fmla="*/ 173 w 575"/>
                    <a:gd name="T45" fmla="*/ 649 h 651"/>
                    <a:gd name="T46" fmla="*/ 158 w 575"/>
                    <a:gd name="T47" fmla="*/ 644 h 651"/>
                    <a:gd name="T48" fmla="*/ 141 w 575"/>
                    <a:gd name="T49" fmla="*/ 644 h 651"/>
                    <a:gd name="T50" fmla="*/ 125 w 575"/>
                    <a:gd name="T51" fmla="*/ 643 h 651"/>
                    <a:gd name="T52" fmla="*/ 109 w 575"/>
                    <a:gd name="T53" fmla="*/ 640 h 651"/>
                    <a:gd name="T54" fmla="*/ 96 w 575"/>
                    <a:gd name="T55" fmla="*/ 638 h 651"/>
                    <a:gd name="T56" fmla="*/ 81 w 575"/>
                    <a:gd name="T57" fmla="*/ 632 h 651"/>
                    <a:gd name="T58" fmla="*/ 67 w 575"/>
                    <a:gd name="T59" fmla="*/ 631 h 651"/>
                    <a:gd name="T60" fmla="*/ 52 w 575"/>
                    <a:gd name="T61" fmla="*/ 626 h 651"/>
                    <a:gd name="T62" fmla="*/ 38 w 575"/>
                    <a:gd name="T63" fmla="*/ 622 h 651"/>
                    <a:gd name="T64" fmla="*/ 26 w 575"/>
                    <a:gd name="T65" fmla="*/ 619 h 651"/>
                    <a:gd name="T66" fmla="*/ 12 w 575"/>
                    <a:gd name="T67" fmla="*/ 614 h 651"/>
                    <a:gd name="T68" fmla="*/ 1 w 575"/>
                    <a:gd name="T69" fmla="*/ 608 h 651"/>
                    <a:gd name="T70" fmla="*/ 0 w 575"/>
                    <a:gd name="T71" fmla="*/ 0 h 6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651"/>
                    <a:gd name="T110" fmla="*/ 575 w 575"/>
                    <a:gd name="T111" fmla="*/ 651 h 6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651">
                      <a:moveTo>
                        <a:pt x="0" y="0"/>
                      </a:moveTo>
                      <a:lnTo>
                        <a:pt x="574" y="0"/>
                      </a:lnTo>
                      <a:lnTo>
                        <a:pt x="574" y="526"/>
                      </a:lnTo>
                      <a:lnTo>
                        <a:pt x="571" y="540"/>
                      </a:lnTo>
                      <a:lnTo>
                        <a:pt x="566" y="553"/>
                      </a:lnTo>
                      <a:lnTo>
                        <a:pt x="557" y="564"/>
                      </a:lnTo>
                      <a:lnTo>
                        <a:pt x="547" y="574"/>
                      </a:lnTo>
                      <a:lnTo>
                        <a:pt x="532" y="584"/>
                      </a:lnTo>
                      <a:lnTo>
                        <a:pt x="515" y="596"/>
                      </a:lnTo>
                      <a:lnTo>
                        <a:pt x="497" y="605"/>
                      </a:lnTo>
                      <a:lnTo>
                        <a:pt x="475" y="614"/>
                      </a:lnTo>
                      <a:lnTo>
                        <a:pt x="452" y="622"/>
                      </a:lnTo>
                      <a:lnTo>
                        <a:pt x="426" y="629"/>
                      </a:lnTo>
                      <a:lnTo>
                        <a:pt x="398" y="635"/>
                      </a:lnTo>
                      <a:lnTo>
                        <a:pt x="370" y="641"/>
                      </a:lnTo>
                      <a:lnTo>
                        <a:pt x="339" y="644"/>
                      </a:lnTo>
                      <a:lnTo>
                        <a:pt x="308" y="649"/>
                      </a:lnTo>
                      <a:lnTo>
                        <a:pt x="274" y="650"/>
                      </a:lnTo>
                      <a:lnTo>
                        <a:pt x="241" y="650"/>
                      </a:lnTo>
                      <a:lnTo>
                        <a:pt x="223" y="650"/>
                      </a:lnTo>
                      <a:lnTo>
                        <a:pt x="206" y="650"/>
                      </a:lnTo>
                      <a:lnTo>
                        <a:pt x="191" y="650"/>
                      </a:lnTo>
                      <a:lnTo>
                        <a:pt x="173" y="649"/>
                      </a:lnTo>
                      <a:lnTo>
                        <a:pt x="158" y="644"/>
                      </a:lnTo>
                      <a:lnTo>
                        <a:pt x="141" y="644"/>
                      </a:lnTo>
                      <a:lnTo>
                        <a:pt x="125" y="643"/>
                      </a:lnTo>
                      <a:lnTo>
                        <a:pt x="109" y="640"/>
                      </a:lnTo>
                      <a:lnTo>
                        <a:pt x="96" y="638"/>
                      </a:lnTo>
                      <a:lnTo>
                        <a:pt x="81" y="632"/>
                      </a:lnTo>
                      <a:lnTo>
                        <a:pt x="67" y="631"/>
                      </a:lnTo>
                      <a:lnTo>
                        <a:pt x="52" y="626"/>
                      </a:lnTo>
                      <a:lnTo>
                        <a:pt x="38" y="622"/>
                      </a:lnTo>
                      <a:lnTo>
                        <a:pt x="26" y="619"/>
                      </a:lnTo>
                      <a:lnTo>
                        <a:pt x="12" y="614"/>
                      </a:lnTo>
                      <a:lnTo>
                        <a:pt x="1" y="608"/>
                      </a:lnTo>
                      <a:lnTo>
                        <a:pt x="0" y="0"/>
                      </a:lnTo>
                    </a:path>
                  </a:pathLst>
                </a:custGeom>
                <a:gradFill rotWithShape="0">
                  <a:gsLst>
                    <a:gs pos="0">
                      <a:srgbClr val="FFFFFF"/>
                    </a:gs>
                    <a:gs pos="100000">
                      <a:srgbClr val="00279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889" name="Freeform 105"/>
                <p:cNvSpPr>
                  <a:spLocks/>
                </p:cNvSpPr>
                <p:nvPr/>
              </p:nvSpPr>
              <p:spPr bwMode="auto">
                <a:xfrm>
                  <a:off x="1371" y="1927"/>
                  <a:ext cx="178" cy="473"/>
                </a:xfrm>
                <a:custGeom>
                  <a:avLst/>
                  <a:gdLst>
                    <a:gd name="T0" fmla="*/ 87 w 90"/>
                    <a:gd name="T1" fmla="*/ 0 h 610"/>
                    <a:gd name="T2" fmla="*/ 89 w 90"/>
                    <a:gd name="T3" fmla="*/ 609 h 610"/>
                    <a:gd name="T4" fmla="*/ 69 w 90"/>
                    <a:gd name="T5" fmla="*/ 602 h 610"/>
                    <a:gd name="T6" fmla="*/ 51 w 90"/>
                    <a:gd name="T7" fmla="*/ 591 h 610"/>
                    <a:gd name="T8" fmla="*/ 37 w 90"/>
                    <a:gd name="T9" fmla="*/ 582 h 610"/>
                    <a:gd name="T10" fmla="*/ 24 w 90"/>
                    <a:gd name="T11" fmla="*/ 572 h 610"/>
                    <a:gd name="T12" fmla="*/ 13 w 90"/>
                    <a:gd name="T13" fmla="*/ 561 h 610"/>
                    <a:gd name="T14" fmla="*/ 5 w 90"/>
                    <a:gd name="T15" fmla="*/ 551 h 610"/>
                    <a:gd name="T16" fmla="*/ 1 w 90"/>
                    <a:gd name="T17" fmla="*/ 541 h 610"/>
                    <a:gd name="T18" fmla="*/ 0 w 90"/>
                    <a:gd name="T19" fmla="*/ 527 h 610"/>
                    <a:gd name="T20" fmla="*/ 0 w 90"/>
                    <a:gd name="T21" fmla="*/ 0 h 610"/>
                    <a:gd name="T22" fmla="*/ 87 w 90"/>
                    <a:gd name="T23" fmla="*/ 0 h 6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0"/>
                    <a:gd name="T37" fmla="*/ 0 h 610"/>
                    <a:gd name="T38" fmla="*/ 90 w 90"/>
                    <a:gd name="T39" fmla="*/ 610 h 6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0" h="610">
                      <a:moveTo>
                        <a:pt x="87" y="0"/>
                      </a:moveTo>
                      <a:lnTo>
                        <a:pt x="89" y="609"/>
                      </a:lnTo>
                      <a:lnTo>
                        <a:pt x="69" y="602"/>
                      </a:lnTo>
                      <a:lnTo>
                        <a:pt x="51" y="591"/>
                      </a:lnTo>
                      <a:lnTo>
                        <a:pt x="37" y="582"/>
                      </a:lnTo>
                      <a:lnTo>
                        <a:pt x="24" y="572"/>
                      </a:lnTo>
                      <a:lnTo>
                        <a:pt x="13" y="561"/>
                      </a:lnTo>
                      <a:lnTo>
                        <a:pt x="5" y="551"/>
                      </a:lnTo>
                      <a:lnTo>
                        <a:pt x="1" y="541"/>
                      </a:lnTo>
                      <a:lnTo>
                        <a:pt x="0" y="527"/>
                      </a:lnTo>
                      <a:lnTo>
                        <a:pt x="0" y="0"/>
                      </a:lnTo>
                      <a:lnTo>
                        <a:pt x="87" y="0"/>
                      </a:lnTo>
                    </a:path>
                  </a:pathLst>
                </a:custGeom>
                <a:gradFill rotWithShape="0">
                  <a:gsLst>
                    <a:gs pos="0">
                      <a:srgbClr val="00279F"/>
                    </a:gs>
                    <a:gs pos="100000">
                      <a:srgbClr val="FFFFF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890" name="Freeform 106"/>
                <p:cNvSpPr>
                  <a:spLocks/>
                </p:cNvSpPr>
                <p:nvPr/>
              </p:nvSpPr>
              <p:spPr bwMode="auto">
                <a:xfrm>
                  <a:off x="1371" y="1872"/>
                  <a:ext cx="597" cy="103"/>
                </a:xfrm>
                <a:custGeom>
                  <a:avLst/>
                  <a:gdLst>
                    <a:gd name="T0" fmla="*/ 366 w 666"/>
                    <a:gd name="T1" fmla="*/ 0 h 244"/>
                    <a:gd name="T2" fmla="*/ 430 w 666"/>
                    <a:gd name="T3" fmla="*/ 6 h 244"/>
                    <a:gd name="T4" fmla="*/ 491 w 666"/>
                    <a:gd name="T5" fmla="*/ 14 h 244"/>
                    <a:gd name="T6" fmla="*/ 543 w 666"/>
                    <a:gd name="T7" fmla="*/ 27 h 244"/>
                    <a:gd name="T8" fmla="*/ 588 w 666"/>
                    <a:gd name="T9" fmla="*/ 45 h 244"/>
                    <a:gd name="T10" fmla="*/ 624 w 666"/>
                    <a:gd name="T11" fmla="*/ 64 h 244"/>
                    <a:gd name="T12" fmla="*/ 650 w 666"/>
                    <a:gd name="T13" fmla="*/ 85 h 244"/>
                    <a:gd name="T14" fmla="*/ 663 w 666"/>
                    <a:gd name="T15" fmla="*/ 110 h 244"/>
                    <a:gd name="T16" fmla="*/ 663 w 666"/>
                    <a:gd name="T17" fmla="*/ 133 h 244"/>
                    <a:gd name="T18" fmla="*/ 650 w 666"/>
                    <a:gd name="T19" fmla="*/ 158 h 244"/>
                    <a:gd name="T20" fmla="*/ 624 w 666"/>
                    <a:gd name="T21" fmla="*/ 179 h 244"/>
                    <a:gd name="T22" fmla="*/ 588 w 666"/>
                    <a:gd name="T23" fmla="*/ 198 h 244"/>
                    <a:gd name="T24" fmla="*/ 543 w 666"/>
                    <a:gd name="T25" fmla="*/ 216 h 244"/>
                    <a:gd name="T26" fmla="*/ 491 w 666"/>
                    <a:gd name="T27" fmla="*/ 227 h 244"/>
                    <a:gd name="T28" fmla="*/ 430 w 666"/>
                    <a:gd name="T29" fmla="*/ 237 h 244"/>
                    <a:gd name="T30" fmla="*/ 366 w 666"/>
                    <a:gd name="T31" fmla="*/ 243 h 244"/>
                    <a:gd name="T32" fmla="*/ 299 w 666"/>
                    <a:gd name="T33" fmla="*/ 243 h 244"/>
                    <a:gd name="T34" fmla="*/ 233 w 666"/>
                    <a:gd name="T35" fmla="*/ 237 h 244"/>
                    <a:gd name="T36" fmla="*/ 173 w 666"/>
                    <a:gd name="T37" fmla="*/ 227 h 244"/>
                    <a:gd name="T38" fmla="*/ 120 w 666"/>
                    <a:gd name="T39" fmla="*/ 216 h 244"/>
                    <a:gd name="T40" fmla="*/ 75 w 666"/>
                    <a:gd name="T41" fmla="*/ 198 h 244"/>
                    <a:gd name="T42" fmla="*/ 41 w 666"/>
                    <a:gd name="T43" fmla="*/ 179 h 244"/>
                    <a:gd name="T44" fmla="*/ 14 w 666"/>
                    <a:gd name="T45" fmla="*/ 158 h 244"/>
                    <a:gd name="T46" fmla="*/ 1 w 666"/>
                    <a:gd name="T47" fmla="*/ 133 h 244"/>
                    <a:gd name="T48" fmla="*/ 1 w 666"/>
                    <a:gd name="T49" fmla="*/ 110 h 244"/>
                    <a:gd name="T50" fmla="*/ 14 w 666"/>
                    <a:gd name="T51" fmla="*/ 85 h 244"/>
                    <a:gd name="T52" fmla="*/ 41 w 666"/>
                    <a:gd name="T53" fmla="*/ 64 h 244"/>
                    <a:gd name="T54" fmla="*/ 75 w 666"/>
                    <a:gd name="T55" fmla="*/ 45 h 244"/>
                    <a:gd name="T56" fmla="*/ 120 w 666"/>
                    <a:gd name="T57" fmla="*/ 27 h 244"/>
                    <a:gd name="T58" fmla="*/ 173 w 666"/>
                    <a:gd name="T59" fmla="*/ 14 h 244"/>
                    <a:gd name="T60" fmla="*/ 233 w 666"/>
                    <a:gd name="T61" fmla="*/ 6 h 244"/>
                    <a:gd name="T62" fmla="*/ 299 w 666"/>
                    <a:gd name="T63" fmla="*/ 0 h 24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6"/>
                    <a:gd name="T97" fmla="*/ 0 h 244"/>
                    <a:gd name="T98" fmla="*/ 666 w 666"/>
                    <a:gd name="T99" fmla="*/ 244 h 24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6" h="244">
                      <a:moveTo>
                        <a:pt x="333" y="0"/>
                      </a:moveTo>
                      <a:lnTo>
                        <a:pt x="366" y="0"/>
                      </a:lnTo>
                      <a:lnTo>
                        <a:pt x="399" y="1"/>
                      </a:lnTo>
                      <a:lnTo>
                        <a:pt x="430" y="6"/>
                      </a:lnTo>
                      <a:lnTo>
                        <a:pt x="461" y="9"/>
                      </a:lnTo>
                      <a:lnTo>
                        <a:pt x="491" y="14"/>
                      </a:lnTo>
                      <a:lnTo>
                        <a:pt x="517" y="22"/>
                      </a:lnTo>
                      <a:lnTo>
                        <a:pt x="543" y="27"/>
                      </a:lnTo>
                      <a:lnTo>
                        <a:pt x="568" y="35"/>
                      </a:lnTo>
                      <a:lnTo>
                        <a:pt x="588" y="45"/>
                      </a:lnTo>
                      <a:lnTo>
                        <a:pt x="606" y="55"/>
                      </a:lnTo>
                      <a:lnTo>
                        <a:pt x="624" y="64"/>
                      </a:lnTo>
                      <a:lnTo>
                        <a:pt x="638" y="75"/>
                      </a:lnTo>
                      <a:lnTo>
                        <a:pt x="650" y="85"/>
                      </a:lnTo>
                      <a:lnTo>
                        <a:pt x="657" y="98"/>
                      </a:lnTo>
                      <a:lnTo>
                        <a:pt x="663" y="110"/>
                      </a:lnTo>
                      <a:lnTo>
                        <a:pt x="665" y="122"/>
                      </a:lnTo>
                      <a:lnTo>
                        <a:pt x="663" y="133"/>
                      </a:lnTo>
                      <a:lnTo>
                        <a:pt x="657" y="145"/>
                      </a:lnTo>
                      <a:lnTo>
                        <a:pt x="650" y="158"/>
                      </a:lnTo>
                      <a:lnTo>
                        <a:pt x="638" y="168"/>
                      </a:lnTo>
                      <a:lnTo>
                        <a:pt x="624" y="179"/>
                      </a:lnTo>
                      <a:lnTo>
                        <a:pt x="606" y="191"/>
                      </a:lnTo>
                      <a:lnTo>
                        <a:pt x="588" y="198"/>
                      </a:lnTo>
                      <a:lnTo>
                        <a:pt x="568" y="208"/>
                      </a:lnTo>
                      <a:lnTo>
                        <a:pt x="543" y="216"/>
                      </a:lnTo>
                      <a:lnTo>
                        <a:pt x="517" y="223"/>
                      </a:lnTo>
                      <a:lnTo>
                        <a:pt x="491" y="227"/>
                      </a:lnTo>
                      <a:lnTo>
                        <a:pt x="461" y="233"/>
                      </a:lnTo>
                      <a:lnTo>
                        <a:pt x="430" y="237"/>
                      </a:lnTo>
                      <a:lnTo>
                        <a:pt x="399" y="240"/>
                      </a:lnTo>
                      <a:lnTo>
                        <a:pt x="366" y="243"/>
                      </a:lnTo>
                      <a:lnTo>
                        <a:pt x="333" y="243"/>
                      </a:lnTo>
                      <a:lnTo>
                        <a:pt x="299" y="243"/>
                      </a:lnTo>
                      <a:lnTo>
                        <a:pt x="267" y="240"/>
                      </a:lnTo>
                      <a:lnTo>
                        <a:pt x="233" y="237"/>
                      </a:lnTo>
                      <a:lnTo>
                        <a:pt x="202" y="233"/>
                      </a:lnTo>
                      <a:lnTo>
                        <a:pt x="173" y="227"/>
                      </a:lnTo>
                      <a:lnTo>
                        <a:pt x="146" y="223"/>
                      </a:lnTo>
                      <a:lnTo>
                        <a:pt x="120" y="216"/>
                      </a:lnTo>
                      <a:lnTo>
                        <a:pt x="96" y="208"/>
                      </a:lnTo>
                      <a:lnTo>
                        <a:pt x="75" y="198"/>
                      </a:lnTo>
                      <a:lnTo>
                        <a:pt x="55" y="191"/>
                      </a:lnTo>
                      <a:lnTo>
                        <a:pt x="41" y="179"/>
                      </a:lnTo>
                      <a:lnTo>
                        <a:pt x="26" y="168"/>
                      </a:lnTo>
                      <a:lnTo>
                        <a:pt x="14" y="158"/>
                      </a:lnTo>
                      <a:lnTo>
                        <a:pt x="7" y="145"/>
                      </a:lnTo>
                      <a:lnTo>
                        <a:pt x="1" y="133"/>
                      </a:lnTo>
                      <a:lnTo>
                        <a:pt x="0" y="122"/>
                      </a:lnTo>
                      <a:lnTo>
                        <a:pt x="1" y="110"/>
                      </a:lnTo>
                      <a:lnTo>
                        <a:pt x="7" y="98"/>
                      </a:lnTo>
                      <a:lnTo>
                        <a:pt x="14" y="85"/>
                      </a:lnTo>
                      <a:lnTo>
                        <a:pt x="26" y="75"/>
                      </a:lnTo>
                      <a:lnTo>
                        <a:pt x="41" y="64"/>
                      </a:lnTo>
                      <a:lnTo>
                        <a:pt x="55" y="55"/>
                      </a:lnTo>
                      <a:lnTo>
                        <a:pt x="75" y="45"/>
                      </a:lnTo>
                      <a:lnTo>
                        <a:pt x="96" y="35"/>
                      </a:lnTo>
                      <a:lnTo>
                        <a:pt x="120" y="27"/>
                      </a:lnTo>
                      <a:lnTo>
                        <a:pt x="146" y="22"/>
                      </a:lnTo>
                      <a:lnTo>
                        <a:pt x="173" y="14"/>
                      </a:lnTo>
                      <a:lnTo>
                        <a:pt x="202" y="9"/>
                      </a:lnTo>
                      <a:lnTo>
                        <a:pt x="233" y="6"/>
                      </a:lnTo>
                      <a:lnTo>
                        <a:pt x="267" y="1"/>
                      </a:lnTo>
                      <a:lnTo>
                        <a:pt x="299" y="0"/>
                      </a:lnTo>
                      <a:lnTo>
                        <a:pt x="333" y="0"/>
                      </a:lnTo>
                    </a:path>
                  </a:pathLst>
                </a:custGeom>
                <a:gradFill rotWithShape="0">
                  <a:gsLst>
                    <a:gs pos="0">
                      <a:srgbClr val="FFFFFF"/>
                    </a:gs>
                    <a:gs pos="100000">
                      <a:srgbClr val="001E7E"/>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891" name="Freeform 107"/>
                <p:cNvSpPr>
                  <a:spLocks/>
                </p:cNvSpPr>
                <p:nvPr/>
              </p:nvSpPr>
              <p:spPr bwMode="auto">
                <a:xfrm>
                  <a:off x="1523" y="1879"/>
                  <a:ext cx="289" cy="49"/>
                </a:xfrm>
                <a:custGeom>
                  <a:avLst/>
                  <a:gdLst>
                    <a:gd name="T0" fmla="*/ 178 w 322"/>
                    <a:gd name="T1" fmla="*/ 0 h 115"/>
                    <a:gd name="T2" fmla="*/ 210 w 322"/>
                    <a:gd name="T3" fmla="*/ 1 h 115"/>
                    <a:gd name="T4" fmla="*/ 236 w 322"/>
                    <a:gd name="T5" fmla="*/ 7 h 115"/>
                    <a:gd name="T6" fmla="*/ 263 w 322"/>
                    <a:gd name="T7" fmla="*/ 12 h 115"/>
                    <a:gd name="T8" fmla="*/ 284 w 322"/>
                    <a:gd name="T9" fmla="*/ 21 h 115"/>
                    <a:gd name="T10" fmla="*/ 302 w 322"/>
                    <a:gd name="T11" fmla="*/ 29 h 115"/>
                    <a:gd name="T12" fmla="*/ 313 w 322"/>
                    <a:gd name="T13" fmla="*/ 40 h 115"/>
                    <a:gd name="T14" fmla="*/ 321 w 322"/>
                    <a:gd name="T15" fmla="*/ 51 h 115"/>
                    <a:gd name="T16" fmla="*/ 321 w 322"/>
                    <a:gd name="T17" fmla="*/ 62 h 115"/>
                    <a:gd name="T18" fmla="*/ 313 w 322"/>
                    <a:gd name="T19" fmla="*/ 73 h 115"/>
                    <a:gd name="T20" fmla="*/ 302 w 322"/>
                    <a:gd name="T21" fmla="*/ 84 h 115"/>
                    <a:gd name="T22" fmla="*/ 284 w 322"/>
                    <a:gd name="T23" fmla="*/ 93 h 115"/>
                    <a:gd name="T24" fmla="*/ 263 w 322"/>
                    <a:gd name="T25" fmla="*/ 100 h 115"/>
                    <a:gd name="T26" fmla="*/ 236 w 322"/>
                    <a:gd name="T27" fmla="*/ 107 h 115"/>
                    <a:gd name="T28" fmla="*/ 210 w 322"/>
                    <a:gd name="T29" fmla="*/ 110 h 115"/>
                    <a:gd name="T30" fmla="*/ 178 w 322"/>
                    <a:gd name="T31" fmla="*/ 114 h 115"/>
                    <a:gd name="T32" fmla="*/ 145 w 322"/>
                    <a:gd name="T33" fmla="*/ 114 h 115"/>
                    <a:gd name="T34" fmla="*/ 114 w 322"/>
                    <a:gd name="T35" fmla="*/ 110 h 115"/>
                    <a:gd name="T36" fmla="*/ 85 w 322"/>
                    <a:gd name="T37" fmla="*/ 107 h 115"/>
                    <a:gd name="T38" fmla="*/ 58 w 322"/>
                    <a:gd name="T39" fmla="*/ 100 h 115"/>
                    <a:gd name="T40" fmla="*/ 37 w 322"/>
                    <a:gd name="T41" fmla="*/ 93 h 115"/>
                    <a:gd name="T42" fmla="*/ 20 w 322"/>
                    <a:gd name="T43" fmla="*/ 84 h 115"/>
                    <a:gd name="T44" fmla="*/ 8 w 322"/>
                    <a:gd name="T45" fmla="*/ 73 h 115"/>
                    <a:gd name="T46" fmla="*/ 2 w 322"/>
                    <a:gd name="T47" fmla="*/ 62 h 115"/>
                    <a:gd name="T48" fmla="*/ 2 w 322"/>
                    <a:gd name="T49" fmla="*/ 51 h 115"/>
                    <a:gd name="T50" fmla="*/ 8 w 322"/>
                    <a:gd name="T51" fmla="*/ 40 h 115"/>
                    <a:gd name="T52" fmla="*/ 20 w 322"/>
                    <a:gd name="T53" fmla="*/ 29 h 115"/>
                    <a:gd name="T54" fmla="*/ 37 w 322"/>
                    <a:gd name="T55" fmla="*/ 21 h 115"/>
                    <a:gd name="T56" fmla="*/ 58 w 322"/>
                    <a:gd name="T57" fmla="*/ 12 h 115"/>
                    <a:gd name="T58" fmla="*/ 85 w 322"/>
                    <a:gd name="T59" fmla="*/ 7 h 115"/>
                    <a:gd name="T60" fmla="*/ 114 w 322"/>
                    <a:gd name="T61" fmla="*/ 1 h 115"/>
                    <a:gd name="T62" fmla="*/ 145 w 322"/>
                    <a:gd name="T63" fmla="*/ 0 h 1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2"/>
                    <a:gd name="T97" fmla="*/ 0 h 115"/>
                    <a:gd name="T98" fmla="*/ 322 w 322"/>
                    <a:gd name="T99" fmla="*/ 115 h 1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2" h="115">
                      <a:moveTo>
                        <a:pt x="161" y="0"/>
                      </a:moveTo>
                      <a:lnTo>
                        <a:pt x="178" y="0"/>
                      </a:lnTo>
                      <a:lnTo>
                        <a:pt x="193" y="1"/>
                      </a:lnTo>
                      <a:lnTo>
                        <a:pt x="210" y="1"/>
                      </a:lnTo>
                      <a:lnTo>
                        <a:pt x="223" y="4"/>
                      </a:lnTo>
                      <a:lnTo>
                        <a:pt x="236" y="7"/>
                      </a:lnTo>
                      <a:lnTo>
                        <a:pt x="250" y="8"/>
                      </a:lnTo>
                      <a:lnTo>
                        <a:pt x="263" y="12"/>
                      </a:lnTo>
                      <a:lnTo>
                        <a:pt x="274" y="16"/>
                      </a:lnTo>
                      <a:lnTo>
                        <a:pt x="284" y="21"/>
                      </a:lnTo>
                      <a:lnTo>
                        <a:pt x="294" y="23"/>
                      </a:lnTo>
                      <a:lnTo>
                        <a:pt x="302" y="29"/>
                      </a:lnTo>
                      <a:lnTo>
                        <a:pt x="309" y="34"/>
                      </a:lnTo>
                      <a:lnTo>
                        <a:pt x="313" y="40"/>
                      </a:lnTo>
                      <a:lnTo>
                        <a:pt x="318" y="45"/>
                      </a:lnTo>
                      <a:lnTo>
                        <a:pt x="321" y="51"/>
                      </a:lnTo>
                      <a:lnTo>
                        <a:pt x="321" y="56"/>
                      </a:lnTo>
                      <a:lnTo>
                        <a:pt x="321" y="62"/>
                      </a:lnTo>
                      <a:lnTo>
                        <a:pt x="318" y="67"/>
                      </a:lnTo>
                      <a:lnTo>
                        <a:pt x="313" y="73"/>
                      </a:lnTo>
                      <a:lnTo>
                        <a:pt x="309" y="78"/>
                      </a:lnTo>
                      <a:lnTo>
                        <a:pt x="302" y="84"/>
                      </a:lnTo>
                      <a:lnTo>
                        <a:pt x="294" y="89"/>
                      </a:lnTo>
                      <a:lnTo>
                        <a:pt x="284" y="93"/>
                      </a:lnTo>
                      <a:lnTo>
                        <a:pt x="274" y="96"/>
                      </a:lnTo>
                      <a:lnTo>
                        <a:pt x="263" y="100"/>
                      </a:lnTo>
                      <a:lnTo>
                        <a:pt x="250" y="104"/>
                      </a:lnTo>
                      <a:lnTo>
                        <a:pt x="236" y="107"/>
                      </a:lnTo>
                      <a:lnTo>
                        <a:pt x="223" y="109"/>
                      </a:lnTo>
                      <a:lnTo>
                        <a:pt x="210" y="110"/>
                      </a:lnTo>
                      <a:lnTo>
                        <a:pt x="193" y="113"/>
                      </a:lnTo>
                      <a:lnTo>
                        <a:pt x="178" y="114"/>
                      </a:lnTo>
                      <a:lnTo>
                        <a:pt x="161" y="114"/>
                      </a:lnTo>
                      <a:lnTo>
                        <a:pt x="145" y="114"/>
                      </a:lnTo>
                      <a:lnTo>
                        <a:pt x="129" y="113"/>
                      </a:lnTo>
                      <a:lnTo>
                        <a:pt x="114" y="110"/>
                      </a:lnTo>
                      <a:lnTo>
                        <a:pt x="98" y="109"/>
                      </a:lnTo>
                      <a:lnTo>
                        <a:pt x="85" y="107"/>
                      </a:lnTo>
                      <a:lnTo>
                        <a:pt x="71" y="104"/>
                      </a:lnTo>
                      <a:lnTo>
                        <a:pt x="58" y="100"/>
                      </a:lnTo>
                      <a:lnTo>
                        <a:pt x="49" y="96"/>
                      </a:lnTo>
                      <a:lnTo>
                        <a:pt x="37" y="93"/>
                      </a:lnTo>
                      <a:lnTo>
                        <a:pt x="29" y="89"/>
                      </a:lnTo>
                      <a:lnTo>
                        <a:pt x="20" y="84"/>
                      </a:lnTo>
                      <a:lnTo>
                        <a:pt x="13" y="78"/>
                      </a:lnTo>
                      <a:lnTo>
                        <a:pt x="8" y="73"/>
                      </a:lnTo>
                      <a:lnTo>
                        <a:pt x="4" y="67"/>
                      </a:lnTo>
                      <a:lnTo>
                        <a:pt x="2" y="62"/>
                      </a:lnTo>
                      <a:lnTo>
                        <a:pt x="0" y="56"/>
                      </a:lnTo>
                      <a:lnTo>
                        <a:pt x="2" y="51"/>
                      </a:lnTo>
                      <a:lnTo>
                        <a:pt x="4" y="45"/>
                      </a:lnTo>
                      <a:lnTo>
                        <a:pt x="8" y="40"/>
                      </a:lnTo>
                      <a:lnTo>
                        <a:pt x="13" y="34"/>
                      </a:lnTo>
                      <a:lnTo>
                        <a:pt x="20" y="29"/>
                      </a:lnTo>
                      <a:lnTo>
                        <a:pt x="29" y="23"/>
                      </a:lnTo>
                      <a:lnTo>
                        <a:pt x="37" y="21"/>
                      </a:lnTo>
                      <a:lnTo>
                        <a:pt x="49" y="16"/>
                      </a:lnTo>
                      <a:lnTo>
                        <a:pt x="58" y="12"/>
                      </a:lnTo>
                      <a:lnTo>
                        <a:pt x="71" y="8"/>
                      </a:lnTo>
                      <a:lnTo>
                        <a:pt x="85" y="7"/>
                      </a:lnTo>
                      <a:lnTo>
                        <a:pt x="98" y="4"/>
                      </a:lnTo>
                      <a:lnTo>
                        <a:pt x="114" y="1"/>
                      </a:lnTo>
                      <a:lnTo>
                        <a:pt x="129" y="1"/>
                      </a:lnTo>
                      <a:lnTo>
                        <a:pt x="145" y="0"/>
                      </a:lnTo>
                      <a:lnTo>
                        <a:pt x="161" y="0"/>
                      </a:lnTo>
                    </a:path>
                  </a:pathLst>
                </a:custGeom>
                <a:gradFill rotWithShape="0">
                  <a:gsLst>
                    <a:gs pos="0">
                      <a:srgbClr val="FFFFFF"/>
                    </a:gs>
                    <a:gs pos="100000">
                      <a:srgbClr val="00279F"/>
                    </a:gs>
                  </a:gsLst>
                  <a:path path="rect">
                    <a:fillToRect l="50000" t="50000" r="50000" b="50000"/>
                  </a:path>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sp>
              <p:nvSpPr>
                <p:cNvPr id="34892" name="Freeform 108"/>
                <p:cNvSpPr>
                  <a:spLocks/>
                </p:cNvSpPr>
                <p:nvPr/>
              </p:nvSpPr>
              <p:spPr bwMode="auto">
                <a:xfrm>
                  <a:off x="1523" y="1879"/>
                  <a:ext cx="289" cy="27"/>
                </a:xfrm>
                <a:custGeom>
                  <a:avLst/>
                  <a:gdLst>
                    <a:gd name="T0" fmla="*/ 312 w 322"/>
                    <a:gd name="T1" fmla="*/ 57 h 63"/>
                    <a:gd name="T2" fmla="*/ 302 w 322"/>
                    <a:gd name="T3" fmla="*/ 49 h 63"/>
                    <a:gd name="T4" fmla="*/ 288 w 322"/>
                    <a:gd name="T5" fmla="*/ 42 h 63"/>
                    <a:gd name="T6" fmla="*/ 270 w 322"/>
                    <a:gd name="T7" fmla="*/ 37 h 63"/>
                    <a:gd name="T8" fmla="*/ 250 w 322"/>
                    <a:gd name="T9" fmla="*/ 32 h 63"/>
                    <a:gd name="T10" fmla="*/ 227 w 322"/>
                    <a:gd name="T11" fmla="*/ 27 h 63"/>
                    <a:gd name="T12" fmla="*/ 202 w 322"/>
                    <a:gd name="T13" fmla="*/ 23 h 63"/>
                    <a:gd name="T14" fmla="*/ 174 w 322"/>
                    <a:gd name="T15" fmla="*/ 22 h 63"/>
                    <a:gd name="T16" fmla="*/ 147 w 322"/>
                    <a:gd name="T17" fmla="*/ 22 h 63"/>
                    <a:gd name="T18" fmla="*/ 119 w 322"/>
                    <a:gd name="T19" fmla="*/ 23 h 63"/>
                    <a:gd name="T20" fmla="*/ 93 w 322"/>
                    <a:gd name="T21" fmla="*/ 27 h 63"/>
                    <a:gd name="T22" fmla="*/ 70 w 322"/>
                    <a:gd name="T23" fmla="*/ 32 h 63"/>
                    <a:gd name="T24" fmla="*/ 49 w 322"/>
                    <a:gd name="T25" fmla="*/ 37 h 63"/>
                    <a:gd name="T26" fmla="*/ 31 w 322"/>
                    <a:gd name="T27" fmla="*/ 42 h 63"/>
                    <a:gd name="T28" fmla="*/ 18 w 322"/>
                    <a:gd name="T29" fmla="*/ 49 h 63"/>
                    <a:gd name="T30" fmla="*/ 8 w 322"/>
                    <a:gd name="T31" fmla="*/ 59 h 63"/>
                    <a:gd name="T32" fmla="*/ 3 w 322"/>
                    <a:gd name="T33" fmla="*/ 61 h 63"/>
                    <a:gd name="T34" fmla="*/ 0 w 322"/>
                    <a:gd name="T35" fmla="*/ 54 h 63"/>
                    <a:gd name="T36" fmla="*/ 0 w 322"/>
                    <a:gd name="T37" fmla="*/ 47 h 63"/>
                    <a:gd name="T38" fmla="*/ 6 w 322"/>
                    <a:gd name="T39" fmla="*/ 37 h 63"/>
                    <a:gd name="T40" fmla="*/ 19 w 322"/>
                    <a:gd name="T41" fmla="*/ 27 h 63"/>
                    <a:gd name="T42" fmla="*/ 37 w 322"/>
                    <a:gd name="T43" fmla="*/ 18 h 63"/>
                    <a:gd name="T44" fmla="*/ 58 w 322"/>
                    <a:gd name="T45" fmla="*/ 11 h 63"/>
                    <a:gd name="T46" fmla="*/ 85 w 322"/>
                    <a:gd name="T47" fmla="*/ 6 h 63"/>
                    <a:gd name="T48" fmla="*/ 111 w 322"/>
                    <a:gd name="T49" fmla="*/ 1 h 63"/>
                    <a:gd name="T50" fmla="*/ 145 w 322"/>
                    <a:gd name="T51" fmla="*/ 0 h 63"/>
                    <a:gd name="T52" fmla="*/ 178 w 322"/>
                    <a:gd name="T53" fmla="*/ 0 h 63"/>
                    <a:gd name="T54" fmla="*/ 207 w 322"/>
                    <a:gd name="T55" fmla="*/ 1 h 63"/>
                    <a:gd name="T56" fmla="*/ 236 w 322"/>
                    <a:gd name="T57" fmla="*/ 6 h 63"/>
                    <a:gd name="T58" fmla="*/ 261 w 322"/>
                    <a:gd name="T59" fmla="*/ 10 h 63"/>
                    <a:gd name="T60" fmla="*/ 284 w 322"/>
                    <a:gd name="T61" fmla="*/ 16 h 63"/>
                    <a:gd name="T62" fmla="*/ 302 w 322"/>
                    <a:gd name="T63" fmla="*/ 25 h 63"/>
                    <a:gd name="T64" fmla="*/ 313 w 322"/>
                    <a:gd name="T65" fmla="*/ 34 h 63"/>
                    <a:gd name="T66" fmla="*/ 319 w 322"/>
                    <a:gd name="T67" fmla="*/ 46 h 63"/>
                    <a:gd name="T68" fmla="*/ 321 w 322"/>
                    <a:gd name="T69" fmla="*/ 54 h 63"/>
                    <a:gd name="T70" fmla="*/ 318 w 322"/>
                    <a:gd name="T71" fmla="*/ 61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2"/>
                    <a:gd name="T109" fmla="*/ 0 h 63"/>
                    <a:gd name="T110" fmla="*/ 322 w 322"/>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2" h="63">
                      <a:moveTo>
                        <a:pt x="317" y="62"/>
                      </a:moveTo>
                      <a:lnTo>
                        <a:pt x="312" y="57"/>
                      </a:lnTo>
                      <a:lnTo>
                        <a:pt x="308" y="53"/>
                      </a:lnTo>
                      <a:lnTo>
                        <a:pt x="302" y="49"/>
                      </a:lnTo>
                      <a:lnTo>
                        <a:pt x="294" y="47"/>
                      </a:lnTo>
                      <a:lnTo>
                        <a:pt x="288" y="42"/>
                      </a:lnTo>
                      <a:lnTo>
                        <a:pt x="280" y="39"/>
                      </a:lnTo>
                      <a:lnTo>
                        <a:pt x="270" y="37"/>
                      </a:lnTo>
                      <a:lnTo>
                        <a:pt x="260" y="32"/>
                      </a:lnTo>
                      <a:lnTo>
                        <a:pt x="250" y="32"/>
                      </a:lnTo>
                      <a:lnTo>
                        <a:pt x="239" y="28"/>
                      </a:lnTo>
                      <a:lnTo>
                        <a:pt x="227" y="27"/>
                      </a:lnTo>
                      <a:lnTo>
                        <a:pt x="214" y="25"/>
                      </a:lnTo>
                      <a:lnTo>
                        <a:pt x="202" y="23"/>
                      </a:lnTo>
                      <a:lnTo>
                        <a:pt x="188" y="22"/>
                      </a:lnTo>
                      <a:lnTo>
                        <a:pt x="174" y="22"/>
                      </a:lnTo>
                      <a:lnTo>
                        <a:pt x="161" y="22"/>
                      </a:lnTo>
                      <a:lnTo>
                        <a:pt x="147" y="22"/>
                      </a:lnTo>
                      <a:lnTo>
                        <a:pt x="133" y="22"/>
                      </a:lnTo>
                      <a:lnTo>
                        <a:pt x="119" y="23"/>
                      </a:lnTo>
                      <a:lnTo>
                        <a:pt x="106" y="25"/>
                      </a:lnTo>
                      <a:lnTo>
                        <a:pt x="93" y="27"/>
                      </a:lnTo>
                      <a:lnTo>
                        <a:pt x="81" y="28"/>
                      </a:lnTo>
                      <a:lnTo>
                        <a:pt x="70" y="32"/>
                      </a:lnTo>
                      <a:lnTo>
                        <a:pt x="60" y="33"/>
                      </a:lnTo>
                      <a:lnTo>
                        <a:pt x="49" y="37"/>
                      </a:lnTo>
                      <a:lnTo>
                        <a:pt x="40" y="39"/>
                      </a:lnTo>
                      <a:lnTo>
                        <a:pt x="31" y="42"/>
                      </a:lnTo>
                      <a:lnTo>
                        <a:pt x="25" y="47"/>
                      </a:lnTo>
                      <a:lnTo>
                        <a:pt x="18" y="49"/>
                      </a:lnTo>
                      <a:lnTo>
                        <a:pt x="12" y="54"/>
                      </a:lnTo>
                      <a:lnTo>
                        <a:pt x="8" y="59"/>
                      </a:lnTo>
                      <a:lnTo>
                        <a:pt x="4" y="62"/>
                      </a:lnTo>
                      <a:lnTo>
                        <a:pt x="3" y="61"/>
                      </a:lnTo>
                      <a:lnTo>
                        <a:pt x="2" y="57"/>
                      </a:lnTo>
                      <a:lnTo>
                        <a:pt x="0" y="54"/>
                      </a:lnTo>
                      <a:lnTo>
                        <a:pt x="0" y="52"/>
                      </a:lnTo>
                      <a:lnTo>
                        <a:pt x="0" y="47"/>
                      </a:lnTo>
                      <a:lnTo>
                        <a:pt x="3" y="40"/>
                      </a:lnTo>
                      <a:lnTo>
                        <a:pt x="6" y="37"/>
                      </a:lnTo>
                      <a:lnTo>
                        <a:pt x="12" y="32"/>
                      </a:lnTo>
                      <a:lnTo>
                        <a:pt x="19" y="27"/>
                      </a:lnTo>
                      <a:lnTo>
                        <a:pt x="27" y="23"/>
                      </a:lnTo>
                      <a:lnTo>
                        <a:pt x="37" y="18"/>
                      </a:lnTo>
                      <a:lnTo>
                        <a:pt x="46" y="15"/>
                      </a:lnTo>
                      <a:lnTo>
                        <a:pt x="58" y="11"/>
                      </a:lnTo>
                      <a:lnTo>
                        <a:pt x="71" y="9"/>
                      </a:lnTo>
                      <a:lnTo>
                        <a:pt x="85" y="6"/>
                      </a:lnTo>
                      <a:lnTo>
                        <a:pt x="98" y="5"/>
                      </a:lnTo>
                      <a:lnTo>
                        <a:pt x="111" y="1"/>
                      </a:lnTo>
                      <a:lnTo>
                        <a:pt x="128" y="1"/>
                      </a:lnTo>
                      <a:lnTo>
                        <a:pt x="145" y="0"/>
                      </a:lnTo>
                      <a:lnTo>
                        <a:pt x="161" y="0"/>
                      </a:lnTo>
                      <a:lnTo>
                        <a:pt x="178" y="0"/>
                      </a:lnTo>
                      <a:lnTo>
                        <a:pt x="192" y="1"/>
                      </a:lnTo>
                      <a:lnTo>
                        <a:pt x="207" y="1"/>
                      </a:lnTo>
                      <a:lnTo>
                        <a:pt x="223" y="3"/>
                      </a:lnTo>
                      <a:lnTo>
                        <a:pt x="236" y="6"/>
                      </a:lnTo>
                      <a:lnTo>
                        <a:pt x="250" y="8"/>
                      </a:lnTo>
                      <a:lnTo>
                        <a:pt x="261" y="10"/>
                      </a:lnTo>
                      <a:lnTo>
                        <a:pt x="274" y="14"/>
                      </a:lnTo>
                      <a:lnTo>
                        <a:pt x="284" y="16"/>
                      </a:lnTo>
                      <a:lnTo>
                        <a:pt x="294" y="22"/>
                      </a:lnTo>
                      <a:lnTo>
                        <a:pt x="302" y="25"/>
                      </a:lnTo>
                      <a:lnTo>
                        <a:pt x="308" y="30"/>
                      </a:lnTo>
                      <a:lnTo>
                        <a:pt x="313" y="34"/>
                      </a:lnTo>
                      <a:lnTo>
                        <a:pt x="317" y="40"/>
                      </a:lnTo>
                      <a:lnTo>
                        <a:pt x="319" y="46"/>
                      </a:lnTo>
                      <a:lnTo>
                        <a:pt x="321" y="52"/>
                      </a:lnTo>
                      <a:lnTo>
                        <a:pt x="321" y="54"/>
                      </a:lnTo>
                      <a:lnTo>
                        <a:pt x="319" y="57"/>
                      </a:lnTo>
                      <a:lnTo>
                        <a:pt x="318" y="61"/>
                      </a:lnTo>
                      <a:lnTo>
                        <a:pt x="317" y="62"/>
                      </a:lnTo>
                    </a:path>
                  </a:pathLst>
                </a:custGeom>
                <a:gradFill rotWithShape="0">
                  <a:gsLst>
                    <a:gs pos="0">
                      <a:srgbClr val="00279F"/>
                    </a:gs>
                    <a:gs pos="100000">
                      <a:srgbClr val="FFFFFF"/>
                    </a:gs>
                  </a:gsLst>
                  <a:lin ang="0" scaled="1"/>
                </a:gra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sz="2400"/>
                </a:p>
              </p:txBody>
            </p:sp>
          </p:grpSp>
          <p:grpSp>
            <p:nvGrpSpPr>
              <p:cNvPr id="34872" name="Group 109"/>
              <p:cNvGrpSpPr>
                <a:grpSpLocks/>
              </p:cNvGrpSpPr>
              <p:nvPr/>
            </p:nvGrpSpPr>
            <p:grpSpPr bwMode="auto">
              <a:xfrm>
                <a:off x="2803" y="2900"/>
                <a:ext cx="194" cy="113"/>
                <a:chOff x="2212" y="1734"/>
                <a:chExt cx="572" cy="417"/>
              </a:xfrm>
            </p:grpSpPr>
            <p:sp>
              <p:nvSpPr>
                <p:cNvPr id="34881" name="Line 110"/>
                <p:cNvSpPr>
                  <a:spLocks noChangeAspect="1" noChangeShapeType="1"/>
                </p:cNvSpPr>
                <p:nvPr/>
              </p:nvSpPr>
              <p:spPr bwMode="auto">
                <a:xfrm flipH="1" flipV="1">
                  <a:off x="2291" y="1793"/>
                  <a:ext cx="408" cy="316"/>
                </a:xfrm>
                <a:prstGeom prst="line">
                  <a:avLst/>
                </a:prstGeom>
                <a:noFill/>
                <a:ln w="381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882" name="Line 111"/>
                <p:cNvSpPr>
                  <a:spLocks noChangeAspect="1" noChangeShapeType="1"/>
                </p:cNvSpPr>
                <p:nvPr/>
              </p:nvSpPr>
              <p:spPr bwMode="auto">
                <a:xfrm flipV="1">
                  <a:off x="2291" y="1793"/>
                  <a:ext cx="408" cy="316"/>
                </a:xfrm>
                <a:prstGeom prst="line">
                  <a:avLst/>
                </a:prstGeom>
                <a:noFill/>
                <a:ln w="381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883" name="AutoShape 112"/>
                <p:cNvSpPr>
                  <a:spLocks noChangeAspect="1" noChangeArrowheads="1"/>
                </p:cNvSpPr>
                <p:nvPr/>
              </p:nvSpPr>
              <p:spPr bwMode="blackWhite">
                <a:xfrm>
                  <a:off x="2212" y="2041"/>
                  <a:ext cx="163" cy="110"/>
                </a:xfrm>
                <a:prstGeom prst="can">
                  <a:avLst>
                    <a:gd name="adj" fmla="val 40815"/>
                  </a:avLst>
                </a:prstGeom>
                <a:solidFill>
                  <a:srgbClr val="9933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84" name="AutoShape 113"/>
                <p:cNvSpPr>
                  <a:spLocks noChangeAspect="1" noChangeArrowheads="1"/>
                </p:cNvSpPr>
                <p:nvPr/>
              </p:nvSpPr>
              <p:spPr bwMode="blackWhite">
                <a:xfrm>
                  <a:off x="2212" y="1734"/>
                  <a:ext cx="163" cy="110"/>
                </a:xfrm>
                <a:prstGeom prst="can">
                  <a:avLst>
                    <a:gd name="adj" fmla="val 40815"/>
                  </a:avLst>
                </a:prstGeom>
                <a:solidFill>
                  <a:srgbClr val="9933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85" name="AutoShape 114"/>
                <p:cNvSpPr>
                  <a:spLocks noChangeAspect="1" noChangeArrowheads="1"/>
                </p:cNvSpPr>
                <p:nvPr/>
              </p:nvSpPr>
              <p:spPr bwMode="blackWhite">
                <a:xfrm>
                  <a:off x="2621" y="1734"/>
                  <a:ext cx="163" cy="110"/>
                </a:xfrm>
                <a:prstGeom prst="can">
                  <a:avLst>
                    <a:gd name="adj" fmla="val 40815"/>
                  </a:avLst>
                </a:prstGeom>
                <a:solidFill>
                  <a:srgbClr val="9933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86" name="AutoShape 115"/>
                <p:cNvSpPr>
                  <a:spLocks noChangeAspect="1" noChangeArrowheads="1"/>
                </p:cNvSpPr>
                <p:nvPr/>
              </p:nvSpPr>
              <p:spPr bwMode="blackWhite">
                <a:xfrm>
                  <a:off x="2621" y="2041"/>
                  <a:ext cx="163" cy="110"/>
                </a:xfrm>
                <a:prstGeom prst="can">
                  <a:avLst>
                    <a:gd name="adj" fmla="val 40815"/>
                  </a:avLst>
                </a:prstGeom>
                <a:solidFill>
                  <a:srgbClr val="9933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87" name="AutoShape 116"/>
                <p:cNvSpPr>
                  <a:spLocks noChangeAspect="1" noChangeArrowheads="1"/>
                </p:cNvSpPr>
                <p:nvPr/>
              </p:nvSpPr>
              <p:spPr bwMode="blackWhite">
                <a:xfrm>
                  <a:off x="2374" y="1860"/>
                  <a:ext cx="247" cy="165"/>
                </a:xfrm>
                <a:prstGeom prst="can">
                  <a:avLst>
                    <a:gd name="adj" fmla="val 40815"/>
                  </a:avLst>
                </a:prstGeom>
                <a:solidFill>
                  <a:srgbClr val="9933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grpSp>
          <p:grpSp>
            <p:nvGrpSpPr>
              <p:cNvPr id="34873" name="Group 117"/>
              <p:cNvGrpSpPr>
                <a:grpSpLocks/>
              </p:cNvGrpSpPr>
              <p:nvPr/>
            </p:nvGrpSpPr>
            <p:grpSpPr bwMode="auto">
              <a:xfrm>
                <a:off x="3057" y="2927"/>
                <a:ext cx="194" cy="113"/>
                <a:chOff x="2212" y="1734"/>
                <a:chExt cx="572" cy="417"/>
              </a:xfrm>
            </p:grpSpPr>
            <p:sp>
              <p:nvSpPr>
                <p:cNvPr id="34874" name="Line 118"/>
                <p:cNvSpPr>
                  <a:spLocks noChangeAspect="1" noChangeShapeType="1"/>
                </p:cNvSpPr>
                <p:nvPr/>
              </p:nvSpPr>
              <p:spPr bwMode="auto">
                <a:xfrm flipH="1" flipV="1">
                  <a:off x="2291" y="1793"/>
                  <a:ext cx="408" cy="316"/>
                </a:xfrm>
                <a:prstGeom prst="line">
                  <a:avLst/>
                </a:prstGeom>
                <a:noFill/>
                <a:ln w="381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875" name="Line 119"/>
                <p:cNvSpPr>
                  <a:spLocks noChangeAspect="1" noChangeShapeType="1"/>
                </p:cNvSpPr>
                <p:nvPr/>
              </p:nvSpPr>
              <p:spPr bwMode="auto">
                <a:xfrm flipV="1">
                  <a:off x="2291" y="1793"/>
                  <a:ext cx="408" cy="316"/>
                </a:xfrm>
                <a:prstGeom prst="line">
                  <a:avLst/>
                </a:prstGeom>
                <a:noFill/>
                <a:ln w="381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876" name="AutoShape 120"/>
                <p:cNvSpPr>
                  <a:spLocks noChangeAspect="1" noChangeArrowheads="1"/>
                </p:cNvSpPr>
                <p:nvPr/>
              </p:nvSpPr>
              <p:spPr bwMode="blackWhite">
                <a:xfrm>
                  <a:off x="2212" y="2041"/>
                  <a:ext cx="163" cy="110"/>
                </a:xfrm>
                <a:prstGeom prst="can">
                  <a:avLst>
                    <a:gd name="adj" fmla="val 40815"/>
                  </a:avLst>
                </a:prstGeom>
                <a:solidFill>
                  <a:srgbClr val="0080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77" name="AutoShape 121"/>
                <p:cNvSpPr>
                  <a:spLocks noChangeAspect="1" noChangeArrowheads="1"/>
                </p:cNvSpPr>
                <p:nvPr/>
              </p:nvSpPr>
              <p:spPr bwMode="blackWhite">
                <a:xfrm>
                  <a:off x="2212" y="1734"/>
                  <a:ext cx="163" cy="110"/>
                </a:xfrm>
                <a:prstGeom prst="can">
                  <a:avLst>
                    <a:gd name="adj" fmla="val 40815"/>
                  </a:avLst>
                </a:prstGeom>
                <a:solidFill>
                  <a:srgbClr val="0080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78" name="AutoShape 122"/>
                <p:cNvSpPr>
                  <a:spLocks noChangeAspect="1" noChangeArrowheads="1"/>
                </p:cNvSpPr>
                <p:nvPr/>
              </p:nvSpPr>
              <p:spPr bwMode="blackWhite">
                <a:xfrm>
                  <a:off x="2621" y="1734"/>
                  <a:ext cx="163" cy="110"/>
                </a:xfrm>
                <a:prstGeom prst="can">
                  <a:avLst>
                    <a:gd name="adj" fmla="val 40815"/>
                  </a:avLst>
                </a:prstGeom>
                <a:solidFill>
                  <a:srgbClr val="0080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79" name="AutoShape 123"/>
                <p:cNvSpPr>
                  <a:spLocks noChangeAspect="1" noChangeArrowheads="1"/>
                </p:cNvSpPr>
                <p:nvPr/>
              </p:nvSpPr>
              <p:spPr bwMode="blackWhite">
                <a:xfrm>
                  <a:off x="2621" y="2041"/>
                  <a:ext cx="163" cy="110"/>
                </a:xfrm>
                <a:prstGeom prst="can">
                  <a:avLst>
                    <a:gd name="adj" fmla="val 40815"/>
                  </a:avLst>
                </a:prstGeom>
                <a:solidFill>
                  <a:srgbClr val="0080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sp>
              <p:nvSpPr>
                <p:cNvPr id="34880" name="AutoShape 124"/>
                <p:cNvSpPr>
                  <a:spLocks noChangeAspect="1" noChangeArrowheads="1"/>
                </p:cNvSpPr>
                <p:nvPr/>
              </p:nvSpPr>
              <p:spPr bwMode="blackWhite">
                <a:xfrm>
                  <a:off x="2374" y="1860"/>
                  <a:ext cx="247" cy="165"/>
                </a:xfrm>
                <a:prstGeom prst="can">
                  <a:avLst>
                    <a:gd name="adj" fmla="val 40815"/>
                  </a:avLst>
                </a:prstGeom>
                <a:solidFill>
                  <a:srgbClr val="008000"/>
                </a:solidFill>
                <a:ln w="3175">
                  <a:solidFill>
                    <a:schemeClr val="bg1"/>
                  </a:solidFill>
                  <a:round/>
                  <a:headEnd type="none" w="sm" len="sm"/>
                  <a:tailEnd type="none" w="sm" len="sm"/>
                </a:ln>
              </p:spPr>
              <p:txBody>
                <a:bodyPr wrap="none" lIns="91416" tIns="0" rIns="91416" bIns="91416" anchor="b" anchorCtr="1"/>
                <a:lstStyle/>
                <a:p>
                  <a:pPr eaLnBrk="0" hangingPunct="0">
                    <a:spcBef>
                      <a:spcPct val="50000"/>
                    </a:spcBef>
                  </a:pPr>
                  <a:endParaRPr lang="en-AU" altLang="zh-CN" sz="1400">
                    <a:cs typeface="Times New Roman" pitchFamily="18" charset="0"/>
                  </a:endParaRPr>
                </a:p>
              </p:txBody>
            </p:sp>
          </p:grpSp>
        </p:grpSp>
      </p:grpSp>
      <p:sp>
        <p:nvSpPr>
          <p:cNvPr id="142" name="圆角矩形标注 141"/>
          <p:cNvSpPr/>
          <p:nvPr/>
        </p:nvSpPr>
        <p:spPr>
          <a:xfrm>
            <a:off x="5072063" y="1285875"/>
            <a:ext cx="2643187" cy="1285875"/>
          </a:xfrm>
          <a:prstGeom prst="wedgeRoundRectCallout">
            <a:avLst>
              <a:gd name="adj1" fmla="val -64882"/>
              <a:gd name="adj2" fmla="val 130301"/>
              <a:gd name="adj3" fmla="val 16667"/>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endParaRPr lang="zh-CN" altLang="en-US"/>
          </a:p>
        </p:txBody>
      </p:sp>
      <p:sp>
        <p:nvSpPr>
          <p:cNvPr id="143" name="圆角矩形标注 142"/>
          <p:cNvSpPr/>
          <p:nvPr/>
        </p:nvSpPr>
        <p:spPr>
          <a:xfrm>
            <a:off x="6643688" y="4786313"/>
            <a:ext cx="2428875" cy="1428750"/>
          </a:xfrm>
          <a:prstGeom prst="wedgeRoundRectCallout">
            <a:avLst>
              <a:gd name="adj1" fmla="val -69158"/>
              <a:gd name="adj2" fmla="val -2685"/>
              <a:gd name="adj3" fmla="val 16667"/>
            </a:avLst>
          </a:prstGeom>
          <a:ln/>
        </p:spPr>
        <p:style>
          <a:lnRef idx="1">
            <a:schemeClr val="accent1"/>
          </a:lnRef>
          <a:fillRef idx="2">
            <a:schemeClr val="accent1"/>
          </a:fillRef>
          <a:effectRef idx="1">
            <a:schemeClr val="accent1"/>
          </a:effectRef>
          <a:fontRef idx="minor">
            <a:schemeClr val="dk1"/>
          </a:fontRef>
        </p:style>
        <p:txBody>
          <a:bodyPr anchor="ctr"/>
          <a:lstStyle/>
          <a:p>
            <a:pPr>
              <a:defRPr/>
            </a:pPr>
            <a:endParaRPr lang="zh-CN" altLang="en-US"/>
          </a:p>
        </p:txBody>
      </p:sp>
      <p:sp>
        <p:nvSpPr>
          <p:cNvPr id="137" name="TextBox 136"/>
          <p:cNvSpPr txBox="1"/>
          <p:nvPr/>
        </p:nvSpPr>
        <p:spPr>
          <a:xfrm>
            <a:off x="6715125" y="4929188"/>
            <a:ext cx="2214563"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业务涉及范围广、数据量大</a:t>
            </a:r>
          </a:p>
        </p:txBody>
      </p:sp>
      <p:sp>
        <p:nvSpPr>
          <p:cNvPr id="138" name="TextBox 137"/>
          <p:cNvSpPr txBox="1"/>
          <p:nvPr/>
        </p:nvSpPr>
        <p:spPr>
          <a:xfrm>
            <a:off x="6715125" y="5283200"/>
            <a:ext cx="2214563"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数据粒度细，客户、帐户级</a:t>
            </a:r>
          </a:p>
        </p:txBody>
      </p:sp>
      <p:sp>
        <p:nvSpPr>
          <p:cNvPr id="139" name="TextBox 138"/>
          <p:cNvSpPr txBox="1"/>
          <p:nvPr/>
        </p:nvSpPr>
        <p:spPr>
          <a:xfrm>
            <a:off x="6715125" y="5619750"/>
            <a:ext cx="2214563" cy="52387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考核期末数据为主，保存考核期内交易数据</a:t>
            </a:r>
          </a:p>
        </p:txBody>
      </p:sp>
      <p:sp>
        <p:nvSpPr>
          <p:cNvPr id="145" name="TextBox 144"/>
          <p:cNvSpPr txBox="1"/>
          <p:nvPr/>
        </p:nvSpPr>
        <p:spPr>
          <a:xfrm>
            <a:off x="6072188" y="3000375"/>
            <a:ext cx="2714625"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保存账户级汇总的粒度</a:t>
            </a:r>
          </a:p>
        </p:txBody>
      </p:sp>
      <p:sp>
        <p:nvSpPr>
          <p:cNvPr id="146" name="TextBox 145"/>
          <p:cNvSpPr txBox="1"/>
          <p:nvPr/>
        </p:nvSpPr>
        <p:spPr>
          <a:xfrm>
            <a:off x="6072188" y="3354388"/>
            <a:ext cx="2714625" cy="5048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分层汇总，支持灵活的汇总加工处理</a:t>
            </a:r>
          </a:p>
        </p:txBody>
      </p:sp>
      <p:sp>
        <p:nvSpPr>
          <p:cNvPr id="147" name="TextBox 146"/>
          <p:cNvSpPr txBox="1"/>
          <p:nvPr/>
        </p:nvSpPr>
        <p:spPr>
          <a:xfrm>
            <a:off x="6072188" y="3925888"/>
            <a:ext cx="2714625"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维度层次、关系的体系化建设</a:t>
            </a:r>
          </a:p>
        </p:txBody>
      </p:sp>
      <p:sp>
        <p:nvSpPr>
          <p:cNvPr id="148" name="TextBox 147"/>
          <p:cNvSpPr txBox="1"/>
          <p:nvPr/>
        </p:nvSpPr>
        <p:spPr>
          <a:xfrm>
            <a:off x="6072188" y="4283075"/>
            <a:ext cx="2714625"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保存最近</a:t>
            </a:r>
            <a:r>
              <a:rPr lang="en-US" altLang="zh-CN" sz="1400" dirty="0"/>
              <a:t>2</a:t>
            </a:r>
            <a:r>
              <a:rPr lang="zh-CN" altLang="en-US" sz="1400" dirty="0"/>
              <a:t>个考核期内的汇总数据</a:t>
            </a:r>
          </a:p>
        </p:txBody>
      </p:sp>
      <p:sp>
        <p:nvSpPr>
          <p:cNvPr id="149" name="TextBox 148"/>
          <p:cNvSpPr txBox="1"/>
          <p:nvPr/>
        </p:nvSpPr>
        <p:spPr>
          <a:xfrm>
            <a:off x="5214938" y="1428750"/>
            <a:ext cx="2286000"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全面的基础业务指标</a:t>
            </a:r>
          </a:p>
        </p:txBody>
      </p:sp>
      <p:sp>
        <p:nvSpPr>
          <p:cNvPr id="151" name="TextBox 150"/>
          <p:cNvSpPr txBox="1"/>
          <p:nvPr/>
        </p:nvSpPr>
        <p:spPr>
          <a:xfrm>
            <a:off x="5214938" y="1785938"/>
            <a:ext cx="2286000"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指标存储的粒度较低</a:t>
            </a:r>
          </a:p>
        </p:txBody>
      </p:sp>
      <p:sp>
        <p:nvSpPr>
          <p:cNvPr id="152" name="TextBox 151"/>
          <p:cNvSpPr txBox="1"/>
          <p:nvPr/>
        </p:nvSpPr>
        <p:spPr>
          <a:xfrm>
            <a:off x="5214938" y="2143125"/>
            <a:ext cx="2286000" cy="288925"/>
          </a:xfrm>
          <a:prstGeom prst="rect">
            <a:avLst/>
          </a:prstGeom>
        </p:spPr>
        <p:style>
          <a:lnRef idx="1">
            <a:schemeClr val="accent5"/>
          </a:lnRef>
          <a:fillRef idx="3">
            <a:schemeClr val="accent5"/>
          </a:fillRef>
          <a:effectRef idx="2">
            <a:schemeClr val="accent5"/>
          </a:effectRef>
          <a:fontRef idx="minor">
            <a:schemeClr val="lt1"/>
          </a:fontRef>
        </p:style>
        <p:txBody>
          <a:bodyPr lIns="36000" tIns="36000" rIns="36000" bIns="36000">
            <a:spAutoFit/>
          </a:bodyPr>
          <a:lstStyle/>
          <a:p>
            <a:pPr algn="l">
              <a:defRPr/>
            </a:pPr>
            <a:r>
              <a:rPr lang="zh-CN" altLang="en-US" sz="1400" dirty="0"/>
              <a:t>保存考核期末的指标数据</a:t>
            </a:r>
          </a:p>
        </p:txBody>
      </p:sp>
      <p:sp>
        <p:nvSpPr>
          <p:cNvPr id="155" name="圆角矩形 154"/>
          <p:cNvSpPr/>
          <p:nvPr/>
        </p:nvSpPr>
        <p:spPr>
          <a:xfrm>
            <a:off x="142875" y="5214938"/>
            <a:ext cx="1500188"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400" b="1" dirty="0"/>
              <a:t>基础明细数据</a:t>
            </a:r>
            <a:endParaRPr lang="zh-CN" altLang="en-US" sz="1400" b="1" dirty="0"/>
          </a:p>
        </p:txBody>
      </p:sp>
      <p:sp>
        <p:nvSpPr>
          <p:cNvPr id="156" name="圆角矩形 155"/>
          <p:cNvSpPr/>
          <p:nvPr/>
        </p:nvSpPr>
        <p:spPr>
          <a:xfrm>
            <a:off x="142875" y="4357688"/>
            <a:ext cx="1500188"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400" b="1" dirty="0"/>
              <a:t>汇总加工数据</a:t>
            </a:r>
            <a:endParaRPr lang="zh-CN" altLang="en-US" sz="1400" b="1" dirty="0"/>
          </a:p>
        </p:txBody>
      </p:sp>
      <p:sp>
        <p:nvSpPr>
          <p:cNvPr id="157" name="圆角矩形 156"/>
          <p:cNvSpPr/>
          <p:nvPr/>
        </p:nvSpPr>
        <p:spPr>
          <a:xfrm>
            <a:off x="142875" y="3286125"/>
            <a:ext cx="1500188"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400" b="1" dirty="0"/>
              <a:t>指标库</a:t>
            </a:r>
            <a:endParaRPr lang="zh-CN" altLang="en-US" sz="1400" b="1" dirty="0"/>
          </a:p>
        </p:txBody>
      </p:sp>
      <p:sp>
        <p:nvSpPr>
          <p:cNvPr id="158" name="圆角矩形 157"/>
          <p:cNvSpPr/>
          <p:nvPr/>
        </p:nvSpPr>
        <p:spPr>
          <a:xfrm>
            <a:off x="142875" y="2000250"/>
            <a:ext cx="1500188" cy="5715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defRPr/>
            </a:pPr>
            <a:r>
              <a:rPr lang="zh-CN" altLang="en-US" sz="1400" b="1" dirty="0"/>
              <a:t>评分库</a:t>
            </a:r>
            <a:endParaRPr lang="zh-CN" altLang="en-US" sz="1400" b="1" dirty="0"/>
          </a:p>
        </p:txBody>
      </p:sp>
      <p:sp>
        <p:nvSpPr>
          <p:cNvPr id="159" name="圆角矩形 158"/>
          <p:cNvSpPr/>
          <p:nvPr/>
        </p:nvSpPr>
        <p:spPr>
          <a:xfrm>
            <a:off x="71438" y="3143250"/>
            <a:ext cx="1643062" cy="278606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Tree>
    <p:extLst>
      <p:ext uri="{BB962C8B-B14F-4D97-AF65-F5344CB8AC3E}">
        <p14:creationId xmlns:p14="http://schemas.microsoft.com/office/powerpoint/2010/main" val="2858751208"/>
      </p:ext>
    </p:extLst>
  </p:cSld>
  <p:clrMapOvr>
    <a:masterClrMapping/>
  </p:clrMapOvr>
  <p:transition advClick="0"/>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95288" y="188913"/>
            <a:ext cx="8229600" cy="792162"/>
          </a:xfrm>
        </p:spPr>
        <p:txBody>
          <a:bodyPr/>
          <a:lstStyle/>
          <a:p>
            <a:r>
              <a:rPr lang="zh-CN" altLang="en-US" dirty="0" smtClean="0"/>
              <a:t>银行</a:t>
            </a:r>
            <a:r>
              <a:rPr lang="zh-CN" altLang="en-US" dirty="0" smtClean="0"/>
              <a:t>绩效管理应用功能</a:t>
            </a:r>
          </a:p>
        </p:txBody>
      </p:sp>
      <p:sp>
        <p:nvSpPr>
          <p:cNvPr id="38915" name="AutoShape 57"/>
          <p:cNvSpPr>
            <a:spLocks noChangeArrowheads="1"/>
          </p:cNvSpPr>
          <p:nvPr/>
        </p:nvSpPr>
        <p:spPr bwMode="auto">
          <a:xfrm>
            <a:off x="0" y="836613"/>
            <a:ext cx="9144000" cy="215900"/>
          </a:xfrm>
          <a:prstGeom prst="cube">
            <a:avLst>
              <a:gd name="adj" fmla="val 9884"/>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grpSp>
        <p:nvGrpSpPr>
          <p:cNvPr id="38916" name="Group 74"/>
          <p:cNvGrpSpPr>
            <a:grpSpLocks/>
          </p:cNvGrpSpPr>
          <p:nvPr/>
        </p:nvGrpSpPr>
        <p:grpSpPr bwMode="auto">
          <a:xfrm>
            <a:off x="38100" y="1052513"/>
            <a:ext cx="1220788" cy="360362"/>
            <a:chOff x="1813" y="2935"/>
            <a:chExt cx="1359" cy="205"/>
          </a:xfrm>
        </p:grpSpPr>
        <p:sp>
          <p:nvSpPr>
            <p:cNvPr id="38987"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88"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业绩分配</a:t>
              </a:r>
            </a:p>
          </p:txBody>
        </p:sp>
      </p:grpSp>
      <p:sp>
        <p:nvSpPr>
          <p:cNvPr id="38917" name="AutoShape 77"/>
          <p:cNvSpPr>
            <a:spLocks noChangeArrowheads="1"/>
          </p:cNvSpPr>
          <p:nvPr/>
        </p:nvSpPr>
        <p:spPr bwMode="auto">
          <a:xfrm>
            <a:off x="0" y="1484313"/>
            <a:ext cx="1258888"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分行间业绩分配</a:t>
            </a:r>
          </a:p>
        </p:txBody>
      </p:sp>
      <p:sp>
        <p:nvSpPr>
          <p:cNvPr id="38918" name="AutoShape 78"/>
          <p:cNvSpPr>
            <a:spLocks noChangeArrowheads="1"/>
          </p:cNvSpPr>
          <p:nvPr/>
        </p:nvSpPr>
        <p:spPr bwMode="auto">
          <a:xfrm>
            <a:off x="41275" y="1771650"/>
            <a:ext cx="1217613" cy="217488"/>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客户业绩分配</a:t>
            </a:r>
          </a:p>
        </p:txBody>
      </p:sp>
      <p:sp>
        <p:nvSpPr>
          <p:cNvPr id="38919" name="AutoShape 78"/>
          <p:cNvSpPr>
            <a:spLocks noChangeArrowheads="1"/>
          </p:cNvSpPr>
          <p:nvPr/>
        </p:nvSpPr>
        <p:spPr bwMode="auto">
          <a:xfrm>
            <a:off x="38100" y="2060575"/>
            <a:ext cx="1220788"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帐户分配</a:t>
            </a:r>
          </a:p>
        </p:txBody>
      </p:sp>
      <p:sp>
        <p:nvSpPr>
          <p:cNvPr id="38920" name="AutoShape 78"/>
          <p:cNvSpPr>
            <a:spLocks noChangeArrowheads="1"/>
          </p:cNvSpPr>
          <p:nvPr/>
        </p:nvSpPr>
        <p:spPr bwMode="auto">
          <a:xfrm>
            <a:off x="38100" y="2347913"/>
            <a:ext cx="1220788"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中间业务收入分配</a:t>
            </a:r>
          </a:p>
        </p:txBody>
      </p:sp>
      <p:sp>
        <p:nvSpPr>
          <p:cNvPr id="38921" name="AutoShape 78"/>
          <p:cNvSpPr>
            <a:spLocks noChangeArrowheads="1"/>
          </p:cNvSpPr>
          <p:nvPr/>
        </p:nvSpPr>
        <p:spPr bwMode="auto">
          <a:xfrm>
            <a:off x="38100" y="2636838"/>
            <a:ext cx="1220788"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业绩分配申请</a:t>
            </a:r>
          </a:p>
        </p:txBody>
      </p:sp>
      <p:sp>
        <p:nvSpPr>
          <p:cNvPr id="38922" name="AutoShape 77"/>
          <p:cNvSpPr>
            <a:spLocks noChangeArrowheads="1"/>
          </p:cNvSpPr>
          <p:nvPr/>
        </p:nvSpPr>
        <p:spPr bwMode="auto">
          <a:xfrm>
            <a:off x="38100" y="2924175"/>
            <a:ext cx="1220788"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分行内业绩分配</a:t>
            </a:r>
          </a:p>
        </p:txBody>
      </p:sp>
      <p:sp>
        <p:nvSpPr>
          <p:cNvPr id="38923" name="AutoShape 78"/>
          <p:cNvSpPr>
            <a:spLocks noChangeArrowheads="1"/>
          </p:cNvSpPr>
          <p:nvPr/>
        </p:nvSpPr>
        <p:spPr bwMode="auto">
          <a:xfrm>
            <a:off x="38100" y="3211513"/>
            <a:ext cx="1220788" cy="217487"/>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客户业绩分配</a:t>
            </a:r>
          </a:p>
        </p:txBody>
      </p:sp>
      <p:sp>
        <p:nvSpPr>
          <p:cNvPr id="38924" name="AutoShape 78"/>
          <p:cNvSpPr>
            <a:spLocks noChangeArrowheads="1"/>
          </p:cNvSpPr>
          <p:nvPr/>
        </p:nvSpPr>
        <p:spPr bwMode="auto">
          <a:xfrm>
            <a:off x="34925" y="3500438"/>
            <a:ext cx="1223963"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帐户分配</a:t>
            </a:r>
          </a:p>
        </p:txBody>
      </p:sp>
      <p:sp>
        <p:nvSpPr>
          <p:cNvPr id="38925" name="AutoShape 78"/>
          <p:cNvSpPr>
            <a:spLocks noChangeArrowheads="1"/>
          </p:cNvSpPr>
          <p:nvPr/>
        </p:nvSpPr>
        <p:spPr bwMode="auto">
          <a:xfrm>
            <a:off x="34925" y="3787775"/>
            <a:ext cx="1223963" cy="217488"/>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中间业务收入分配</a:t>
            </a:r>
          </a:p>
        </p:txBody>
      </p:sp>
      <p:sp>
        <p:nvSpPr>
          <p:cNvPr id="38926" name="AutoShape 78"/>
          <p:cNvSpPr>
            <a:spLocks noChangeArrowheads="1"/>
          </p:cNvSpPr>
          <p:nvPr/>
        </p:nvSpPr>
        <p:spPr bwMode="auto">
          <a:xfrm>
            <a:off x="34925" y="4076700"/>
            <a:ext cx="1223963"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业绩分配申请</a:t>
            </a:r>
          </a:p>
        </p:txBody>
      </p:sp>
      <p:sp>
        <p:nvSpPr>
          <p:cNvPr id="38927" name="AutoShape 77"/>
          <p:cNvSpPr>
            <a:spLocks noChangeArrowheads="1"/>
          </p:cNvSpPr>
          <p:nvPr/>
        </p:nvSpPr>
        <p:spPr bwMode="auto">
          <a:xfrm>
            <a:off x="38100" y="4364038"/>
            <a:ext cx="1220788" cy="217487"/>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客户分配查询</a:t>
            </a:r>
          </a:p>
        </p:txBody>
      </p:sp>
      <p:sp>
        <p:nvSpPr>
          <p:cNvPr id="38928" name="AutoShape 77"/>
          <p:cNvSpPr>
            <a:spLocks noChangeArrowheads="1"/>
          </p:cNvSpPr>
          <p:nvPr/>
        </p:nvSpPr>
        <p:spPr bwMode="auto">
          <a:xfrm>
            <a:off x="38100" y="4652963"/>
            <a:ext cx="1220788"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机构分配查询</a:t>
            </a:r>
          </a:p>
        </p:txBody>
      </p:sp>
      <p:grpSp>
        <p:nvGrpSpPr>
          <p:cNvPr id="38929" name="Group 74"/>
          <p:cNvGrpSpPr>
            <a:grpSpLocks/>
          </p:cNvGrpSpPr>
          <p:nvPr/>
        </p:nvGrpSpPr>
        <p:grpSpPr bwMode="auto">
          <a:xfrm>
            <a:off x="1258888" y="1052513"/>
            <a:ext cx="1220787" cy="360362"/>
            <a:chOff x="1813" y="2935"/>
            <a:chExt cx="1359" cy="205"/>
          </a:xfrm>
        </p:grpSpPr>
        <p:sp>
          <p:nvSpPr>
            <p:cNvPr id="38985"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86"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业绩查询</a:t>
              </a:r>
            </a:p>
          </p:txBody>
        </p:sp>
      </p:grpSp>
      <p:grpSp>
        <p:nvGrpSpPr>
          <p:cNvPr id="38930" name="Group 74"/>
          <p:cNvGrpSpPr>
            <a:grpSpLocks/>
          </p:cNvGrpSpPr>
          <p:nvPr/>
        </p:nvGrpSpPr>
        <p:grpSpPr bwMode="auto">
          <a:xfrm>
            <a:off x="2484438" y="1052513"/>
            <a:ext cx="1293812" cy="360362"/>
            <a:chOff x="1813" y="2935"/>
            <a:chExt cx="1359" cy="205"/>
          </a:xfrm>
        </p:grpSpPr>
        <p:sp>
          <p:nvSpPr>
            <p:cNvPr id="38983"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84"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指标体系管理</a:t>
              </a:r>
            </a:p>
          </p:txBody>
        </p:sp>
      </p:grpSp>
      <p:grpSp>
        <p:nvGrpSpPr>
          <p:cNvPr id="38931" name="Group 74"/>
          <p:cNvGrpSpPr>
            <a:grpSpLocks/>
          </p:cNvGrpSpPr>
          <p:nvPr/>
        </p:nvGrpSpPr>
        <p:grpSpPr bwMode="auto">
          <a:xfrm>
            <a:off x="3779838" y="1052513"/>
            <a:ext cx="1296987" cy="360362"/>
            <a:chOff x="1813" y="2935"/>
            <a:chExt cx="1359" cy="205"/>
          </a:xfrm>
        </p:grpSpPr>
        <p:sp>
          <p:nvSpPr>
            <p:cNvPr id="38981"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82"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考核方案管理</a:t>
              </a:r>
            </a:p>
          </p:txBody>
        </p:sp>
      </p:grpSp>
      <p:grpSp>
        <p:nvGrpSpPr>
          <p:cNvPr id="38932" name="Group 74"/>
          <p:cNvGrpSpPr>
            <a:grpSpLocks/>
          </p:cNvGrpSpPr>
          <p:nvPr/>
        </p:nvGrpSpPr>
        <p:grpSpPr bwMode="auto">
          <a:xfrm>
            <a:off x="5076825" y="1052513"/>
            <a:ext cx="1296988" cy="360362"/>
            <a:chOff x="1813" y="2935"/>
            <a:chExt cx="1359" cy="205"/>
          </a:xfrm>
        </p:grpSpPr>
        <p:sp>
          <p:nvSpPr>
            <p:cNvPr id="38979"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80"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业绩指标模拟</a:t>
              </a:r>
            </a:p>
          </p:txBody>
        </p:sp>
      </p:grpSp>
      <p:grpSp>
        <p:nvGrpSpPr>
          <p:cNvPr id="38933" name="Group 74"/>
          <p:cNvGrpSpPr>
            <a:grpSpLocks/>
          </p:cNvGrpSpPr>
          <p:nvPr/>
        </p:nvGrpSpPr>
        <p:grpSpPr bwMode="auto">
          <a:xfrm>
            <a:off x="6372225" y="1052513"/>
            <a:ext cx="1079500" cy="360362"/>
            <a:chOff x="1813" y="2935"/>
            <a:chExt cx="1359" cy="205"/>
          </a:xfrm>
        </p:grpSpPr>
        <p:sp>
          <p:nvSpPr>
            <p:cNvPr id="38977"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78"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业务预算</a:t>
              </a:r>
            </a:p>
          </p:txBody>
        </p:sp>
      </p:grpSp>
      <p:grpSp>
        <p:nvGrpSpPr>
          <p:cNvPr id="38934" name="Group 74"/>
          <p:cNvGrpSpPr>
            <a:grpSpLocks/>
          </p:cNvGrpSpPr>
          <p:nvPr/>
        </p:nvGrpSpPr>
        <p:grpSpPr bwMode="auto">
          <a:xfrm>
            <a:off x="7451725" y="1052513"/>
            <a:ext cx="1728788" cy="360362"/>
            <a:chOff x="1813" y="2935"/>
            <a:chExt cx="1359" cy="205"/>
          </a:xfrm>
        </p:grpSpPr>
        <p:sp>
          <p:nvSpPr>
            <p:cNvPr id="38975" name="AutoShape 75"/>
            <p:cNvSpPr>
              <a:spLocks noChangeArrowheads="1"/>
            </p:cNvSpPr>
            <p:nvPr/>
          </p:nvSpPr>
          <p:spPr bwMode="auto">
            <a:xfrm>
              <a:off x="1813" y="2935"/>
              <a:ext cx="1359" cy="205"/>
            </a:xfrm>
            <a:prstGeom prst="cube">
              <a:avLst>
                <a:gd name="adj" fmla="val 9884"/>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p>
          </p:txBody>
        </p:sp>
        <p:sp>
          <p:nvSpPr>
            <p:cNvPr id="38976" name="Rectangle 76"/>
            <p:cNvSpPr>
              <a:spLocks noChangeArrowheads="1"/>
            </p:cNvSpPr>
            <p:nvPr/>
          </p:nvSpPr>
          <p:spPr bwMode="auto">
            <a:xfrm>
              <a:off x="1816" y="2950"/>
              <a:ext cx="1279" cy="18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6038" tIns="41275" rIns="46038" bIns="41275" anchor="ctr" anchorCtr="1"/>
            <a:lstStyle/>
            <a:p>
              <a:pPr defTabSz="823913" eaLnBrk="0" hangingPunct="0">
                <a:spcBef>
                  <a:spcPct val="50000"/>
                </a:spcBef>
              </a:pPr>
              <a:r>
                <a:rPr lang="zh-CN" altLang="en-US" sz="1400">
                  <a:latin typeface="楷体_GB2312" pitchFamily="49" charset="-122"/>
                  <a:ea typeface="楷体_GB2312" pitchFamily="49" charset="-122"/>
                </a:rPr>
                <a:t>客户经理等级管理</a:t>
              </a:r>
            </a:p>
          </p:txBody>
        </p:sp>
      </p:grpSp>
      <p:sp>
        <p:nvSpPr>
          <p:cNvPr id="38935" name="AutoShape 77"/>
          <p:cNvSpPr>
            <a:spLocks noChangeArrowheads="1"/>
          </p:cNvSpPr>
          <p:nvPr/>
        </p:nvSpPr>
        <p:spPr bwMode="auto">
          <a:xfrm>
            <a:off x="1262063" y="1485900"/>
            <a:ext cx="1185862" cy="214313"/>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机构业绩查询</a:t>
            </a:r>
          </a:p>
        </p:txBody>
      </p:sp>
      <p:sp>
        <p:nvSpPr>
          <p:cNvPr id="38936" name="AutoShape 78"/>
          <p:cNvSpPr>
            <a:spLocks noChangeArrowheads="1"/>
          </p:cNvSpPr>
          <p:nvPr/>
        </p:nvSpPr>
        <p:spPr bwMode="auto">
          <a:xfrm>
            <a:off x="1262063" y="1773238"/>
            <a:ext cx="1185862"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个人业绩查询</a:t>
            </a:r>
          </a:p>
        </p:txBody>
      </p:sp>
      <p:sp>
        <p:nvSpPr>
          <p:cNvPr id="38937" name="AutoShape 78"/>
          <p:cNvSpPr>
            <a:spLocks noChangeArrowheads="1"/>
          </p:cNvSpPr>
          <p:nvPr/>
        </p:nvSpPr>
        <p:spPr bwMode="auto">
          <a:xfrm>
            <a:off x="1258888" y="2062163"/>
            <a:ext cx="1189037"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客户业绩查询</a:t>
            </a:r>
          </a:p>
        </p:txBody>
      </p:sp>
      <p:sp>
        <p:nvSpPr>
          <p:cNvPr id="38938" name="AutoShape 78"/>
          <p:cNvSpPr>
            <a:spLocks noChangeArrowheads="1"/>
          </p:cNvSpPr>
          <p:nvPr/>
        </p:nvSpPr>
        <p:spPr bwMode="auto">
          <a:xfrm>
            <a:off x="1258888" y="2349500"/>
            <a:ext cx="1189037" cy="214313"/>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帐户业绩查询</a:t>
            </a:r>
          </a:p>
        </p:txBody>
      </p:sp>
      <p:sp>
        <p:nvSpPr>
          <p:cNvPr id="38939" name="AutoShape 78"/>
          <p:cNvSpPr>
            <a:spLocks noChangeArrowheads="1"/>
          </p:cNvSpPr>
          <p:nvPr/>
        </p:nvSpPr>
        <p:spPr bwMode="auto">
          <a:xfrm>
            <a:off x="1258888" y="2636838"/>
            <a:ext cx="1189037"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中间业务查询</a:t>
            </a:r>
          </a:p>
        </p:txBody>
      </p:sp>
      <p:sp>
        <p:nvSpPr>
          <p:cNvPr id="38940" name="AutoShape 77"/>
          <p:cNvSpPr>
            <a:spLocks noChangeArrowheads="1"/>
          </p:cNvSpPr>
          <p:nvPr/>
        </p:nvSpPr>
        <p:spPr bwMode="auto">
          <a:xfrm>
            <a:off x="2593975" y="1484313"/>
            <a:ext cx="1185863"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定量指标维护</a:t>
            </a:r>
          </a:p>
        </p:txBody>
      </p:sp>
      <p:sp>
        <p:nvSpPr>
          <p:cNvPr id="38941" name="AutoShape 78"/>
          <p:cNvSpPr>
            <a:spLocks noChangeArrowheads="1"/>
          </p:cNvSpPr>
          <p:nvPr/>
        </p:nvSpPr>
        <p:spPr bwMode="auto">
          <a:xfrm>
            <a:off x="2593975" y="1771650"/>
            <a:ext cx="1185863"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定性指标维护</a:t>
            </a:r>
          </a:p>
        </p:txBody>
      </p:sp>
      <p:sp>
        <p:nvSpPr>
          <p:cNvPr id="38942" name="AutoShape 78"/>
          <p:cNvSpPr>
            <a:spLocks noChangeArrowheads="1"/>
          </p:cNvSpPr>
          <p:nvPr/>
        </p:nvSpPr>
        <p:spPr bwMode="auto">
          <a:xfrm>
            <a:off x="2590800" y="2060575"/>
            <a:ext cx="1189038" cy="214313"/>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指标集合维护</a:t>
            </a:r>
          </a:p>
        </p:txBody>
      </p:sp>
      <p:sp>
        <p:nvSpPr>
          <p:cNvPr id="38943" name="AutoShape 78"/>
          <p:cNvSpPr>
            <a:spLocks noChangeArrowheads="1"/>
          </p:cNvSpPr>
          <p:nvPr/>
        </p:nvSpPr>
        <p:spPr bwMode="auto">
          <a:xfrm>
            <a:off x="2590800" y="2347913"/>
            <a:ext cx="1189038"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指标体系维护</a:t>
            </a:r>
          </a:p>
        </p:txBody>
      </p:sp>
      <p:sp>
        <p:nvSpPr>
          <p:cNvPr id="38944" name="AutoShape 78"/>
          <p:cNvSpPr>
            <a:spLocks noChangeArrowheads="1"/>
          </p:cNvSpPr>
          <p:nvPr/>
        </p:nvSpPr>
        <p:spPr bwMode="auto">
          <a:xfrm>
            <a:off x="2590800" y="2635250"/>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新增指标体系</a:t>
            </a:r>
          </a:p>
        </p:txBody>
      </p:sp>
      <p:sp>
        <p:nvSpPr>
          <p:cNvPr id="38945" name="AutoShape 78"/>
          <p:cNvSpPr>
            <a:spLocks noChangeArrowheads="1"/>
          </p:cNvSpPr>
          <p:nvPr/>
        </p:nvSpPr>
        <p:spPr bwMode="auto">
          <a:xfrm>
            <a:off x="2555875" y="2927350"/>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复制指标体系</a:t>
            </a:r>
          </a:p>
        </p:txBody>
      </p:sp>
      <p:sp>
        <p:nvSpPr>
          <p:cNvPr id="38946" name="AutoShape 78"/>
          <p:cNvSpPr>
            <a:spLocks noChangeArrowheads="1"/>
          </p:cNvSpPr>
          <p:nvPr/>
        </p:nvSpPr>
        <p:spPr bwMode="auto">
          <a:xfrm>
            <a:off x="2555875" y="3214688"/>
            <a:ext cx="1189038"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删除指标体系</a:t>
            </a:r>
          </a:p>
        </p:txBody>
      </p:sp>
      <p:sp>
        <p:nvSpPr>
          <p:cNvPr id="38947" name="AutoShape 78"/>
          <p:cNvSpPr>
            <a:spLocks noChangeArrowheads="1"/>
          </p:cNvSpPr>
          <p:nvPr/>
        </p:nvSpPr>
        <p:spPr bwMode="auto">
          <a:xfrm>
            <a:off x="2555875" y="3502025"/>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关联指标</a:t>
            </a:r>
          </a:p>
        </p:txBody>
      </p:sp>
      <p:sp>
        <p:nvSpPr>
          <p:cNvPr id="38948" name="AutoShape 77"/>
          <p:cNvSpPr>
            <a:spLocks noChangeArrowheads="1"/>
          </p:cNvSpPr>
          <p:nvPr/>
        </p:nvSpPr>
        <p:spPr bwMode="auto">
          <a:xfrm>
            <a:off x="3854450" y="1484313"/>
            <a:ext cx="1185863"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考核方案查询</a:t>
            </a:r>
          </a:p>
        </p:txBody>
      </p:sp>
      <p:sp>
        <p:nvSpPr>
          <p:cNvPr id="38949" name="AutoShape 78"/>
          <p:cNvSpPr>
            <a:spLocks noChangeArrowheads="1"/>
          </p:cNvSpPr>
          <p:nvPr/>
        </p:nvSpPr>
        <p:spPr bwMode="auto">
          <a:xfrm>
            <a:off x="3854450" y="1771650"/>
            <a:ext cx="1185863"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新增方案</a:t>
            </a:r>
          </a:p>
        </p:txBody>
      </p:sp>
      <p:sp>
        <p:nvSpPr>
          <p:cNvPr id="38950" name="AutoShape 78"/>
          <p:cNvSpPr>
            <a:spLocks noChangeArrowheads="1"/>
          </p:cNvSpPr>
          <p:nvPr/>
        </p:nvSpPr>
        <p:spPr bwMode="auto">
          <a:xfrm>
            <a:off x="3851275" y="2060575"/>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复制方案</a:t>
            </a:r>
          </a:p>
        </p:txBody>
      </p:sp>
      <p:sp>
        <p:nvSpPr>
          <p:cNvPr id="38951" name="AutoShape 78"/>
          <p:cNvSpPr>
            <a:spLocks noChangeArrowheads="1"/>
          </p:cNvSpPr>
          <p:nvPr/>
        </p:nvSpPr>
        <p:spPr bwMode="auto">
          <a:xfrm>
            <a:off x="3851275" y="2347913"/>
            <a:ext cx="1189038"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删除方案</a:t>
            </a:r>
          </a:p>
        </p:txBody>
      </p:sp>
      <p:sp>
        <p:nvSpPr>
          <p:cNvPr id="38952" name="AutoShape 78"/>
          <p:cNvSpPr>
            <a:spLocks noChangeArrowheads="1"/>
          </p:cNvSpPr>
          <p:nvPr/>
        </p:nvSpPr>
        <p:spPr bwMode="auto">
          <a:xfrm>
            <a:off x="3851275" y="2635250"/>
            <a:ext cx="1189038" cy="214313"/>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考核方案定制</a:t>
            </a:r>
          </a:p>
        </p:txBody>
      </p:sp>
      <p:sp>
        <p:nvSpPr>
          <p:cNvPr id="38953" name="AutoShape 78"/>
          <p:cNvSpPr>
            <a:spLocks noChangeArrowheads="1"/>
          </p:cNvSpPr>
          <p:nvPr/>
        </p:nvSpPr>
        <p:spPr bwMode="auto">
          <a:xfrm>
            <a:off x="3851275" y="2927350"/>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基本信息</a:t>
            </a:r>
          </a:p>
        </p:txBody>
      </p:sp>
      <p:sp>
        <p:nvSpPr>
          <p:cNvPr id="38954" name="AutoShape 78"/>
          <p:cNvSpPr>
            <a:spLocks noChangeArrowheads="1"/>
          </p:cNvSpPr>
          <p:nvPr/>
        </p:nvSpPr>
        <p:spPr bwMode="auto">
          <a:xfrm>
            <a:off x="3851275" y="3214688"/>
            <a:ext cx="1189038"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评分标准</a:t>
            </a:r>
          </a:p>
        </p:txBody>
      </p:sp>
      <p:sp>
        <p:nvSpPr>
          <p:cNvPr id="38955" name="AutoShape 78"/>
          <p:cNvSpPr>
            <a:spLocks noChangeArrowheads="1"/>
          </p:cNvSpPr>
          <p:nvPr/>
        </p:nvSpPr>
        <p:spPr bwMode="auto">
          <a:xfrm>
            <a:off x="3851275" y="3502025"/>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考核对象</a:t>
            </a:r>
          </a:p>
        </p:txBody>
      </p:sp>
      <p:sp>
        <p:nvSpPr>
          <p:cNvPr id="38956" name="AutoShape 77"/>
          <p:cNvSpPr>
            <a:spLocks noChangeArrowheads="1"/>
          </p:cNvSpPr>
          <p:nvPr/>
        </p:nvSpPr>
        <p:spPr bwMode="auto">
          <a:xfrm>
            <a:off x="3854450" y="3789363"/>
            <a:ext cx="1185863"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基数管理</a:t>
            </a:r>
          </a:p>
        </p:txBody>
      </p:sp>
      <p:sp>
        <p:nvSpPr>
          <p:cNvPr id="38957" name="AutoShape 78"/>
          <p:cNvSpPr>
            <a:spLocks noChangeArrowheads="1"/>
          </p:cNvSpPr>
          <p:nvPr/>
        </p:nvSpPr>
        <p:spPr bwMode="auto">
          <a:xfrm>
            <a:off x="3854450" y="4076700"/>
            <a:ext cx="1185863" cy="215900"/>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任务管理</a:t>
            </a:r>
          </a:p>
        </p:txBody>
      </p:sp>
      <p:sp>
        <p:nvSpPr>
          <p:cNvPr id="38958" name="AutoShape 78"/>
          <p:cNvSpPr>
            <a:spLocks noChangeArrowheads="1"/>
          </p:cNvSpPr>
          <p:nvPr/>
        </p:nvSpPr>
        <p:spPr bwMode="auto">
          <a:xfrm>
            <a:off x="3851275" y="4365625"/>
            <a:ext cx="1189038"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费率维护</a:t>
            </a:r>
          </a:p>
        </p:txBody>
      </p:sp>
      <p:sp>
        <p:nvSpPr>
          <p:cNvPr id="38959" name="AutoShape 78"/>
          <p:cNvSpPr>
            <a:spLocks noChangeArrowheads="1"/>
          </p:cNvSpPr>
          <p:nvPr/>
        </p:nvSpPr>
        <p:spPr bwMode="auto">
          <a:xfrm>
            <a:off x="3851275" y="4652963"/>
            <a:ext cx="1189038"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考核方案运行</a:t>
            </a:r>
          </a:p>
        </p:txBody>
      </p:sp>
      <p:sp>
        <p:nvSpPr>
          <p:cNvPr id="38960" name="AutoShape 78"/>
          <p:cNvSpPr>
            <a:spLocks noChangeArrowheads="1"/>
          </p:cNvSpPr>
          <p:nvPr/>
        </p:nvSpPr>
        <p:spPr bwMode="auto">
          <a:xfrm>
            <a:off x="3814763" y="4940300"/>
            <a:ext cx="1189037"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定量指标维护</a:t>
            </a:r>
          </a:p>
        </p:txBody>
      </p:sp>
      <p:sp>
        <p:nvSpPr>
          <p:cNvPr id="38961" name="AutoShape 78"/>
          <p:cNvSpPr>
            <a:spLocks noChangeArrowheads="1"/>
          </p:cNvSpPr>
          <p:nvPr/>
        </p:nvSpPr>
        <p:spPr bwMode="auto">
          <a:xfrm>
            <a:off x="3814763" y="5232400"/>
            <a:ext cx="1189037"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定性指标评分</a:t>
            </a:r>
          </a:p>
        </p:txBody>
      </p:sp>
      <p:sp>
        <p:nvSpPr>
          <p:cNvPr id="38962" name="AutoShape 78"/>
          <p:cNvSpPr>
            <a:spLocks noChangeArrowheads="1"/>
          </p:cNvSpPr>
          <p:nvPr/>
        </p:nvSpPr>
        <p:spPr bwMode="auto">
          <a:xfrm>
            <a:off x="3814763" y="5519738"/>
            <a:ext cx="1189037"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考核进度跟踪</a:t>
            </a:r>
          </a:p>
        </p:txBody>
      </p:sp>
      <p:sp>
        <p:nvSpPr>
          <p:cNvPr id="38963" name="AutoShape 78"/>
          <p:cNvSpPr>
            <a:spLocks noChangeArrowheads="1"/>
          </p:cNvSpPr>
          <p:nvPr/>
        </p:nvSpPr>
        <p:spPr bwMode="auto">
          <a:xfrm>
            <a:off x="3814763" y="5805488"/>
            <a:ext cx="1189037"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考核方案结果</a:t>
            </a:r>
          </a:p>
        </p:txBody>
      </p:sp>
      <p:sp>
        <p:nvSpPr>
          <p:cNvPr id="38964" name="AutoShape 78"/>
          <p:cNvSpPr>
            <a:spLocks noChangeArrowheads="1"/>
          </p:cNvSpPr>
          <p:nvPr/>
        </p:nvSpPr>
        <p:spPr bwMode="auto">
          <a:xfrm>
            <a:off x="3814763" y="6096000"/>
            <a:ext cx="1189037"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成绩结果</a:t>
            </a:r>
          </a:p>
        </p:txBody>
      </p:sp>
      <p:sp>
        <p:nvSpPr>
          <p:cNvPr id="38965" name="AutoShape 78"/>
          <p:cNvSpPr>
            <a:spLocks noChangeArrowheads="1"/>
          </p:cNvSpPr>
          <p:nvPr/>
        </p:nvSpPr>
        <p:spPr bwMode="auto">
          <a:xfrm>
            <a:off x="3814763" y="6383338"/>
            <a:ext cx="1189037"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费用结果</a:t>
            </a:r>
          </a:p>
        </p:txBody>
      </p:sp>
      <p:sp>
        <p:nvSpPr>
          <p:cNvPr id="38966" name="AutoShape 77"/>
          <p:cNvSpPr>
            <a:spLocks noChangeArrowheads="1"/>
          </p:cNvSpPr>
          <p:nvPr/>
        </p:nvSpPr>
        <p:spPr bwMode="auto">
          <a:xfrm>
            <a:off x="5114925" y="1484313"/>
            <a:ext cx="1185863"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存款业绩模拟</a:t>
            </a:r>
          </a:p>
        </p:txBody>
      </p:sp>
      <p:sp>
        <p:nvSpPr>
          <p:cNvPr id="38967" name="AutoShape 78"/>
          <p:cNvSpPr>
            <a:spLocks noChangeArrowheads="1"/>
          </p:cNvSpPr>
          <p:nvPr/>
        </p:nvSpPr>
        <p:spPr bwMode="auto">
          <a:xfrm>
            <a:off x="5114925" y="1771650"/>
            <a:ext cx="1185863"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贷款业绩模拟</a:t>
            </a:r>
          </a:p>
        </p:txBody>
      </p:sp>
      <p:sp>
        <p:nvSpPr>
          <p:cNvPr id="38968" name="AutoShape 77"/>
          <p:cNvSpPr>
            <a:spLocks noChangeArrowheads="1"/>
          </p:cNvSpPr>
          <p:nvPr/>
        </p:nvSpPr>
        <p:spPr bwMode="auto">
          <a:xfrm>
            <a:off x="7634288" y="1484313"/>
            <a:ext cx="1185862" cy="214312"/>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r>
              <a:rPr lang="zh-CN" altLang="en-US" sz="1200">
                <a:solidFill>
                  <a:schemeClr val="bg1"/>
                </a:solidFill>
                <a:latin typeface="楷体_GB2312" pitchFamily="49" charset="-122"/>
                <a:ea typeface="楷体_GB2312" pitchFamily="49" charset="-122"/>
              </a:rPr>
              <a:t>等级定制</a:t>
            </a:r>
          </a:p>
        </p:txBody>
      </p:sp>
      <p:sp>
        <p:nvSpPr>
          <p:cNvPr id="38969" name="AutoShape 78"/>
          <p:cNvSpPr>
            <a:spLocks noChangeArrowheads="1"/>
          </p:cNvSpPr>
          <p:nvPr/>
        </p:nvSpPr>
        <p:spPr bwMode="auto">
          <a:xfrm>
            <a:off x="7634288" y="1771650"/>
            <a:ext cx="1185862" cy="215900"/>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等级查询</a:t>
            </a:r>
          </a:p>
        </p:txBody>
      </p:sp>
      <p:sp>
        <p:nvSpPr>
          <p:cNvPr id="38970" name="AutoShape 78"/>
          <p:cNvSpPr>
            <a:spLocks noChangeArrowheads="1"/>
          </p:cNvSpPr>
          <p:nvPr/>
        </p:nvSpPr>
        <p:spPr bwMode="auto">
          <a:xfrm>
            <a:off x="7631113" y="2060575"/>
            <a:ext cx="1189037" cy="214313"/>
          </a:xfrm>
          <a:prstGeom prst="cube">
            <a:avLst>
              <a:gd name="adj" fmla="val 9884"/>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评级方案管理</a:t>
            </a:r>
          </a:p>
        </p:txBody>
      </p:sp>
      <p:sp>
        <p:nvSpPr>
          <p:cNvPr id="38971" name="AutoShape 78"/>
          <p:cNvSpPr>
            <a:spLocks noChangeArrowheads="1"/>
          </p:cNvSpPr>
          <p:nvPr/>
        </p:nvSpPr>
        <p:spPr bwMode="auto">
          <a:xfrm>
            <a:off x="7631113" y="2347913"/>
            <a:ext cx="1189037"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方案查询</a:t>
            </a:r>
          </a:p>
        </p:txBody>
      </p:sp>
      <p:sp>
        <p:nvSpPr>
          <p:cNvPr id="38972" name="AutoShape 78"/>
          <p:cNvSpPr>
            <a:spLocks noChangeArrowheads="1"/>
          </p:cNvSpPr>
          <p:nvPr/>
        </p:nvSpPr>
        <p:spPr bwMode="auto">
          <a:xfrm>
            <a:off x="7631113" y="2635250"/>
            <a:ext cx="1189037"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评级标准</a:t>
            </a:r>
          </a:p>
        </p:txBody>
      </p:sp>
      <p:sp>
        <p:nvSpPr>
          <p:cNvPr id="38973" name="AutoShape 78"/>
          <p:cNvSpPr>
            <a:spLocks noChangeArrowheads="1"/>
          </p:cNvSpPr>
          <p:nvPr/>
        </p:nvSpPr>
        <p:spPr bwMode="auto">
          <a:xfrm>
            <a:off x="7631113" y="2927350"/>
            <a:ext cx="1189037" cy="214313"/>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等级评定</a:t>
            </a:r>
          </a:p>
        </p:txBody>
      </p:sp>
      <p:sp>
        <p:nvSpPr>
          <p:cNvPr id="38974" name="AutoShape 78"/>
          <p:cNvSpPr>
            <a:spLocks noChangeArrowheads="1"/>
          </p:cNvSpPr>
          <p:nvPr/>
        </p:nvSpPr>
        <p:spPr bwMode="auto">
          <a:xfrm>
            <a:off x="7631113" y="3214688"/>
            <a:ext cx="1189037" cy="214312"/>
          </a:xfrm>
          <a:prstGeom prst="cube">
            <a:avLst>
              <a:gd name="adj" fmla="val 9884"/>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1200">
                <a:solidFill>
                  <a:schemeClr val="bg1"/>
                </a:solidFill>
                <a:ea typeface="楷体_GB2312" pitchFamily="49" charset="-122"/>
              </a:rPr>
              <a:t>评级人员管理</a:t>
            </a:r>
          </a:p>
        </p:txBody>
      </p:sp>
    </p:spTree>
    <p:extLst>
      <p:ext uri="{BB962C8B-B14F-4D97-AF65-F5344CB8AC3E}">
        <p14:creationId xmlns:p14="http://schemas.microsoft.com/office/powerpoint/2010/main" val="1497500282"/>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115888"/>
            <a:ext cx="8229600" cy="792162"/>
          </a:xfrm>
        </p:spPr>
        <p:txBody>
          <a:bodyPr/>
          <a:lstStyle/>
          <a:p>
            <a:r>
              <a:rPr lang="zh-CN" altLang="en-US" smtClean="0"/>
              <a:t>示例：业绩分配</a:t>
            </a:r>
          </a:p>
        </p:txBody>
      </p:sp>
      <p:pic>
        <p:nvPicPr>
          <p:cNvPr id="46083" name="Picture 3"/>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765175"/>
            <a:ext cx="9144000" cy="5472113"/>
          </a:xfrm>
        </p:spPr>
      </p:pic>
    </p:spTree>
    <p:extLst>
      <p:ext uri="{BB962C8B-B14F-4D97-AF65-F5344CB8AC3E}">
        <p14:creationId xmlns:p14="http://schemas.microsoft.com/office/powerpoint/2010/main" val="2008417623"/>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95288" y="115888"/>
            <a:ext cx="8229600" cy="792162"/>
          </a:xfrm>
        </p:spPr>
        <p:txBody>
          <a:bodyPr/>
          <a:lstStyle/>
          <a:p>
            <a:r>
              <a:rPr lang="zh-CN" altLang="en-US" smtClean="0"/>
              <a:t>示例：考核方案管理</a:t>
            </a:r>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613"/>
            <a:ext cx="91440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438676"/>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4"/>
          <p:cNvSpPr>
            <a:spLocks noChangeArrowheads="1"/>
          </p:cNvSpPr>
          <p:nvPr/>
        </p:nvSpPr>
        <p:spPr bwMode="gray">
          <a:xfrm>
            <a:off x="4805299" y="4973936"/>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smtClean="0">
                <a:solidFill>
                  <a:schemeClr val="bg1"/>
                </a:solidFill>
                <a:latin typeface="Arial" charset="0"/>
              </a:rPr>
              <a:t>其他最新商行案例</a:t>
            </a:r>
            <a:endParaRPr lang="zh-CN" altLang="zh-CN" sz="1500" dirty="0">
              <a:solidFill>
                <a:schemeClr val="bg1"/>
              </a:solidFill>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华东商行</a:t>
            </a:r>
            <a:r>
              <a:rPr lang="en-US" altLang="zh-CN" sz="1600" dirty="0" smtClean="0">
                <a:solidFill>
                  <a:schemeClr val="bg1">
                    <a:lumMod val="65000"/>
                  </a:schemeClr>
                </a:solidFill>
                <a:effectLst>
                  <a:outerShdw blurRad="38100" dist="38100" dir="2700000" algn="tl">
                    <a:srgbClr val="C0C0C0"/>
                  </a:outerShdw>
                </a:effectLst>
                <a:latin typeface="Arial" charset="0"/>
              </a:rPr>
              <a:t>2</a:t>
            </a:r>
            <a:r>
              <a:rPr lang="zh-CN" altLang="en-US" sz="1600" dirty="0" smtClean="0">
                <a:solidFill>
                  <a:schemeClr val="bg1">
                    <a:lumMod val="65000"/>
                  </a:schemeClr>
                </a:solidFill>
                <a:effectLst>
                  <a:outerShdw blurRad="38100" dist="38100" dir="2700000" algn="tl">
                    <a:srgbClr val="C0C0C0"/>
                  </a:outerShdw>
                </a:effectLst>
                <a:latin typeface="Arial" charset="0"/>
              </a:rPr>
              <a:t>数据中心规划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9" name="AutoShape 4"/>
          <p:cNvSpPr>
            <a:spLocks noChangeArrowheads="1"/>
          </p:cNvSpPr>
          <p:nvPr/>
        </p:nvSpPr>
        <p:spPr bwMode="gray">
          <a:xfrm>
            <a:off x="4808369" y="4008342"/>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国有银行</a:t>
            </a:r>
            <a:r>
              <a:rPr lang="en-US" altLang="zh-CN" sz="1600" dirty="0" smtClean="0">
                <a:solidFill>
                  <a:schemeClr val="bg1">
                    <a:lumMod val="65000"/>
                  </a:schemeClr>
                </a:solidFill>
                <a:effectLst>
                  <a:outerShdw blurRad="38100" dist="38100" dir="2700000" algn="tl">
                    <a:srgbClr val="C0C0C0"/>
                  </a:outerShdw>
                </a:effectLst>
                <a:latin typeface="Arial" charset="0"/>
              </a:rPr>
              <a:t>ODS</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369" y="3526043"/>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华东商行</a:t>
            </a:r>
            <a:r>
              <a:rPr lang="en-US" altLang="zh-CN" sz="1600" dirty="0" smtClean="0">
                <a:solidFill>
                  <a:schemeClr val="bg1">
                    <a:lumMod val="65000"/>
                  </a:schemeClr>
                </a:solidFill>
                <a:effectLst>
                  <a:outerShdw blurRad="38100" dist="38100" dir="2700000" algn="tl">
                    <a:srgbClr val="C0C0C0"/>
                  </a:outerShdw>
                </a:effectLst>
                <a:latin typeface="Arial" charset="0"/>
              </a:rPr>
              <a:t>1</a:t>
            </a:r>
            <a:r>
              <a:rPr lang="zh-CN" altLang="en-US" sz="1600" dirty="0" smtClean="0">
                <a:solidFill>
                  <a:schemeClr val="bg1">
                    <a:lumMod val="65000"/>
                  </a:schemeClr>
                </a:solidFill>
                <a:effectLst>
                  <a:outerShdw blurRad="38100" dist="38100" dir="2700000" algn="tl">
                    <a:srgbClr val="C0C0C0"/>
                  </a:outerShdw>
                </a:effectLst>
                <a:latin typeface="Arial" charset="0"/>
              </a:rPr>
              <a:t>数据仓库</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8" name="AutoShape 16"/>
          <p:cNvSpPr>
            <a:spLocks noChangeArrowheads="1"/>
          </p:cNvSpPr>
          <p:nvPr/>
        </p:nvSpPr>
        <p:spPr bwMode="gray">
          <a:xfrm>
            <a:off x="483382" y="4241512"/>
            <a:ext cx="2753675" cy="435841"/>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最佳实践</a:t>
            </a:r>
          </a:p>
        </p:txBody>
      </p:sp>
      <p:sp>
        <p:nvSpPr>
          <p:cNvPr id="240657" name="标题 23"/>
          <p:cNvSpPr>
            <a:spLocks noGrp="1"/>
          </p:cNvSpPr>
          <p:nvPr>
            <p:ph type="title"/>
          </p:nvPr>
        </p:nvSpPr>
        <p:spPr/>
        <p:txBody>
          <a:bodyPr/>
          <a:lstStyle/>
          <a:p>
            <a:pPr eaLnBrk="1" hangingPunct="1"/>
            <a:r>
              <a:rPr lang="zh-CN" altLang="en-US" smtClean="0"/>
              <a:t>主题</a:t>
            </a:r>
          </a:p>
        </p:txBody>
      </p:sp>
      <p:cxnSp>
        <p:nvCxnSpPr>
          <p:cNvPr id="24065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75" name="AutoShape 5"/>
          <p:cNvSpPr>
            <a:spLocks noChangeArrowheads="1"/>
          </p:cNvSpPr>
          <p:nvPr/>
        </p:nvSpPr>
        <p:spPr bwMode="gray">
          <a:xfrm>
            <a:off x="4639995" y="34416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995" y="3923975"/>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4" name="AutoShape 5"/>
          <p:cNvSpPr>
            <a:spLocks noChangeArrowheads="1"/>
          </p:cNvSpPr>
          <p:nvPr/>
        </p:nvSpPr>
        <p:spPr bwMode="gray">
          <a:xfrm>
            <a:off x="4636944" y="4889500"/>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36"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高阶设计</a:t>
            </a:r>
          </a:p>
        </p:txBody>
      </p:sp>
      <p:sp>
        <p:nvSpPr>
          <p:cNvPr id="37" name="AutoShape 16"/>
          <p:cNvSpPr>
            <a:spLocks noChangeArrowheads="1"/>
          </p:cNvSpPr>
          <p:nvPr/>
        </p:nvSpPr>
        <p:spPr bwMode="gray">
          <a:xfrm>
            <a:off x="483382" y="3570432"/>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实施方案</a:t>
            </a:r>
          </a:p>
        </p:txBody>
      </p:sp>
      <p:sp>
        <p:nvSpPr>
          <p:cNvPr id="38"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41"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7"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8"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9"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52"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3" name="Oval 38"/>
          <p:cNvSpPr>
            <a:spLocks noChangeArrowheads="1"/>
          </p:cNvSpPr>
          <p:nvPr/>
        </p:nvSpPr>
        <p:spPr bwMode="gray">
          <a:xfrm flipV="1">
            <a:off x="402649" y="5023717"/>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54" name="AutoShape 16"/>
          <p:cNvSpPr>
            <a:spLocks noChangeArrowheads="1"/>
          </p:cNvSpPr>
          <p:nvPr/>
        </p:nvSpPr>
        <p:spPr bwMode="gray">
          <a:xfrm>
            <a:off x="483382" y="4914035"/>
            <a:ext cx="2753675" cy="434397"/>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a:solidFill>
                  <a:srgbClr val="000000"/>
                </a:solidFill>
                <a:effectLst>
                  <a:outerShdw blurRad="38100" dist="38100" dir="2700000" algn="tl">
                    <a:srgbClr val="C0C0C0"/>
                  </a:outerShdw>
                </a:effectLst>
              </a:rPr>
              <a:t>方案小结</a:t>
            </a:r>
          </a:p>
        </p:txBody>
      </p:sp>
      <p:sp>
        <p:nvSpPr>
          <p:cNvPr id="55" name="Oval 38"/>
          <p:cNvSpPr>
            <a:spLocks noChangeArrowheads="1"/>
          </p:cNvSpPr>
          <p:nvPr/>
        </p:nvSpPr>
        <p:spPr bwMode="gray">
          <a:xfrm flipV="1">
            <a:off x="402649" y="4351194"/>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1" name="Oval 38"/>
          <p:cNvSpPr>
            <a:spLocks noChangeArrowheads="1"/>
          </p:cNvSpPr>
          <p:nvPr/>
        </p:nvSpPr>
        <p:spPr bwMode="gray">
          <a:xfrm flipV="1">
            <a:off x="402649" y="3680113"/>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2" name="Oval 38"/>
          <p:cNvSpPr>
            <a:spLocks noChangeArrowheads="1"/>
          </p:cNvSpPr>
          <p:nvPr/>
        </p:nvSpPr>
        <p:spPr bwMode="gray">
          <a:xfrm flipV="1">
            <a:off x="402649" y="3009035"/>
            <a:ext cx="216477" cy="21503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3" name="Oval 38"/>
          <p:cNvSpPr>
            <a:spLocks noChangeArrowheads="1"/>
          </p:cNvSpPr>
          <p:nvPr/>
        </p:nvSpPr>
        <p:spPr bwMode="gray">
          <a:xfrm flipV="1">
            <a:off x="421410" y="5677477"/>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64" name="AutoShape 16"/>
          <p:cNvSpPr>
            <a:spLocks noChangeArrowheads="1"/>
          </p:cNvSpPr>
          <p:nvPr/>
        </p:nvSpPr>
        <p:spPr bwMode="gray">
          <a:xfrm>
            <a:off x="502143" y="5567796"/>
            <a:ext cx="2753675" cy="43439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08369" y="3043744"/>
            <a:ext cx="2280983" cy="323974"/>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smtClean="0">
                <a:solidFill>
                  <a:schemeClr val="bg1">
                    <a:lumMod val="65000"/>
                  </a:schemeClr>
                </a:solidFill>
                <a:effectLst>
                  <a:outerShdw blurRad="38100" dist="38100" dir="2700000" algn="tl">
                    <a:srgbClr val="C0C0C0"/>
                  </a:outerShdw>
                </a:effectLst>
                <a:latin typeface="Arial" charset="0"/>
              </a:rPr>
              <a:t>股份制银行管理驾驶舱</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0" name="AutoShape 5"/>
          <p:cNvSpPr>
            <a:spLocks noChangeArrowheads="1"/>
          </p:cNvSpPr>
          <p:nvPr/>
        </p:nvSpPr>
        <p:spPr bwMode="gray">
          <a:xfrm>
            <a:off x="4639995" y="2959376"/>
            <a:ext cx="378843" cy="48596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0810303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88092"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1259355374"/>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河北银行</a:t>
            </a:r>
            <a:r>
              <a:rPr lang="zh-CN" altLang="zh-CN" dirty="0" smtClean="0"/>
              <a:t>数据</a:t>
            </a:r>
            <a:r>
              <a:rPr lang="zh-CN" altLang="zh-CN" dirty="0"/>
              <a:t>平台</a:t>
            </a:r>
            <a:r>
              <a:rPr lang="zh-CN" altLang="zh-CN" dirty="0" smtClean="0"/>
              <a:t>项目</a:t>
            </a:r>
            <a:r>
              <a:rPr lang="en-US" altLang="zh-CN" dirty="0" smtClean="0"/>
              <a:t>——</a:t>
            </a:r>
            <a:r>
              <a:rPr lang="zh-CN" altLang="en-US" dirty="0" smtClean="0"/>
              <a:t>系统架构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190</a:t>
            </a:fld>
            <a:endParaRPr lang="en-GB" altLang="zh-TW" sz="1100" b="0">
              <a:latin typeface="Book Antiqua" pitchFamily="18" charset="0"/>
            </a:endParaRPr>
          </a:p>
        </p:txBody>
      </p:sp>
      <p:pic>
        <p:nvPicPr>
          <p:cNvPr id="5" name="图片 4"/>
          <p:cNvPicPr/>
          <p:nvPr/>
        </p:nvPicPr>
        <p:blipFill>
          <a:blip r:embed="rId3" cstate="print"/>
          <a:srcRect/>
          <a:stretch>
            <a:fillRect/>
          </a:stretch>
        </p:blipFill>
        <p:spPr bwMode="auto">
          <a:xfrm>
            <a:off x="539552" y="1052736"/>
            <a:ext cx="6840760" cy="5256584"/>
          </a:xfrm>
          <a:prstGeom prst="rect">
            <a:avLst/>
          </a:prstGeom>
          <a:noFill/>
          <a:ln w="9525">
            <a:noFill/>
            <a:miter lim="800000"/>
            <a:headEnd/>
            <a:tailEnd/>
          </a:ln>
        </p:spPr>
      </p:pic>
    </p:spTree>
    <p:extLst>
      <p:ext uri="{BB962C8B-B14F-4D97-AF65-F5344CB8AC3E}">
        <p14:creationId xmlns:p14="http://schemas.microsoft.com/office/powerpoint/2010/main" val="1834224584"/>
      </p:ext>
    </p:extLst>
  </p:cSld>
  <p:clrMapOvr>
    <a:masterClrMapping/>
  </p:clrMapOvr>
  <p:transition advClick="0"/>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北京银行</a:t>
            </a:r>
            <a:r>
              <a:rPr lang="zh-CN" altLang="zh-CN" dirty="0" smtClean="0"/>
              <a:t>数据</a:t>
            </a:r>
            <a:r>
              <a:rPr lang="zh-CN" altLang="zh-CN" dirty="0"/>
              <a:t>集中处理平台</a:t>
            </a:r>
            <a:r>
              <a:rPr lang="en-US" altLang="zh-CN" dirty="0" smtClean="0"/>
              <a:t>——</a:t>
            </a:r>
            <a:r>
              <a:rPr lang="zh-CN" altLang="en-US" dirty="0" smtClean="0"/>
              <a:t>系统架构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191</a:t>
            </a:fld>
            <a:endParaRPr lang="en-GB" altLang="zh-TW" sz="1100" b="0">
              <a:latin typeface="Book Antiqua" pitchFamily="18" charset="0"/>
            </a:endParaRPr>
          </a:p>
        </p:txBody>
      </p:sp>
      <p:pic>
        <p:nvPicPr>
          <p:cNvPr id="74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80728"/>
            <a:ext cx="7416824" cy="574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834898"/>
      </p:ext>
    </p:extLst>
  </p:cSld>
  <p:clrMapOvr>
    <a:masterClrMapping/>
  </p:clrMapOvr>
  <p:transition advClick="0"/>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天津农商行</a:t>
            </a:r>
            <a:r>
              <a:rPr lang="zh-CN" altLang="zh-CN" dirty="0" smtClean="0"/>
              <a:t>数据</a:t>
            </a:r>
            <a:r>
              <a:rPr lang="zh-CN" altLang="en-US" dirty="0" smtClean="0"/>
              <a:t>仓库</a:t>
            </a:r>
            <a:r>
              <a:rPr lang="en-US" altLang="zh-CN" dirty="0" smtClean="0"/>
              <a:t>——</a:t>
            </a:r>
            <a:r>
              <a:rPr lang="zh-CN" altLang="en-US" dirty="0" smtClean="0"/>
              <a:t>系统架构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192</a:t>
            </a:fld>
            <a:endParaRPr lang="en-GB" altLang="zh-TW" sz="1100" b="0">
              <a:latin typeface="Book Antiqua" pitchFamily="18" charset="0"/>
            </a:endParaRPr>
          </a:p>
        </p:txBody>
      </p:sp>
      <p:pic>
        <p:nvPicPr>
          <p:cNvPr id="75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484784"/>
            <a:ext cx="783310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4570540"/>
      </p:ext>
    </p:extLst>
  </p:cSld>
  <p:clrMapOvr>
    <a:masterClrMapping/>
  </p:clrMapOvr>
  <p:transition advClick="0"/>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国开行</a:t>
            </a:r>
            <a:r>
              <a:rPr lang="zh-CN" altLang="zh-CN" dirty="0" smtClean="0"/>
              <a:t>数据</a:t>
            </a:r>
            <a:r>
              <a:rPr lang="zh-CN" altLang="en-US" dirty="0" smtClean="0"/>
              <a:t>仓库一期</a:t>
            </a:r>
            <a:r>
              <a:rPr lang="en-US" altLang="zh-CN" dirty="0" smtClean="0"/>
              <a:t>——</a:t>
            </a:r>
            <a:r>
              <a:rPr lang="zh-CN" altLang="en-US" dirty="0" smtClean="0"/>
              <a:t>系统架构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193</a:t>
            </a:fld>
            <a:endParaRPr lang="en-GB" altLang="zh-TW" sz="1100" b="0">
              <a:latin typeface="Book Antiqua" pitchFamily="18" charset="0"/>
            </a:endParaRPr>
          </a:p>
        </p:txBody>
      </p:sp>
      <p:pic>
        <p:nvPicPr>
          <p:cNvPr id="752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124744"/>
            <a:ext cx="7868058"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084976"/>
      </p:ext>
    </p:extLst>
  </p:cSld>
  <p:clrMapOvr>
    <a:masterClrMapping/>
  </p:clrMapOvr>
  <p:transition advClick="0"/>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平安银行</a:t>
            </a:r>
            <a:r>
              <a:rPr lang="en-US" altLang="zh-CN" dirty="0" smtClean="0"/>
              <a:t>ODS——</a:t>
            </a:r>
            <a:r>
              <a:rPr lang="zh-CN" altLang="en-US" dirty="0" smtClean="0"/>
              <a:t>应用架构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194</a:t>
            </a:fld>
            <a:endParaRPr lang="en-GB" altLang="zh-TW" sz="1100" b="0">
              <a:latin typeface="Book Antiqua" pitchFamily="18" charset="0"/>
            </a:endParaRPr>
          </a:p>
        </p:txBody>
      </p:sp>
      <p:pic>
        <p:nvPicPr>
          <p:cNvPr id="753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96752"/>
            <a:ext cx="822276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933530"/>
      </p:ext>
    </p:extLst>
  </p:cSld>
  <p:clrMapOvr>
    <a:masterClrMapping/>
  </p:clrMapOvr>
  <p:transition advClick="0"/>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dirty="0" smtClean="0"/>
              <a:t>大连银行</a:t>
            </a:r>
            <a:r>
              <a:rPr lang="en-US" altLang="zh-CN" dirty="0" smtClean="0"/>
              <a:t>ODS&amp;ECIF——</a:t>
            </a:r>
            <a:r>
              <a:rPr lang="zh-CN" altLang="en-US" dirty="0" smtClean="0"/>
              <a:t>系统架构</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195</a:t>
            </a:fld>
            <a:endParaRPr lang="en-GB" altLang="zh-TW" sz="1100" b="0">
              <a:latin typeface="Book Antiqua" pitchFamily="18" charset="0"/>
            </a:endParaRPr>
          </a:p>
        </p:txBody>
      </p:sp>
      <p:pic>
        <p:nvPicPr>
          <p:cNvPr id="75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24744"/>
            <a:ext cx="8185426"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720387"/>
      </p:ext>
    </p:extLst>
  </p:cSld>
  <p:clrMapOvr>
    <a:masterClrMapping/>
  </p:clrMapOvr>
  <p:transition advClick="0"/>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45788"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12168438"/>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标题 1"/>
          <p:cNvSpPr>
            <a:spLocks noGrp="1"/>
          </p:cNvSpPr>
          <p:nvPr>
            <p:ph type="title" idx="4294967295"/>
          </p:nvPr>
        </p:nvSpPr>
        <p:spPr/>
        <p:txBody>
          <a:bodyPr/>
          <a:lstStyle/>
          <a:p>
            <a:r>
              <a:rPr lang="zh-CN" altLang="en-US" smtClean="0"/>
              <a:t>项目成功的关键因素</a:t>
            </a:r>
          </a:p>
        </p:txBody>
      </p:sp>
      <p:sp>
        <p:nvSpPr>
          <p:cNvPr id="2478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eaLnBrk="1" hangingPunct="1"/>
            <a:fld id="{7924F530-6067-4524-8A0C-AE7851F7BB76}" type="slidenum">
              <a:rPr lang="zh-TW" altLang="en-GB" sz="1100" b="0">
                <a:latin typeface="Book Antiqua" pitchFamily="18" charset="0"/>
              </a:rPr>
              <a:pPr algn="r" eaLnBrk="1" hangingPunct="1"/>
              <a:t>197</a:t>
            </a:fld>
            <a:endParaRPr lang="en-GB" altLang="zh-TW" sz="1100" b="0">
              <a:latin typeface="Book Antiqua" pitchFamily="18" charset="0"/>
            </a:endParaRPr>
          </a:p>
        </p:txBody>
      </p:sp>
      <p:sp>
        <p:nvSpPr>
          <p:cNvPr id="247812" name="Rectangle 3"/>
          <p:cNvSpPr txBox="1">
            <a:spLocks noChangeArrowheads="1"/>
          </p:cNvSpPr>
          <p:nvPr/>
        </p:nvSpPr>
        <p:spPr bwMode="auto">
          <a:xfrm>
            <a:off x="695614" y="893330"/>
            <a:ext cx="7982239"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94" tIns="45697" rIns="91394" bIns="45697"/>
          <a:lstStyle>
            <a:lvl1pPr marL="376238" indent="-376238" eaLnBrk="0" hangingPunct="0">
              <a:defRPr sz="1000" b="1">
                <a:solidFill>
                  <a:schemeClr val="tx1"/>
                </a:solidFill>
                <a:latin typeface="宋体" pitchFamily="2" charset="-122"/>
                <a:ea typeface="Arial Unicode MS" pitchFamily="34" charset="-122"/>
                <a:cs typeface="Arial Unicode MS" pitchFamily="34" charset="-122"/>
              </a:defRPr>
            </a:lvl1pPr>
            <a:lvl2pPr marL="833438" indent="-376238"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eaLnBrk="1" hangingPunct="1">
              <a:lnSpc>
                <a:spcPct val="140000"/>
              </a:lnSpc>
              <a:buClr>
                <a:srgbClr val="FB7A13"/>
              </a:buClr>
              <a:buSzPct val="75000"/>
              <a:buFont typeface="Wingdings" pitchFamily="2" charset="2"/>
              <a:buChar char="n"/>
            </a:pPr>
            <a:r>
              <a:rPr lang="zh-CN" altLang="en-US" sz="1600">
                <a:latin typeface="Frutiger 45 Light"/>
              </a:rPr>
              <a:t>长远规划，定位清晰</a:t>
            </a:r>
          </a:p>
          <a:p>
            <a:pPr lvl="1" eaLnBrk="1" hangingPunct="1">
              <a:lnSpc>
                <a:spcPct val="140000"/>
              </a:lnSpc>
              <a:buClr>
                <a:srgbClr val="FB7A13"/>
              </a:buClr>
              <a:buSzPct val="75000"/>
              <a:buFont typeface="Wingdings" pitchFamily="2" charset="2"/>
              <a:buChar char="p"/>
            </a:pPr>
            <a:r>
              <a:rPr lang="zh-CN" altLang="en-US" sz="1500" b="0">
                <a:latin typeface="Frutiger 45 Light"/>
              </a:rPr>
              <a:t>定位清晰，由小而大，分期建设</a:t>
            </a:r>
          </a:p>
          <a:p>
            <a:pPr eaLnBrk="1" hangingPunct="1">
              <a:lnSpc>
                <a:spcPct val="150000"/>
              </a:lnSpc>
              <a:buClr>
                <a:srgbClr val="FB7A13"/>
              </a:buClr>
              <a:buSzPct val="75000"/>
              <a:buFont typeface="Wingdings" pitchFamily="2" charset="2"/>
              <a:buChar char="n"/>
            </a:pPr>
            <a:r>
              <a:rPr lang="zh-CN" altLang="en-US" sz="1600">
                <a:latin typeface="Frutiger 45 Light"/>
              </a:rPr>
              <a:t>经验丰富的实施团队</a:t>
            </a:r>
          </a:p>
          <a:p>
            <a:pPr lvl="1" eaLnBrk="1" hangingPunct="1">
              <a:lnSpc>
                <a:spcPct val="140000"/>
              </a:lnSpc>
              <a:buClr>
                <a:srgbClr val="FB7A13"/>
              </a:buClr>
              <a:buSzPct val="75000"/>
              <a:buFont typeface="Wingdings" pitchFamily="2" charset="2"/>
              <a:buChar char="p"/>
            </a:pPr>
            <a:r>
              <a:rPr lang="zh-CN" altLang="en-US" sz="1500" b="0">
                <a:latin typeface="Frutiger 45 Light"/>
              </a:rPr>
              <a:t>基础类项目需要一个强大的项目实施团队</a:t>
            </a:r>
            <a:endParaRPr lang="en-US" altLang="zh-CN" sz="1500" b="0">
              <a:latin typeface="Frutiger 45 Light"/>
            </a:endParaRPr>
          </a:p>
          <a:p>
            <a:pPr eaLnBrk="1" hangingPunct="1">
              <a:lnSpc>
                <a:spcPct val="150000"/>
              </a:lnSpc>
              <a:buClr>
                <a:srgbClr val="FB7A13"/>
              </a:buClr>
              <a:buSzPct val="75000"/>
              <a:buFont typeface="Wingdings" pitchFamily="2" charset="2"/>
              <a:buChar char="n"/>
            </a:pPr>
            <a:r>
              <a:rPr lang="zh-CN" altLang="en-US" sz="1600">
                <a:latin typeface="Frutiger 45 Light"/>
              </a:rPr>
              <a:t>高效稳定的基础技术平台建设</a:t>
            </a:r>
          </a:p>
          <a:p>
            <a:pPr lvl="1" eaLnBrk="1" hangingPunct="1">
              <a:lnSpc>
                <a:spcPct val="140000"/>
              </a:lnSpc>
              <a:buClr>
                <a:srgbClr val="FB7A13"/>
              </a:buClr>
              <a:buSzPct val="75000"/>
              <a:buFont typeface="Wingdings" pitchFamily="2" charset="2"/>
              <a:buChar char="p"/>
            </a:pPr>
            <a:r>
              <a:rPr lang="zh-CN" altLang="en-US" sz="1500" b="0">
                <a:latin typeface="Frutiger 45 Light"/>
              </a:rPr>
              <a:t>项目整体规划中，一期基础平台建设（技术</a:t>
            </a:r>
            <a:r>
              <a:rPr lang="en-US" altLang="zh-CN" sz="1500" b="0">
                <a:latin typeface="Frutiger 45 Light"/>
              </a:rPr>
              <a:t>+</a:t>
            </a:r>
            <a:r>
              <a:rPr lang="zh-CN" altLang="en-US" sz="1500" b="0">
                <a:latin typeface="Frutiger 45 Light"/>
              </a:rPr>
              <a:t>数据）是重点</a:t>
            </a:r>
          </a:p>
          <a:p>
            <a:pPr lvl="1" eaLnBrk="1" hangingPunct="1">
              <a:lnSpc>
                <a:spcPct val="140000"/>
              </a:lnSpc>
              <a:buClr>
                <a:srgbClr val="FB7A13"/>
              </a:buClr>
              <a:buSzPct val="75000"/>
              <a:buFont typeface="Wingdings" pitchFamily="2" charset="2"/>
              <a:buChar char="p"/>
            </a:pPr>
            <a:r>
              <a:rPr lang="zh-CN" altLang="en-US" sz="1500" b="0">
                <a:latin typeface="Frutiger 45 Light"/>
              </a:rPr>
              <a:t>基础技术平台的规划、设计以及实施落地是后续数据线发展的基础</a:t>
            </a:r>
            <a:endParaRPr lang="en-US" altLang="zh-CN" sz="1500" b="0">
              <a:latin typeface="Frutiger 45 Light"/>
            </a:endParaRPr>
          </a:p>
          <a:p>
            <a:pPr eaLnBrk="1" hangingPunct="1">
              <a:lnSpc>
                <a:spcPct val="150000"/>
              </a:lnSpc>
              <a:buClr>
                <a:srgbClr val="FB7A13"/>
              </a:buClr>
              <a:buSzPct val="75000"/>
              <a:buFont typeface="Wingdings" pitchFamily="2" charset="2"/>
              <a:buChar char="n"/>
            </a:pPr>
            <a:r>
              <a:rPr lang="zh-CN" altLang="en-US" sz="1600">
                <a:latin typeface="Frutiger 45 Light"/>
              </a:rPr>
              <a:t>系统运营建设</a:t>
            </a:r>
          </a:p>
          <a:p>
            <a:pPr lvl="1" eaLnBrk="1" hangingPunct="1">
              <a:lnSpc>
                <a:spcPct val="140000"/>
              </a:lnSpc>
              <a:buClr>
                <a:srgbClr val="FB7A13"/>
              </a:buClr>
              <a:buSzPct val="75000"/>
              <a:buFont typeface="Wingdings" pitchFamily="2" charset="2"/>
              <a:buChar char="p"/>
            </a:pPr>
            <a:r>
              <a:rPr lang="zh-CN" altLang="en-US" sz="1500" b="0">
                <a:latin typeface="Frutiger 45 Light"/>
              </a:rPr>
              <a:t>提供快速、准确的数据服务是项目的基础目标</a:t>
            </a:r>
          </a:p>
          <a:p>
            <a:pPr lvl="1" eaLnBrk="1" hangingPunct="1">
              <a:lnSpc>
                <a:spcPct val="140000"/>
              </a:lnSpc>
              <a:buClr>
                <a:srgbClr val="FB7A13"/>
              </a:buClr>
              <a:buSzPct val="75000"/>
              <a:buFont typeface="Wingdings" pitchFamily="2" charset="2"/>
              <a:buChar char="p"/>
            </a:pPr>
            <a:r>
              <a:rPr lang="zh-CN" altLang="en-US" sz="1500" b="0">
                <a:latin typeface="Frutiger 45 Light"/>
              </a:rPr>
              <a:t>实施工艺流程必须涵盖从需求分析到上线运行的全过程</a:t>
            </a:r>
          </a:p>
          <a:p>
            <a:pPr lvl="1" eaLnBrk="1" hangingPunct="1">
              <a:lnSpc>
                <a:spcPct val="140000"/>
              </a:lnSpc>
              <a:buClr>
                <a:srgbClr val="FB7A13"/>
              </a:buClr>
              <a:buSzPct val="75000"/>
              <a:buFont typeface="Wingdings" pitchFamily="2" charset="2"/>
              <a:buChar char="p"/>
            </a:pPr>
            <a:r>
              <a:rPr lang="zh-CN" altLang="en-US" sz="1500" b="0">
                <a:latin typeface="Frutiger 45 Light"/>
              </a:rPr>
              <a:t>系统运行管理体系建设需有流程、方法和规范的支持</a:t>
            </a:r>
          </a:p>
          <a:p>
            <a:pPr lvl="1" eaLnBrk="1" hangingPunct="1">
              <a:lnSpc>
                <a:spcPct val="140000"/>
              </a:lnSpc>
              <a:buClr>
                <a:srgbClr val="FB7A13"/>
              </a:buClr>
              <a:buSzPct val="75000"/>
              <a:buFont typeface="Wingdings" pitchFamily="2" charset="2"/>
              <a:buChar char="p"/>
            </a:pPr>
            <a:r>
              <a:rPr lang="zh-CN" altLang="en-US" sz="1500" b="0">
                <a:latin typeface="Frutiger 45 Light"/>
              </a:rPr>
              <a:t>通过数据服务基线管理使系统不断优化改进</a:t>
            </a:r>
          </a:p>
          <a:p>
            <a:pPr eaLnBrk="1" hangingPunct="1">
              <a:lnSpc>
                <a:spcPct val="150000"/>
              </a:lnSpc>
              <a:buClr>
                <a:srgbClr val="FB7A13"/>
              </a:buClr>
              <a:buSzPct val="75000"/>
              <a:buFont typeface="Wingdings" pitchFamily="2" charset="2"/>
              <a:buChar char="n"/>
            </a:pPr>
            <a:r>
              <a:rPr lang="zh-CN" altLang="en-US" sz="1600">
                <a:latin typeface="Frutiger 45 Light"/>
              </a:rPr>
              <a:t>数据治理建设</a:t>
            </a:r>
          </a:p>
          <a:p>
            <a:pPr lvl="1" eaLnBrk="1" hangingPunct="1">
              <a:lnSpc>
                <a:spcPct val="140000"/>
              </a:lnSpc>
              <a:buClr>
                <a:srgbClr val="FB7A13"/>
              </a:buClr>
              <a:buSzPct val="75000"/>
              <a:buFont typeface="Wingdings" pitchFamily="2" charset="2"/>
              <a:buChar char="p"/>
            </a:pPr>
            <a:r>
              <a:rPr lang="zh-CN" altLang="en-US" sz="1500" b="0">
                <a:latin typeface="Frutiger 45 Light"/>
              </a:rPr>
              <a:t>数据治理是长期的过程，数据质量从一开始就需要规划</a:t>
            </a:r>
          </a:p>
          <a:p>
            <a:pPr lvl="1" eaLnBrk="1" hangingPunct="1">
              <a:lnSpc>
                <a:spcPct val="140000"/>
              </a:lnSpc>
              <a:buClr>
                <a:srgbClr val="FB7A13"/>
              </a:buClr>
              <a:buSzPct val="75000"/>
              <a:buFont typeface="Wingdings" pitchFamily="2" charset="2"/>
              <a:buChar char="p"/>
            </a:pPr>
            <a:r>
              <a:rPr lang="zh-CN" altLang="en-US" sz="1500" b="0">
                <a:latin typeface="Frutiger 45 Light"/>
              </a:rPr>
              <a:t>前期重点在于治理范围、指标和治理流程规范的建设</a:t>
            </a:r>
          </a:p>
          <a:p>
            <a:pPr lvl="1" eaLnBrk="1" hangingPunct="1">
              <a:lnSpc>
                <a:spcPct val="140000"/>
              </a:lnSpc>
              <a:buClr>
                <a:srgbClr val="FB7A13"/>
              </a:buClr>
              <a:buSzPct val="75000"/>
              <a:buFont typeface="Wingdings" pitchFamily="2" charset="2"/>
              <a:buChar char="p"/>
            </a:pPr>
            <a:r>
              <a:rPr lang="zh-CN" altLang="en-US" sz="1500" b="0">
                <a:latin typeface="Frutiger 45 Light"/>
              </a:rPr>
              <a:t>后期重点在较为成熟的治理体系下，搭建治理平台，进行长期的治理</a:t>
            </a:r>
          </a:p>
        </p:txBody>
      </p:sp>
    </p:spTree>
    <p:extLst>
      <p:ext uri="{BB962C8B-B14F-4D97-AF65-F5344CB8AC3E}">
        <p14:creationId xmlns:p14="http://schemas.microsoft.com/office/powerpoint/2010/main" val="1141554378"/>
      </p:ext>
    </p:extLst>
  </p:cSld>
  <p:clrMapOvr>
    <a:masterClrMapping/>
  </p:clrMapOvr>
  <p:transition advClick="0"/>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BCD1C47-9C7A-469C-A555-463D98BBAA73}" type="slidenum">
              <a:rPr lang="zh-TW" altLang="en-GB" sz="1100" b="0">
                <a:latin typeface="Book Antiqua" pitchFamily="18" charset="0"/>
              </a:rPr>
              <a:pPr algn="r"/>
              <a:t>198</a:t>
            </a:fld>
            <a:endParaRPr lang="en-GB" altLang="zh-TW" sz="1100" b="0">
              <a:latin typeface="Book Antiqua" pitchFamily="18" charset="0"/>
            </a:endParaRPr>
          </a:p>
        </p:txBody>
      </p:sp>
      <p:sp>
        <p:nvSpPr>
          <p:cNvPr id="248835" name="Rectangle 3"/>
          <p:cNvSpPr>
            <a:spLocks noGrp="1" noChangeArrowheads="1"/>
          </p:cNvSpPr>
          <p:nvPr>
            <p:ph type="title" idx="4294967295"/>
          </p:nvPr>
        </p:nvSpPr>
        <p:spPr/>
        <p:txBody>
          <a:bodyPr/>
          <a:lstStyle/>
          <a:p>
            <a:pPr eaLnBrk="1" hangingPunct="1"/>
            <a:r>
              <a:rPr lang="zh-CN" altLang="en-US" smtClean="0"/>
              <a:t>实施保障－整体方案</a:t>
            </a:r>
          </a:p>
        </p:txBody>
      </p:sp>
      <p:sp>
        <p:nvSpPr>
          <p:cNvPr id="248836" name="Text Box 5"/>
          <p:cNvSpPr txBox="1">
            <a:spLocks noChangeArrowheads="1"/>
          </p:cNvSpPr>
          <p:nvPr/>
        </p:nvSpPr>
        <p:spPr bwMode="auto">
          <a:xfrm>
            <a:off x="292967" y="914977"/>
            <a:ext cx="8851034" cy="595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spcBef>
                <a:spcPct val="50000"/>
              </a:spcBef>
              <a:buFont typeface="Wingdings" pitchFamily="2" charset="2"/>
              <a:buChar char="Ø"/>
            </a:pPr>
            <a:r>
              <a:rPr lang="zh-CN" altLang="en-US" sz="1800" dirty="0">
                <a:latin typeface="Frutiger 45 Light"/>
              </a:rPr>
              <a:t>关键技术</a:t>
            </a:r>
          </a:p>
          <a:p>
            <a:pPr lvl="1">
              <a:lnSpc>
                <a:spcPct val="80000"/>
              </a:lnSpc>
              <a:spcBef>
                <a:spcPct val="50000"/>
              </a:spcBef>
              <a:buFont typeface="Wingdings" pitchFamily="2" charset="2"/>
              <a:buChar char="p"/>
            </a:pPr>
            <a:r>
              <a:rPr lang="zh-CN" altLang="en-US" sz="1600" b="0" dirty="0">
                <a:latin typeface="Frutiger 45 Light"/>
              </a:rPr>
              <a:t>数据交换、数据加工基于统一的调度监控 </a:t>
            </a:r>
          </a:p>
          <a:p>
            <a:pPr lvl="1">
              <a:lnSpc>
                <a:spcPct val="80000"/>
              </a:lnSpc>
              <a:spcBef>
                <a:spcPct val="50000"/>
              </a:spcBef>
              <a:buFont typeface="Wingdings" pitchFamily="2" charset="2"/>
              <a:buChar char="p"/>
            </a:pPr>
            <a:r>
              <a:rPr lang="en-US" altLang="zh-CN" sz="1600" b="0" dirty="0">
                <a:latin typeface="Frutiger 45 Light"/>
              </a:rPr>
              <a:t>ETLPLUS</a:t>
            </a:r>
            <a:r>
              <a:rPr lang="zh-CN" altLang="en-US" sz="1600" b="0" dirty="0">
                <a:latin typeface="Frutiger 45 Light"/>
              </a:rPr>
              <a:t>、调度引擎</a:t>
            </a:r>
          </a:p>
          <a:p>
            <a:pPr lvl="1">
              <a:lnSpc>
                <a:spcPct val="80000"/>
              </a:lnSpc>
              <a:spcBef>
                <a:spcPct val="50000"/>
              </a:spcBef>
              <a:buFont typeface="Wingdings" pitchFamily="2" charset="2"/>
              <a:buChar char="p"/>
            </a:pPr>
            <a:r>
              <a:rPr lang="en-US" altLang="zh-CN" sz="1600" b="0" dirty="0">
                <a:latin typeface="Frutiger 45 Light"/>
              </a:rPr>
              <a:t>JSI</a:t>
            </a:r>
            <a:r>
              <a:rPr lang="zh-CN" altLang="en-US" sz="1600" b="0" dirty="0">
                <a:latin typeface="Frutiger 45 Light"/>
              </a:rPr>
              <a:t>模块封装</a:t>
            </a:r>
            <a:r>
              <a:rPr lang="en-US" altLang="zh-CN" sz="1600" b="0" dirty="0">
                <a:latin typeface="Frutiger 45 Light"/>
              </a:rPr>
              <a:t>SHELL</a:t>
            </a:r>
            <a:r>
              <a:rPr lang="zh-CN" altLang="en-US" sz="1600" b="0" dirty="0">
                <a:latin typeface="Frutiger 45 Light"/>
              </a:rPr>
              <a:t>、可执行程序、存储过程、</a:t>
            </a:r>
            <a:r>
              <a:rPr lang="en-US" altLang="zh-CN" sz="1600" b="0" dirty="0" err="1">
                <a:latin typeface="Frutiger 45 Light"/>
              </a:rPr>
              <a:t>Datastage</a:t>
            </a:r>
            <a:r>
              <a:rPr lang="zh-CN" altLang="en-US" sz="1600" b="0" dirty="0">
                <a:latin typeface="Frutiger 45 Light"/>
              </a:rPr>
              <a:t>作业等各种作业类型的执行接口</a:t>
            </a:r>
          </a:p>
          <a:p>
            <a:pPr lvl="1">
              <a:lnSpc>
                <a:spcPct val="80000"/>
              </a:lnSpc>
              <a:spcBef>
                <a:spcPct val="50000"/>
              </a:spcBef>
              <a:buFont typeface="Wingdings" pitchFamily="2" charset="2"/>
              <a:buChar char="p"/>
            </a:pPr>
            <a:r>
              <a:rPr lang="zh-CN" altLang="en-US" sz="1600" b="0" dirty="0">
                <a:latin typeface="Frutiger 45 Light"/>
              </a:rPr>
              <a:t>采用</a:t>
            </a:r>
            <a:r>
              <a:rPr lang="en-US" altLang="zh-CN" sz="1600" b="0" dirty="0" err="1">
                <a:latin typeface="Frutiger 45 Light"/>
              </a:rPr>
              <a:t>Datastage</a:t>
            </a:r>
            <a:r>
              <a:rPr lang="en-US" altLang="zh-CN" sz="1600" b="0" dirty="0">
                <a:latin typeface="Frutiger 45 Light"/>
              </a:rPr>
              <a:t> EE</a:t>
            </a:r>
            <a:r>
              <a:rPr lang="zh-CN" altLang="en-US" sz="1600" b="0" dirty="0">
                <a:latin typeface="Frutiger 45 Light"/>
              </a:rPr>
              <a:t>的并行引擎技术，实现</a:t>
            </a:r>
            <a:r>
              <a:rPr lang="en-US" altLang="zh-CN" sz="1600" b="0" dirty="0">
                <a:latin typeface="Frutiger 45 Light"/>
              </a:rPr>
              <a:t>ETL</a:t>
            </a:r>
            <a:r>
              <a:rPr lang="zh-CN" altLang="en-US" sz="1600" b="0" dirty="0">
                <a:latin typeface="Frutiger 45 Light"/>
              </a:rPr>
              <a:t>的集群</a:t>
            </a:r>
          </a:p>
          <a:p>
            <a:pPr lvl="1">
              <a:lnSpc>
                <a:spcPct val="80000"/>
              </a:lnSpc>
              <a:spcBef>
                <a:spcPct val="50000"/>
              </a:spcBef>
              <a:buFont typeface="Wingdings" pitchFamily="2" charset="2"/>
              <a:buChar char="p"/>
            </a:pPr>
            <a:r>
              <a:rPr lang="zh-CN" altLang="en-US" sz="1600" b="0" dirty="0">
                <a:latin typeface="Frutiger 45 Light"/>
              </a:rPr>
              <a:t>报表工具（</a:t>
            </a:r>
            <a:r>
              <a:rPr lang="en-US" altLang="zh-CN" sz="1600" b="0" dirty="0">
                <a:latin typeface="Frutiger 45 Light"/>
              </a:rPr>
              <a:t>BIOFFICE</a:t>
            </a:r>
            <a:r>
              <a:rPr lang="zh-CN" altLang="en-US" sz="1600" b="0" dirty="0">
                <a:latin typeface="Frutiger 45 Light"/>
              </a:rPr>
              <a:t>、其他）</a:t>
            </a:r>
          </a:p>
          <a:p>
            <a:pPr lvl="1">
              <a:lnSpc>
                <a:spcPct val="80000"/>
              </a:lnSpc>
              <a:spcBef>
                <a:spcPct val="50000"/>
              </a:spcBef>
              <a:buFont typeface="Wingdings" pitchFamily="2" charset="2"/>
              <a:buChar char="p"/>
            </a:pPr>
            <a:r>
              <a:rPr lang="zh-CN" altLang="en-US" sz="1600" b="0" dirty="0">
                <a:latin typeface="Frutiger 45 Light"/>
              </a:rPr>
              <a:t>成熟组件支持，文件交换组件，数据加工组件</a:t>
            </a:r>
          </a:p>
          <a:p>
            <a:pPr lvl="1">
              <a:lnSpc>
                <a:spcPct val="80000"/>
              </a:lnSpc>
              <a:spcBef>
                <a:spcPct val="50000"/>
              </a:spcBef>
              <a:buFont typeface="Wingdings" pitchFamily="2" charset="2"/>
              <a:buNone/>
            </a:pPr>
            <a:endParaRPr lang="zh-CN" altLang="en-US" sz="1600" b="0" dirty="0">
              <a:latin typeface="Frutiger 45 Light"/>
            </a:endParaRPr>
          </a:p>
          <a:p>
            <a:pPr>
              <a:spcBef>
                <a:spcPct val="50000"/>
              </a:spcBef>
              <a:buFont typeface="Wingdings" pitchFamily="2" charset="2"/>
              <a:buChar char="Ø"/>
            </a:pPr>
            <a:r>
              <a:rPr lang="zh-CN" altLang="en-US" sz="1800" dirty="0">
                <a:latin typeface="Frutiger 45 Light"/>
              </a:rPr>
              <a:t>成功案例</a:t>
            </a:r>
          </a:p>
          <a:p>
            <a:pPr lvl="1">
              <a:spcBef>
                <a:spcPct val="50000"/>
              </a:spcBef>
              <a:buFont typeface="Wingdings" pitchFamily="2" charset="2"/>
              <a:buChar char="p"/>
            </a:pPr>
            <a:r>
              <a:rPr lang="zh-CN" altLang="en-US" sz="1600" dirty="0">
                <a:latin typeface="Frutiger 45 Light"/>
              </a:rPr>
              <a:t>建总</a:t>
            </a:r>
            <a:r>
              <a:rPr lang="en-US" altLang="zh-CN" sz="1600" dirty="0">
                <a:latin typeface="Frutiger 45 Light"/>
              </a:rPr>
              <a:t>ODS</a:t>
            </a:r>
            <a:r>
              <a:rPr lang="zh-CN" altLang="en-US" sz="1600" dirty="0">
                <a:latin typeface="Frutiger 45 Light"/>
              </a:rPr>
              <a:t>项目（</a:t>
            </a:r>
            <a:r>
              <a:rPr lang="en-US" altLang="zh-CN" sz="1600" dirty="0">
                <a:latin typeface="Frutiger 45 Light"/>
              </a:rPr>
              <a:t>ODSH</a:t>
            </a:r>
            <a:r>
              <a:rPr lang="zh-CN" altLang="en-US" sz="1600" dirty="0">
                <a:latin typeface="Frutiger 45 Light"/>
              </a:rPr>
              <a:t>、</a:t>
            </a:r>
            <a:r>
              <a:rPr lang="en-US" altLang="zh-CN" sz="1600" dirty="0">
                <a:latin typeface="Frutiger 45 Light"/>
              </a:rPr>
              <a:t>ODSB</a:t>
            </a:r>
            <a:r>
              <a:rPr lang="zh-CN" altLang="en-US" sz="1600" dirty="0">
                <a:latin typeface="Frutiger 45 Light"/>
              </a:rPr>
              <a:t>）</a:t>
            </a:r>
            <a:r>
              <a:rPr lang="zh-CN" altLang="en-US" sz="1600" b="0" dirty="0">
                <a:latin typeface="Frutiger 45 Light"/>
              </a:rPr>
              <a:t>：数据模型；统一调度监控；</a:t>
            </a:r>
            <a:r>
              <a:rPr lang="en-US" altLang="zh-CN" sz="1600" b="0" dirty="0" err="1">
                <a:latin typeface="Frutiger 45 Light"/>
              </a:rPr>
              <a:t>Datastage</a:t>
            </a:r>
            <a:r>
              <a:rPr lang="zh-CN" altLang="en-US" sz="1600" b="0" dirty="0">
                <a:latin typeface="Frutiger 45 Light"/>
              </a:rPr>
              <a:t>集群；文件传输；成熟组件；</a:t>
            </a:r>
            <a:r>
              <a:rPr lang="en-US" altLang="zh-CN" sz="1600" b="0" dirty="0">
                <a:latin typeface="Frutiger 45 Light"/>
              </a:rPr>
              <a:t>JSI</a:t>
            </a:r>
            <a:endParaRPr lang="zh-CN" altLang="en-US" sz="1600" b="0" dirty="0">
              <a:latin typeface="Frutiger 45 Light"/>
            </a:endParaRPr>
          </a:p>
          <a:p>
            <a:pPr lvl="1">
              <a:spcBef>
                <a:spcPct val="50000"/>
              </a:spcBef>
              <a:buFont typeface="Wingdings" pitchFamily="2" charset="2"/>
              <a:buChar char="p"/>
            </a:pPr>
            <a:r>
              <a:rPr lang="zh-CN" altLang="en-US" sz="1600" dirty="0">
                <a:latin typeface="Frutiger 45 Light"/>
              </a:rPr>
              <a:t>兴业</a:t>
            </a:r>
            <a:r>
              <a:rPr lang="en-US" altLang="zh-CN" sz="1600" dirty="0">
                <a:latin typeface="Frutiger 45 Light"/>
              </a:rPr>
              <a:t>EDIP</a:t>
            </a:r>
            <a:r>
              <a:rPr lang="zh-CN" altLang="en-US" sz="1600" b="0" dirty="0">
                <a:latin typeface="Frutiger 45 Light"/>
              </a:rPr>
              <a:t>：统一调度监控；文件传输；成熟组件；</a:t>
            </a:r>
            <a:r>
              <a:rPr lang="en-US" altLang="zh-CN" sz="1600" b="0" dirty="0">
                <a:latin typeface="Frutiger 45 Light"/>
              </a:rPr>
              <a:t>JSI</a:t>
            </a:r>
          </a:p>
          <a:p>
            <a:pPr lvl="1">
              <a:spcBef>
                <a:spcPct val="50000"/>
              </a:spcBef>
              <a:buFont typeface="Wingdings" pitchFamily="2" charset="2"/>
              <a:buChar char="p"/>
            </a:pPr>
            <a:r>
              <a:rPr lang="zh-CN" altLang="en-US" sz="1600" dirty="0">
                <a:latin typeface="Frutiger 45 Light"/>
              </a:rPr>
              <a:t>中信</a:t>
            </a:r>
            <a:r>
              <a:rPr lang="en-US" altLang="zh-CN" sz="1600" dirty="0">
                <a:latin typeface="Frutiger 45 Light"/>
              </a:rPr>
              <a:t>ODS</a:t>
            </a:r>
            <a:r>
              <a:rPr lang="zh-CN" altLang="en-US" sz="1600" b="0" dirty="0">
                <a:latin typeface="Frutiger 45 Light"/>
              </a:rPr>
              <a:t>：</a:t>
            </a:r>
            <a:r>
              <a:rPr lang="en-US" altLang="zh-CN" sz="1600" b="0" dirty="0">
                <a:latin typeface="Frutiger 45 Light"/>
              </a:rPr>
              <a:t>ETLPLUS</a:t>
            </a:r>
            <a:r>
              <a:rPr lang="zh-CN" altLang="en-US" sz="1600" b="0" dirty="0">
                <a:latin typeface="Frutiger 45 Light"/>
              </a:rPr>
              <a:t>；数据模型；</a:t>
            </a:r>
            <a:r>
              <a:rPr lang="en-US" altLang="zh-CN" sz="1600" b="0" dirty="0" err="1">
                <a:latin typeface="Frutiger 45 Light"/>
              </a:rPr>
              <a:t>Datastage</a:t>
            </a:r>
            <a:r>
              <a:rPr lang="zh-CN" altLang="en-US" sz="1600" b="0" dirty="0">
                <a:latin typeface="Frutiger 45 Light"/>
              </a:rPr>
              <a:t>集群；成熟组件</a:t>
            </a:r>
          </a:p>
          <a:p>
            <a:pPr lvl="1">
              <a:spcBef>
                <a:spcPct val="50000"/>
              </a:spcBef>
              <a:buFont typeface="Wingdings" pitchFamily="2" charset="2"/>
              <a:buChar char="p"/>
            </a:pPr>
            <a:r>
              <a:rPr lang="zh-CN" altLang="en-US" sz="1600" dirty="0">
                <a:latin typeface="Frutiger 45 Light"/>
              </a:rPr>
              <a:t>大连</a:t>
            </a:r>
            <a:r>
              <a:rPr lang="en-US" altLang="zh-CN" sz="1600" dirty="0" smtClean="0">
                <a:latin typeface="Frutiger 45 Light"/>
              </a:rPr>
              <a:t>ODS</a:t>
            </a:r>
            <a:r>
              <a:rPr lang="zh-CN" altLang="en-US" sz="1600" dirty="0">
                <a:latin typeface="Frutiger 45 Light"/>
              </a:rPr>
              <a:t>、</a:t>
            </a:r>
            <a:r>
              <a:rPr lang="zh-CN" altLang="en-US" sz="1600" dirty="0" smtClean="0">
                <a:latin typeface="Frutiger 45 Light"/>
              </a:rPr>
              <a:t>南京银行、河北银行、北京银行、天津农商、国家开发银行、</a:t>
            </a:r>
            <a:r>
              <a:rPr lang="zh-CN" altLang="en-US" sz="1600" smtClean="0">
                <a:latin typeface="Frutiger 45 Light"/>
              </a:rPr>
              <a:t>平安银行、无锡农商、吴江农商等</a:t>
            </a:r>
            <a:r>
              <a:rPr lang="zh-CN" altLang="en-US" sz="1600" b="0" dirty="0" smtClean="0">
                <a:latin typeface="Frutiger 45 Light"/>
              </a:rPr>
              <a:t>：</a:t>
            </a:r>
            <a:r>
              <a:rPr lang="en-US" altLang="zh-CN" sz="1600" b="0" dirty="0">
                <a:latin typeface="Frutiger 45 Light"/>
              </a:rPr>
              <a:t>ETLPLUS</a:t>
            </a:r>
            <a:r>
              <a:rPr lang="zh-CN" altLang="en-US" sz="1600" b="0" dirty="0">
                <a:latin typeface="Frutiger 45 Light"/>
              </a:rPr>
              <a:t>；数据模型；</a:t>
            </a:r>
            <a:r>
              <a:rPr lang="en-US" altLang="zh-CN" sz="1600" b="0" dirty="0" err="1">
                <a:latin typeface="Frutiger 45 Light"/>
              </a:rPr>
              <a:t>Datastage</a:t>
            </a:r>
            <a:r>
              <a:rPr lang="zh-CN" altLang="en-US" sz="1600" b="0" dirty="0">
                <a:latin typeface="Frutiger 45 Light"/>
              </a:rPr>
              <a:t>集群；成熟组件；</a:t>
            </a:r>
            <a:r>
              <a:rPr lang="en-US" altLang="zh-CN" sz="1600" b="0" dirty="0" smtClean="0">
                <a:latin typeface="Frutiger 45 Light"/>
              </a:rPr>
              <a:t>BIOFFICE</a:t>
            </a:r>
            <a:endParaRPr lang="en-US" altLang="zh-CN" sz="1600" b="0" dirty="0">
              <a:latin typeface="Frutiger 45 Light"/>
            </a:endParaRPr>
          </a:p>
        </p:txBody>
      </p:sp>
    </p:spTree>
    <p:extLst>
      <p:ext uri="{BB962C8B-B14F-4D97-AF65-F5344CB8AC3E}">
        <p14:creationId xmlns:p14="http://schemas.microsoft.com/office/powerpoint/2010/main" val="4199592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p:cNvSpPr>
            <a:spLocks noGrp="1"/>
          </p:cNvSpPr>
          <p:nvPr>
            <p:ph type="title" idx="4294967295"/>
          </p:nvPr>
        </p:nvSpPr>
        <p:spPr/>
        <p:txBody>
          <a:bodyPr/>
          <a:lstStyle/>
          <a:p>
            <a:r>
              <a:rPr lang="zh-CN" altLang="en-US" smtClean="0"/>
              <a:t>实施保障－实施团队</a:t>
            </a:r>
          </a:p>
        </p:txBody>
      </p:sp>
      <p:sp>
        <p:nvSpPr>
          <p:cNvPr id="249859"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58AAEE96-6477-4D88-81E1-FB90CC8C2C78}" type="slidenum">
              <a:rPr lang="zh-TW" altLang="en-GB" sz="1100" b="0">
                <a:latin typeface="Book Antiqua" pitchFamily="18" charset="0"/>
              </a:rPr>
              <a:pPr algn="r"/>
              <a:t>199</a:t>
            </a:fld>
            <a:endParaRPr lang="en-GB" altLang="zh-TW" sz="1100" b="0">
              <a:latin typeface="Book Antiqua" pitchFamily="18" charset="0"/>
            </a:endParaRPr>
          </a:p>
        </p:txBody>
      </p:sp>
      <p:sp>
        <p:nvSpPr>
          <p:cNvPr id="249860"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94" tIns="45697" rIns="91394" bIns="45697"/>
          <a:lstStyle>
            <a:lvl1pPr marL="376238" indent="-376238" eaLnBrk="0" hangingPunct="0">
              <a:defRPr sz="1000" b="1">
                <a:solidFill>
                  <a:schemeClr val="tx1"/>
                </a:solidFill>
                <a:latin typeface="宋体" pitchFamily="2" charset="-122"/>
                <a:ea typeface="Arial Unicode MS" pitchFamily="34" charset="-122"/>
                <a:cs typeface="Arial Unicode MS" pitchFamily="34" charset="-122"/>
              </a:defRPr>
            </a:lvl1pPr>
            <a:lvl2pPr marL="741363" indent="-284163"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eaLnBrk="1" hangingPunct="1">
              <a:lnSpc>
                <a:spcPct val="140000"/>
              </a:lnSpc>
              <a:buClr>
                <a:srgbClr val="FB7A13"/>
              </a:buClr>
              <a:buSzPct val="75000"/>
              <a:buFont typeface="Wingdings" pitchFamily="2" charset="2"/>
              <a:buChar char="n"/>
            </a:pPr>
            <a:r>
              <a:rPr lang="zh-CN" altLang="en-US" sz="1600" b="0" dirty="0">
                <a:latin typeface="Frutiger 45 Light"/>
                <a:ea typeface="黑体" pitchFamily="49" charset="-122"/>
              </a:rPr>
              <a:t>经验丰富的实施团队</a:t>
            </a:r>
          </a:p>
          <a:p>
            <a:pPr lvl="1" eaLnBrk="1" hangingPunct="1">
              <a:lnSpc>
                <a:spcPct val="140000"/>
              </a:lnSpc>
              <a:buClr>
                <a:srgbClr val="FB7A13"/>
              </a:buClr>
              <a:buSzPct val="75000"/>
              <a:buFont typeface="Wingdings" pitchFamily="2" charset="2"/>
              <a:buChar char="p"/>
            </a:pPr>
            <a:r>
              <a:rPr lang="zh-CN" altLang="en-US" sz="1500" b="0" dirty="0">
                <a:latin typeface="Frutiger 45 Light"/>
                <a:ea typeface="黑体" pitchFamily="49" charset="-122"/>
              </a:rPr>
              <a:t>参与实施多个银行的</a:t>
            </a:r>
            <a:r>
              <a:rPr lang="en-US" altLang="zh-CN" sz="1500" b="0" dirty="0">
                <a:latin typeface="Frutiger 45 Light"/>
                <a:ea typeface="黑体" pitchFamily="49" charset="-122"/>
              </a:rPr>
              <a:t>ODS/EDW/BI</a:t>
            </a:r>
          </a:p>
          <a:p>
            <a:pPr lvl="1" eaLnBrk="1" hangingPunct="1">
              <a:lnSpc>
                <a:spcPct val="140000"/>
              </a:lnSpc>
              <a:buClr>
                <a:srgbClr val="FB7A13"/>
              </a:buClr>
              <a:buSzPct val="75000"/>
              <a:buFont typeface="Wingdings" pitchFamily="2" charset="2"/>
              <a:buChar char="p"/>
            </a:pPr>
            <a:r>
              <a:rPr lang="zh-CN" altLang="en-US" sz="1500" b="0" dirty="0">
                <a:latin typeface="Frutiger 45 Light"/>
                <a:ea typeface="黑体" pitchFamily="49" charset="-122"/>
              </a:rPr>
              <a:t>核心团队成员</a:t>
            </a:r>
            <a:r>
              <a:rPr lang="zh-CN" altLang="en-US" sz="1500" b="0" dirty="0" smtClean="0">
                <a:latin typeface="Frutiger 45 Light"/>
                <a:ea typeface="黑体" pitchFamily="49" charset="-122"/>
              </a:rPr>
              <a:t>具有丰富的商行数据仓库经验</a:t>
            </a:r>
            <a:endParaRPr lang="zh-CN" altLang="en-US" sz="1500" b="0" dirty="0">
              <a:latin typeface="Frutiger 45 Light"/>
              <a:ea typeface="黑体" pitchFamily="49" charset="-122"/>
            </a:endParaRPr>
          </a:p>
          <a:p>
            <a:pPr lvl="1" eaLnBrk="1" hangingPunct="1">
              <a:lnSpc>
                <a:spcPct val="140000"/>
              </a:lnSpc>
              <a:buClr>
                <a:srgbClr val="FB7A13"/>
              </a:buClr>
              <a:buSzPct val="75000"/>
              <a:buFont typeface="Wingdings" pitchFamily="2" charset="2"/>
              <a:buChar char="p"/>
            </a:pPr>
            <a:endParaRPr lang="zh-CN" altLang="en-US" sz="1600" b="0" dirty="0">
              <a:latin typeface="Frutiger 45 Light"/>
              <a:ea typeface="黑体" pitchFamily="49" charset="-122"/>
            </a:endParaRPr>
          </a:p>
          <a:p>
            <a:pPr eaLnBrk="1" hangingPunct="1">
              <a:lnSpc>
                <a:spcPct val="140000"/>
              </a:lnSpc>
              <a:buClr>
                <a:srgbClr val="FB7A13"/>
              </a:buClr>
              <a:buSzPct val="75000"/>
              <a:buFont typeface="Wingdings" pitchFamily="2" charset="2"/>
              <a:buChar char="n"/>
            </a:pPr>
            <a:r>
              <a:rPr lang="zh-CN" altLang="en-US" sz="1600" b="0" dirty="0">
                <a:latin typeface="Frutiger 45 Light"/>
                <a:ea typeface="黑体" pitchFamily="49" charset="-122"/>
              </a:rPr>
              <a:t>团队配合协调</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实施人员的构成来自同一个分支部门，统一协调</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团队彼此配合程度高、合作经验丰富</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公司总体架构部门的专家顾问团队</a:t>
            </a:r>
          </a:p>
          <a:p>
            <a:pPr lvl="1" eaLnBrk="1" hangingPunct="1">
              <a:lnSpc>
                <a:spcPct val="140000"/>
              </a:lnSpc>
              <a:buClr>
                <a:srgbClr val="FB7A13"/>
              </a:buClr>
              <a:buSzPct val="75000"/>
            </a:pPr>
            <a:endParaRPr lang="zh-CN" altLang="en-US" sz="1600" b="0" dirty="0">
              <a:latin typeface="Frutiger 45 Light"/>
              <a:ea typeface="黑体" pitchFamily="49" charset="-122"/>
            </a:endParaRPr>
          </a:p>
          <a:p>
            <a:pPr eaLnBrk="1" hangingPunct="1">
              <a:lnSpc>
                <a:spcPct val="140000"/>
              </a:lnSpc>
              <a:buClr>
                <a:srgbClr val="FB7A13"/>
              </a:buClr>
              <a:buSzPct val="75000"/>
              <a:buFont typeface="Wingdings" pitchFamily="2" charset="2"/>
              <a:buChar char="n"/>
            </a:pPr>
            <a:r>
              <a:rPr lang="zh-CN" altLang="en-US" sz="1600" b="0" dirty="0">
                <a:latin typeface="Frutiger 45 Light"/>
                <a:ea typeface="黑体" pitchFamily="49" charset="-122"/>
              </a:rPr>
              <a:t>同行实施互动</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外部项目支持团队（技术平台、数据模型以及</a:t>
            </a:r>
            <a:r>
              <a:rPr lang="en-US" altLang="zh-CN" sz="1500" b="0" dirty="0">
                <a:latin typeface="Frutiger 45 Light"/>
              </a:rPr>
              <a:t>ETL</a:t>
            </a:r>
            <a:r>
              <a:rPr lang="zh-CN" altLang="en-US" sz="1500" b="0" dirty="0">
                <a:latin typeface="Frutiger 45 Light"/>
              </a:rPr>
              <a:t>实施）</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同行间的经验互通</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成果共享</a:t>
            </a:r>
          </a:p>
          <a:p>
            <a:pPr lvl="1" eaLnBrk="1" hangingPunct="1">
              <a:lnSpc>
                <a:spcPct val="140000"/>
              </a:lnSpc>
              <a:buClr>
                <a:srgbClr val="FB7A13"/>
              </a:buClr>
              <a:buSzPct val="75000"/>
              <a:buFont typeface="Wingdings" pitchFamily="2" charset="2"/>
              <a:buChar char="p"/>
            </a:pPr>
            <a:r>
              <a:rPr lang="zh-CN" altLang="en-US" sz="1500" b="0" dirty="0">
                <a:latin typeface="Frutiger 45 Light"/>
              </a:rPr>
              <a:t>不定期的技术交流，保证技术实现的先进性</a:t>
            </a:r>
          </a:p>
        </p:txBody>
      </p:sp>
    </p:spTree>
    <p:extLst>
      <p:ext uri="{BB962C8B-B14F-4D97-AF65-F5344CB8AC3E}">
        <p14:creationId xmlns:p14="http://schemas.microsoft.com/office/powerpoint/2010/main" val="560787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2"/>
          <p:cNvSpPr>
            <a:spLocks noGrp="1"/>
          </p:cNvSpPr>
          <p:nvPr>
            <p:ph type="title"/>
          </p:nvPr>
        </p:nvSpPr>
        <p:spPr/>
        <p:txBody>
          <a:bodyPr/>
          <a:lstStyle/>
          <a:p>
            <a:r>
              <a:rPr lang="zh-CN" altLang="en-US" dirty="0" smtClean="0"/>
              <a:t>讲标团队</a:t>
            </a:r>
          </a:p>
        </p:txBody>
      </p:sp>
      <p:sp>
        <p:nvSpPr>
          <p:cNvPr id="11" name="Rectangle 3"/>
          <p:cNvSpPr txBox="1">
            <a:spLocks noChangeArrowheads="1"/>
          </p:cNvSpPr>
          <p:nvPr/>
        </p:nvSpPr>
        <p:spPr>
          <a:xfrm>
            <a:off x="765175" y="1033463"/>
            <a:ext cx="7551241" cy="5275857"/>
          </a:xfrm>
          <a:prstGeom prst="rect">
            <a:avLst/>
          </a:prstGeom>
        </p:spPr>
        <p:txBody>
          <a:bodyPr lIns="100554" tIns="50277" rIns="100554" bIns="50277"/>
          <a:lstStyle/>
          <a:p>
            <a:pPr marL="342900" marR="0" lvl="0" indent="-342900" algn="l" defTabSz="914400" rtl="0" eaLnBrk="0" fontAlgn="base" latinLnBrk="0" hangingPunct="0">
              <a:lnSpc>
                <a:spcPct val="210000"/>
              </a:lnSpc>
              <a:spcBef>
                <a:spcPct val="20000"/>
              </a:spcBef>
              <a:spcAft>
                <a:spcPct val="0"/>
              </a:spcAft>
              <a:buClrTx/>
              <a:buSzTx/>
              <a:buFont typeface="Arial" pitchFamily="34" charset="0"/>
              <a:buChar char="•"/>
              <a:tabLst/>
              <a:defRPr/>
            </a:pPr>
            <a:r>
              <a:rPr lang="zh-CN" altLang="en-US" sz="1600" noProof="0" dirty="0" smtClean="0">
                <a:latin typeface="微软雅黑" pitchFamily="34" charset="-122"/>
                <a:ea typeface="微软雅黑" pitchFamily="34" charset="-122"/>
              </a:rPr>
              <a:t>翟力军</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金融行业</a:t>
            </a:r>
            <a:r>
              <a:rPr lang="zh-CN" altLang="en-US" sz="1600" dirty="0" smtClean="0">
                <a:latin typeface="微软雅黑" pitchFamily="34" charset="-122"/>
                <a:ea typeface="微软雅黑" pitchFamily="34" charset="-122"/>
              </a:rPr>
              <a:t>高级</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销售经理</a:t>
            </a:r>
          </a:p>
          <a:p>
            <a:pPr marL="342900" marR="0" lvl="0" indent="-342900" algn="l" defTabSz="914400" rtl="0" eaLnBrk="0" fontAlgn="base" latinLnBrk="0" hangingPunct="0">
              <a:lnSpc>
                <a:spcPct val="210000"/>
              </a:lnSpc>
              <a:spcBef>
                <a:spcPct val="20000"/>
              </a:spcBef>
              <a:spcAft>
                <a:spcPct val="0"/>
              </a:spcAft>
              <a:buClrTx/>
              <a:buSzTx/>
              <a:buFont typeface="Arial" pitchFamily="34" charset="0"/>
              <a:buChar char="•"/>
              <a:tabLst/>
              <a:defRPr/>
            </a:pP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覃   思	商业智能部西南平台经理		本项目总监</a:t>
            </a:r>
            <a:endPar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342900" lvl="0" indent="-342900" eaLnBrk="0" hangingPunct="0">
              <a:lnSpc>
                <a:spcPct val="210000"/>
              </a:lnSpc>
              <a:spcBef>
                <a:spcPct val="20000"/>
              </a:spcBef>
              <a:buFont typeface="Arial" pitchFamily="34" charset="0"/>
              <a:buChar char="•"/>
              <a:defRPr/>
            </a:pP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郭文胜</a:t>
            </a:r>
            <a:r>
              <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商业智能</a:t>
            </a:r>
            <a:r>
              <a:rPr lang="zh-CN" altLang="en-US" sz="1600" dirty="0" smtClean="0">
                <a:latin typeface="微软雅黑" pitchFamily="34" charset="-122"/>
                <a:ea typeface="微软雅黑" pitchFamily="34" charset="-122"/>
              </a:rPr>
              <a:t>部</a:t>
            </a:r>
            <a:r>
              <a:rPr lang="en-US" altLang="zh-CN" sz="1600" dirty="0" smtClean="0">
                <a:latin typeface="微软雅黑" pitchFamily="34" charset="-122"/>
                <a:ea typeface="微软雅黑" pitchFamily="34" charset="-122"/>
              </a:rPr>
              <a:t>			</a:t>
            </a:r>
            <a:r>
              <a:rPr lang="zh-CN" altLang="zh-CN" sz="1600" dirty="0" smtClean="0">
                <a:latin typeface="微软雅黑" pitchFamily="34" charset="-122"/>
                <a:ea typeface="微软雅黑" pitchFamily="34" charset="-122"/>
              </a:rPr>
              <a:t>资深</a:t>
            </a:r>
            <a:r>
              <a:rPr lang="zh-CN" altLang="zh-CN" sz="1600" dirty="0">
                <a:latin typeface="微软雅黑" pitchFamily="34" charset="-122"/>
                <a:ea typeface="微软雅黑" pitchFamily="34" charset="-122"/>
              </a:rPr>
              <a:t>解决方案专家</a:t>
            </a:r>
            <a:r>
              <a:rPr lang="en-US" altLang="zh-CN" sz="1600" dirty="0">
                <a:latin typeface="微软雅黑" pitchFamily="34" charset="-122"/>
                <a:ea typeface="微软雅黑" pitchFamily="34" charset="-122"/>
              </a:rPr>
              <a:t>	</a:t>
            </a:r>
            <a:r>
              <a:rPr kumimoji="0" lang="en-US" altLang="zh-CN" sz="1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16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090" name="组合 60"/>
          <p:cNvGrpSpPr>
            <a:grpSpLocks/>
          </p:cNvGrpSpPr>
          <p:nvPr/>
        </p:nvGrpSpPr>
        <p:grpSpPr bwMode="auto">
          <a:xfrm>
            <a:off x="402648" y="1555751"/>
            <a:ext cx="2819101" cy="433794"/>
            <a:chOff x="471488" y="1885771"/>
            <a:chExt cx="3099816" cy="478639"/>
          </a:xfrm>
        </p:grpSpPr>
        <p:sp>
          <p:nvSpPr>
            <p:cNvPr id="22" name="Rectangle 13"/>
            <p:cNvSpPr>
              <a:spLocks noChangeArrowheads="1"/>
            </p:cNvSpPr>
            <p:nvPr/>
          </p:nvSpPr>
          <p:spPr bwMode="auto">
            <a:xfrm>
              <a:off x="1895360" y="1885771"/>
              <a:ext cx="1125823" cy="383742"/>
            </a:xfrm>
            <a:prstGeom prst="rect">
              <a:avLst/>
            </a:prstGeom>
            <a:noFill/>
            <a:ln w="9525">
              <a:noFill/>
              <a:miter lim="800000"/>
              <a:headEnd/>
              <a:tailEnd/>
            </a:ln>
            <a:effectLst/>
          </p:spPr>
          <p:txBody>
            <a:bodyPr wrap="none" lIns="100584" tIns="50292" rIns="100584" bIns="50292">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71488" y="1965390"/>
              <a:ext cx="238033" cy="23726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9" name="AutoShape 16"/>
            <p:cNvSpPr>
              <a:spLocks noChangeArrowheads="1"/>
            </p:cNvSpPr>
            <p:nvPr/>
          </p:nvSpPr>
          <p:spPr bwMode="gray">
            <a:xfrm>
              <a:off x="543021" y="1885937"/>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71488" y="2000422"/>
              <a:ext cx="238033" cy="237264"/>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grpSp>
        <p:nvGrpSpPr>
          <p:cNvPr id="89091"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89092" name="标题 23"/>
          <p:cNvSpPr>
            <a:spLocks noGrp="1"/>
          </p:cNvSpPr>
          <p:nvPr>
            <p:ph type="title"/>
          </p:nvPr>
        </p:nvSpPr>
        <p:spPr/>
        <p:txBody>
          <a:bodyPr/>
          <a:lstStyle/>
          <a:p>
            <a:pPr eaLnBrk="1" hangingPunct="1"/>
            <a:r>
              <a:rPr lang="zh-CN" altLang="en-US" smtClean="0"/>
              <a:t>主题</a:t>
            </a:r>
          </a:p>
        </p:txBody>
      </p:sp>
      <p:grpSp>
        <p:nvGrpSpPr>
          <p:cNvPr id="89093"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89094"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89095"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89096"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8909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grpSp>
        <p:nvGrpSpPr>
          <p:cNvPr id="89098" name="组合 72"/>
          <p:cNvGrpSpPr>
            <a:grpSpLocks/>
          </p:cNvGrpSpPr>
          <p:nvPr/>
        </p:nvGrpSpPr>
        <p:grpSpPr bwMode="auto">
          <a:xfrm>
            <a:off x="4639831" y="1460500"/>
            <a:ext cx="2449079" cy="486353"/>
            <a:chOff x="4347738" y="1797437"/>
            <a:chExt cx="4433953" cy="685800"/>
          </a:xfrm>
        </p:grpSpPr>
        <p:sp>
          <p:nvSpPr>
            <p:cNvPr id="65" name="AutoShape 4"/>
            <p:cNvSpPr>
              <a:spLocks noChangeArrowheads="1"/>
            </p:cNvSpPr>
            <p:nvPr/>
          </p:nvSpPr>
          <p:spPr bwMode="gray">
            <a:xfrm>
              <a:off x="4652538" y="1916499"/>
              <a:ext cx="4129153" cy="457200"/>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solidFill>
                    <a:schemeClr val="bg1"/>
                  </a:solidFill>
                  <a:latin typeface="Arial" charset="0"/>
                </a:rPr>
                <a:t>背景与需求</a:t>
              </a:r>
              <a:endParaRPr lang="zh-CN" altLang="zh-CN" sz="1500" dirty="0">
                <a:solidFill>
                  <a:schemeClr val="bg1"/>
                </a:solidFill>
                <a:latin typeface="Arial" charset="0"/>
              </a:endParaRPr>
            </a:p>
          </p:txBody>
        </p:sp>
        <p:sp>
          <p:nvSpPr>
            <p:cNvPr id="66" name="AutoShape 5"/>
            <p:cNvSpPr>
              <a:spLocks noChangeArrowheads="1"/>
            </p:cNvSpPr>
            <p:nvPr/>
          </p:nvSpPr>
          <p:spPr bwMode="gray">
            <a:xfrm>
              <a:off x="4347738" y="1797437"/>
              <a:ext cx="685800" cy="685800"/>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solidFill>
                  <a:schemeClr val="bg1"/>
                </a:solidFill>
                <a:latin typeface="Arial" charset="0"/>
              </a:endParaRPr>
            </a:p>
          </p:txBody>
        </p:sp>
      </p:grpSp>
      <p:grpSp>
        <p:nvGrpSpPr>
          <p:cNvPr id="89099" name="组合 71"/>
          <p:cNvGrpSpPr>
            <a:grpSpLocks/>
          </p:cNvGrpSpPr>
          <p:nvPr/>
        </p:nvGrpSpPr>
        <p:grpSpPr bwMode="auto">
          <a:xfrm>
            <a:off x="4639831" y="1942523"/>
            <a:ext cx="2449079" cy="486353"/>
            <a:chOff x="4344861" y="2553692"/>
            <a:chExt cx="4433953" cy="685800"/>
          </a:xfrm>
        </p:grpSpPr>
        <p:sp>
          <p:nvSpPr>
            <p:cNvPr id="67" name="AutoShape 4"/>
            <p:cNvSpPr>
              <a:spLocks noChangeArrowheads="1"/>
            </p:cNvSpPr>
            <p:nvPr/>
          </p:nvSpPr>
          <p:spPr bwMode="gray">
            <a:xfrm>
              <a:off x="4649661" y="2672754"/>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总体规划</a:t>
              </a:r>
              <a:endParaRPr lang="zh-CN" altLang="zh-CN" sz="1500"/>
            </a:p>
          </p:txBody>
        </p:sp>
        <p:sp>
          <p:nvSpPr>
            <p:cNvPr id="68" name="AutoShape 5"/>
            <p:cNvSpPr>
              <a:spLocks noChangeArrowheads="1"/>
            </p:cNvSpPr>
            <p:nvPr/>
          </p:nvSpPr>
          <p:spPr bwMode="gray">
            <a:xfrm>
              <a:off x="4344861" y="2553692"/>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grpSp>
      <p:grpSp>
        <p:nvGrpSpPr>
          <p:cNvPr id="89100" name="组合 70"/>
          <p:cNvGrpSpPr>
            <a:grpSpLocks/>
          </p:cNvGrpSpPr>
          <p:nvPr/>
        </p:nvGrpSpPr>
        <p:grpSpPr bwMode="auto">
          <a:xfrm>
            <a:off x="4639831" y="2425989"/>
            <a:ext cx="2449079" cy="484909"/>
            <a:chOff x="4431126" y="3399089"/>
            <a:chExt cx="4433953" cy="685800"/>
          </a:xfrm>
        </p:grpSpPr>
        <p:sp>
          <p:nvSpPr>
            <p:cNvPr id="4"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逻辑架构</a:t>
              </a:r>
              <a:endParaRPr lang="zh-CN" altLang="zh-CN" sz="1500"/>
            </a:p>
          </p:txBody>
        </p:sp>
      </p:grpSp>
      <p:grpSp>
        <p:nvGrpSpPr>
          <p:cNvPr id="89101" name="组合 73"/>
          <p:cNvGrpSpPr>
            <a:grpSpLocks/>
          </p:cNvGrpSpPr>
          <p:nvPr/>
        </p:nvGrpSpPr>
        <p:grpSpPr bwMode="auto">
          <a:xfrm>
            <a:off x="4639831" y="3441989"/>
            <a:ext cx="2449079" cy="486352"/>
            <a:chOff x="4431126" y="3399089"/>
            <a:chExt cx="4433953" cy="685800"/>
          </a:xfrm>
        </p:grpSpPr>
        <p:sp>
          <p:nvSpPr>
            <p:cNvPr id="75"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数据架构</a:t>
              </a:r>
              <a:endParaRPr lang="zh-CN" altLang="zh-CN" sz="1500"/>
            </a:p>
          </p:txBody>
        </p:sp>
      </p:grpSp>
      <p:grpSp>
        <p:nvGrpSpPr>
          <p:cNvPr id="89102" name="组合 76"/>
          <p:cNvGrpSpPr>
            <a:grpSpLocks/>
          </p:cNvGrpSpPr>
          <p:nvPr/>
        </p:nvGrpSpPr>
        <p:grpSpPr bwMode="auto">
          <a:xfrm>
            <a:off x="4639831" y="3924012"/>
            <a:ext cx="2449079" cy="486352"/>
            <a:chOff x="4431126" y="3399089"/>
            <a:chExt cx="4433953" cy="685800"/>
          </a:xfrm>
        </p:grpSpPr>
        <p:sp>
          <p:nvSpPr>
            <p:cNvPr id="78"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500" dirty="0">
                  <a:latin typeface="Arial" charset="0"/>
                </a:rPr>
                <a:t>ETL</a:t>
              </a:r>
              <a:r>
                <a:rPr lang="zh-CN" altLang="en-US" sz="1500" dirty="0">
                  <a:latin typeface="Arial" charset="0"/>
                </a:rPr>
                <a:t>架构</a:t>
              </a:r>
              <a:endParaRPr lang="zh-CN" altLang="zh-CN" sz="1500" dirty="0">
                <a:latin typeface="Arial" charset="0"/>
              </a:endParaRPr>
            </a:p>
          </p:txBody>
        </p:sp>
      </p:grpSp>
      <p:grpSp>
        <p:nvGrpSpPr>
          <p:cNvPr id="89103" name="组合 79"/>
          <p:cNvGrpSpPr>
            <a:grpSpLocks/>
          </p:cNvGrpSpPr>
          <p:nvPr/>
        </p:nvGrpSpPr>
        <p:grpSpPr bwMode="auto">
          <a:xfrm>
            <a:off x="4639831" y="4406035"/>
            <a:ext cx="2449079" cy="486352"/>
            <a:chOff x="4431126" y="3399089"/>
            <a:chExt cx="4433953" cy="685800"/>
          </a:xfrm>
        </p:grpSpPr>
        <p:sp>
          <p:nvSpPr>
            <p:cNvPr id="81"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latin typeface="Arial" charset="0"/>
                </a:rPr>
                <a:t>物理架构</a:t>
              </a:r>
              <a:endParaRPr lang="zh-CN" altLang="zh-CN" sz="1500" dirty="0">
                <a:latin typeface="Arial" charset="0"/>
              </a:endParaRPr>
            </a:p>
          </p:txBody>
        </p:sp>
      </p:grpSp>
      <p:grpSp>
        <p:nvGrpSpPr>
          <p:cNvPr id="89104" name="组合 85"/>
          <p:cNvGrpSpPr>
            <a:grpSpLocks/>
          </p:cNvGrpSpPr>
          <p:nvPr/>
        </p:nvGrpSpPr>
        <p:grpSpPr bwMode="auto">
          <a:xfrm>
            <a:off x="4639831" y="4888057"/>
            <a:ext cx="2449079" cy="484909"/>
            <a:chOff x="4431126" y="3399089"/>
            <a:chExt cx="4433953" cy="685800"/>
          </a:xfrm>
        </p:grpSpPr>
        <p:sp>
          <p:nvSpPr>
            <p:cNvPr id="87"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数据质量管理</a:t>
              </a:r>
              <a:endParaRPr lang="zh-CN" altLang="zh-CN" sz="1500"/>
            </a:p>
          </p:txBody>
        </p:sp>
      </p:grpSp>
      <p:grpSp>
        <p:nvGrpSpPr>
          <p:cNvPr id="89105" name="组合 88"/>
          <p:cNvGrpSpPr>
            <a:grpSpLocks/>
          </p:cNvGrpSpPr>
          <p:nvPr/>
        </p:nvGrpSpPr>
        <p:grpSpPr bwMode="auto">
          <a:xfrm>
            <a:off x="4639831" y="5370080"/>
            <a:ext cx="2449079" cy="486352"/>
            <a:chOff x="4431126" y="3399089"/>
            <a:chExt cx="4433953" cy="685800"/>
          </a:xfrm>
        </p:grpSpPr>
        <p:sp>
          <p:nvSpPr>
            <p:cNvPr id="90"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latin typeface="Arial" charset="0"/>
                </a:rPr>
                <a:t>运营管理</a:t>
              </a:r>
              <a:endParaRPr lang="zh-CN" altLang="zh-CN" sz="1500" dirty="0">
                <a:latin typeface="Arial" charset="0"/>
              </a:endParaRPr>
            </a:p>
          </p:txBody>
        </p:sp>
      </p:grpSp>
      <p:grpSp>
        <p:nvGrpSpPr>
          <p:cNvPr id="89106"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grpSp>
        <p:nvGrpSpPr>
          <p:cNvPr id="89107" name="组合 70"/>
          <p:cNvGrpSpPr>
            <a:grpSpLocks/>
          </p:cNvGrpSpPr>
          <p:nvPr/>
        </p:nvGrpSpPr>
        <p:grpSpPr bwMode="auto">
          <a:xfrm>
            <a:off x="4644159" y="2935432"/>
            <a:ext cx="2449080" cy="484909"/>
            <a:chOff x="4431126" y="3399089"/>
            <a:chExt cx="4433953" cy="685800"/>
          </a:xfrm>
        </p:grpSpPr>
        <p:sp>
          <p:nvSpPr>
            <p:cNvPr id="70"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技术架构</a:t>
              </a:r>
              <a:endParaRPr lang="zh-CN" altLang="zh-CN" sz="1500"/>
            </a:p>
          </p:txBody>
        </p:sp>
      </p:grpSp>
    </p:spTree>
    <p:extLst>
      <p:ext uri="{BB962C8B-B14F-4D97-AF65-F5344CB8AC3E}">
        <p14:creationId xmlns:p14="http://schemas.microsoft.com/office/powerpoint/2010/main" val="3438982784"/>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页脚占位符 3"/>
          <p:cNvSpPr>
            <a:spLocks noGrp="1"/>
          </p:cNvSpPr>
          <p:nvPr>
            <p:ph type="ftr" sz="quarter" idx="10"/>
          </p:nvPr>
        </p:nvSpPr>
        <p:spPr/>
        <p:txBody>
          <a:bodyPr/>
          <a:lstStyle/>
          <a:p>
            <a:pPr defTabSz="914886">
              <a:defRPr/>
            </a:pPr>
            <a:fld id="{74BFBE42-EF7E-4B27-B141-6F7028135A1F}" type="slidenum">
              <a:rPr lang="zh-CN" altLang="en-US" smtClean="0"/>
              <a:pPr defTabSz="914886">
                <a:defRPr/>
              </a:pPr>
              <a:t>200</a:t>
            </a:fld>
            <a:endParaRPr lang="en-US" altLang="zh-CN" smtClean="0"/>
          </a:p>
        </p:txBody>
      </p:sp>
      <p:sp>
        <p:nvSpPr>
          <p:cNvPr id="251907" name="WordArt 2"/>
          <p:cNvSpPr>
            <a:spLocks noChangeArrowheads="1" noChangeShapeType="1" noTextEdit="1"/>
          </p:cNvSpPr>
          <p:nvPr/>
        </p:nvSpPr>
        <p:spPr bwMode="auto">
          <a:xfrm>
            <a:off x="7163955" y="764886"/>
            <a:ext cx="1369580" cy="577273"/>
          </a:xfrm>
          <a:prstGeom prst="rect">
            <a:avLst/>
          </a:prstGeom>
        </p:spPr>
        <p:txBody>
          <a:bodyPr wrap="none" lIns="83119" tIns="41559" rIns="83119" bIns="41559" fromWordArt="1">
            <a:prstTxWarp prst="textPlain">
              <a:avLst>
                <a:gd name="adj" fmla="val 50000"/>
              </a:avLst>
            </a:prstTxWarp>
          </a:bodyPr>
          <a:lstStyle/>
          <a:p>
            <a:pPr algn="ctr"/>
            <a:r>
              <a:rPr lang="en-US" altLang="zh-CN" sz="4400" kern="10">
                <a:ln w="19050">
                  <a:solidFill>
                    <a:srgbClr val="FF9900"/>
                  </a:solidFill>
                  <a:miter lim="800000"/>
                  <a:headEnd/>
                  <a:tailEnd/>
                </a:ln>
                <a:solidFill>
                  <a:srgbClr val="FF6600"/>
                </a:solidFill>
                <a:effectLst>
                  <a:outerShdw dist="35921" dir="2700000" algn="ctr" rotWithShape="0">
                    <a:srgbClr val="990000"/>
                  </a:outerShdw>
                </a:effectLst>
                <a:latin typeface="Showcard Gothic"/>
              </a:rPr>
              <a:t>Q&amp;A</a:t>
            </a:r>
            <a:endParaRPr lang="zh-CN" altLang="en-US" sz="4400" kern="10">
              <a:ln w="19050">
                <a:solidFill>
                  <a:srgbClr val="FF9900"/>
                </a:solidFill>
                <a:miter lim="800000"/>
                <a:headEnd/>
                <a:tailEnd/>
              </a:ln>
              <a:solidFill>
                <a:srgbClr val="FF6600"/>
              </a:solidFill>
              <a:effectLst>
                <a:outerShdw dist="35921" dir="2700000" algn="ctr" rotWithShape="0">
                  <a:srgbClr val="990000"/>
                </a:outerShdw>
              </a:effectLst>
              <a:latin typeface="Showcard Gothic"/>
            </a:endParaRPr>
          </a:p>
        </p:txBody>
      </p:sp>
      <p:grpSp>
        <p:nvGrpSpPr>
          <p:cNvPr id="251908" name="Group 3"/>
          <p:cNvGrpSpPr>
            <a:grpSpLocks/>
          </p:cNvGrpSpPr>
          <p:nvPr/>
        </p:nvGrpSpPr>
        <p:grpSpPr bwMode="auto">
          <a:xfrm>
            <a:off x="1476376" y="1342159"/>
            <a:ext cx="4176568" cy="3527136"/>
            <a:chOff x="930" y="845"/>
            <a:chExt cx="2631" cy="2222"/>
          </a:xfrm>
        </p:grpSpPr>
        <p:sp>
          <p:nvSpPr>
            <p:cNvPr id="251909" name="WordArt 4"/>
            <p:cNvSpPr>
              <a:spLocks noChangeArrowheads="1" noChangeShapeType="1" noTextEdit="1"/>
            </p:cNvSpPr>
            <p:nvPr/>
          </p:nvSpPr>
          <p:spPr bwMode="auto">
            <a:xfrm>
              <a:off x="1383" y="2568"/>
              <a:ext cx="1951" cy="499"/>
            </a:xfrm>
            <a:prstGeom prst="rect">
              <a:avLst/>
            </a:prstGeom>
          </p:spPr>
          <p:txBody>
            <a:bodyPr wrap="none" fromWordArt="1">
              <a:prstTxWarp prst="textPlain">
                <a:avLst>
                  <a:gd name="adj" fmla="val 50000"/>
                </a:avLst>
              </a:prstTxWarp>
            </a:bodyPr>
            <a:lstStyle/>
            <a:p>
              <a:pPr algn="ctr"/>
              <a:r>
                <a:rPr lang="zh-CN" altLang="en-US" sz="4400" kern="10">
                  <a:ln w="19050">
                    <a:solidFill>
                      <a:srgbClr val="FF6600"/>
                    </a:solidFill>
                    <a:miter lim="800000"/>
                    <a:headEnd/>
                    <a:tailEnd/>
                  </a:ln>
                  <a:solidFill>
                    <a:srgbClr val="FF0000"/>
                  </a:solidFill>
                  <a:effectLst>
                    <a:outerShdw dist="35921" dir="2700000" algn="ctr" rotWithShape="0">
                      <a:srgbClr val="990000"/>
                    </a:outerShdw>
                  </a:effectLst>
                  <a:latin typeface="宋体"/>
                  <a:ea typeface="宋体"/>
                </a:rPr>
                <a:t>谢 谢 ！</a:t>
              </a:r>
            </a:p>
          </p:txBody>
        </p:sp>
        <p:pic>
          <p:nvPicPr>
            <p:cNvPr id="251910" name="Picture 5" descr="图片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 y="845"/>
              <a:ext cx="2631" cy="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771736"/>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3"/>
          <p:cNvSpPr>
            <a:spLocks noGrp="1"/>
          </p:cNvSpPr>
          <p:nvPr>
            <p:ph type="ftr" sz="quarter" idx="4294967295"/>
          </p:nvPr>
        </p:nvSpPr>
        <p:spPr bwMode="black">
          <a:xfrm>
            <a:off x="8769350" y="6500813"/>
            <a:ext cx="374650" cy="346075"/>
          </a:xfrm>
          <a:prstGeom prst="rect">
            <a:avLst/>
          </a:prstGeom>
          <a:ln>
            <a:miter lim="800000"/>
            <a:headEnd/>
            <a:tailEnd/>
          </a:ln>
        </p:spPr>
        <p:txBody>
          <a:bodyPr wrap="none" lIns="0" tIns="0" rIns="0" bIns="0" anchor="b"/>
          <a:lstStyle/>
          <a:p>
            <a:pPr algn="r" defTabSz="914795" eaLnBrk="0" hangingPunct="0">
              <a:defRPr/>
            </a:pPr>
            <a:fld id="{5B611C92-41DE-4AF9-B95D-B19CE47C8779}" type="slidenum">
              <a:rPr lang="zh-CN" altLang="en-US" sz="1100">
                <a:latin typeface="微软雅黑" pitchFamily="34" charset="-122"/>
                <a:ea typeface="微软雅黑" pitchFamily="34" charset="-122"/>
              </a:rPr>
              <a:pPr algn="r" defTabSz="914795" eaLnBrk="0" hangingPunct="0">
                <a:defRPr/>
              </a:pPr>
              <a:t>201</a:t>
            </a:fld>
            <a:endParaRPr lang="en-US" altLang="zh-CN" sz="1100" dirty="0">
              <a:latin typeface="微软雅黑" pitchFamily="34" charset="-122"/>
              <a:ea typeface="微软雅黑" pitchFamily="34" charset="-122"/>
            </a:endParaRPr>
          </a:p>
        </p:txBody>
      </p:sp>
      <p:sp>
        <p:nvSpPr>
          <p:cNvPr id="233475" name="WordArt 2"/>
          <p:cNvSpPr>
            <a:spLocks noChangeArrowheads="1" noChangeShapeType="1" noTextEdit="1"/>
          </p:cNvSpPr>
          <p:nvPr/>
        </p:nvSpPr>
        <p:spPr bwMode="auto">
          <a:xfrm>
            <a:off x="250825" y="188913"/>
            <a:ext cx="1368425" cy="576262"/>
          </a:xfrm>
          <a:prstGeom prst="rect">
            <a:avLst/>
          </a:prstGeom>
        </p:spPr>
        <p:txBody>
          <a:bodyPr wrap="none" fromWordArt="1">
            <a:prstTxWarp prst="textPlain">
              <a:avLst>
                <a:gd name="adj" fmla="val 50000"/>
              </a:avLst>
            </a:prstTxWarp>
          </a:bodyPr>
          <a:lstStyle/>
          <a:p>
            <a:pPr algn="ctr"/>
            <a:r>
              <a:rPr lang="en-US" altLang="zh-CN" sz="4400" b="1" kern="10" dirty="0">
                <a:ln w="19050">
                  <a:solidFill>
                    <a:srgbClr val="FF9900"/>
                  </a:solidFill>
                  <a:miter lim="800000"/>
                  <a:headEnd/>
                  <a:tailEnd/>
                </a:ln>
                <a:solidFill>
                  <a:srgbClr val="FF6600"/>
                </a:solidFill>
                <a:effectLst>
                  <a:outerShdw dist="35921" dir="2700000" algn="ctr" rotWithShape="0">
                    <a:srgbClr val="990000"/>
                  </a:outerShdw>
                </a:effectLst>
                <a:latin typeface="微软雅黑" pitchFamily="34" charset="-122"/>
                <a:ea typeface="微软雅黑" pitchFamily="34" charset="-122"/>
              </a:rPr>
              <a:t>Q&amp;A</a:t>
            </a:r>
            <a:endParaRPr lang="zh-CN" altLang="en-US" sz="4400" b="1" kern="10" dirty="0">
              <a:ln w="19050">
                <a:solidFill>
                  <a:srgbClr val="FF9900"/>
                </a:solidFill>
                <a:miter lim="800000"/>
                <a:headEnd/>
                <a:tailEnd/>
              </a:ln>
              <a:solidFill>
                <a:srgbClr val="FF6600"/>
              </a:solidFill>
              <a:effectLst>
                <a:outerShdw dist="35921" dir="2700000" algn="ctr" rotWithShape="0">
                  <a:srgbClr val="990000"/>
                </a:outerShdw>
              </a:effectLst>
              <a:latin typeface="微软雅黑" pitchFamily="34" charset="-122"/>
              <a:ea typeface="微软雅黑" pitchFamily="34" charset="-122"/>
            </a:endParaRPr>
          </a:p>
        </p:txBody>
      </p:sp>
      <p:pic>
        <p:nvPicPr>
          <p:cNvPr id="233476" name="Picture 5" descr="图片7"/>
          <p:cNvPicPr>
            <a:picLocks noChangeAspect="1" noChangeArrowheads="1"/>
          </p:cNvPicPr>
          <p:nvPr/>
        </p:nvPicPr>
        <p:blipFill>
          <a:blip r:embed="rId2" cstate="print"/>
          <a:srcRect/>
          <a:stretch>
            <a:fillRect/>
          </a:stretch>
        </p:blipFill>
        <p:spPr bwMode="auto">
          <a:xfrm>
            <a:off x="395536" y="1340768"/>
            <a:ext cx="4895825" cy="32266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222F4D42-86DC-4E46-949A-34C0B3BD0706}" type="slidenum">
              <a:rPr lang="zh-TW" altLang="en-GB" sz="1100" b="0">
                <a:latin typeface="Book Antiqua" pitchFamily="18" charset="0"/>
              </a:rPr>
              <a:pPr/>
              <a:t>21</a:t>
            </a:fld>
            <a:endParaRPr lang="en-GB" altLang="zh-TW" sz="1100" b="0">
              <a:latin typeface="Book Antiqua" pitchFamily="18" charset="0"/>
            </a:endParaRPr>
          </a:p>
        </p:txBody>
      </p:sp>
      <p:sp>
        <p:nvSpPr>
          <p:cNvPr id="105475" name="Rectangle 9"/>
          <p:cNvSpPr>
            <a:spLocks noGrp="1" noChangeArrowheads="1"/>
          </p:cNvSpPr>
          <p:nvPr>
            <p:ph type="title"/>
          </p:nvPr>
        </p:nvSpPr>
        <p:spPr/>
        <p:txBody>
          <a:bodyPr/>
          <a:lstStyle/>
          <a:p>
            <a:pPr eaLnBrk="1" hangingPunct="1"/>
            <a:r>
              <a:rPr lang="zh-CN" altLang="en-US" dirty="0"/>
              <a:t>背景与需求</a:t>
            </a: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834160" y="1031876"/>
            <a:ext cx="7986312" cy="5205436"/>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背景</a:t>
            </a:r>
            <a:r>
              <a:rPr lang="zh-CN" altLang="en-US" sz="1600" kern="0" dirty="0" smtClean="0">
                <a:latin typeface="Frutiger 45 Light" pitchFamily="34" charset="0"/>
              </a:rPr>
              <a:t>：</a:t>
            </a:r>
            <a:r>
              <a:rPr lang="zh-CN" altLang="zh-CN" sz="1600" dirty="0"/>
              <a:t>整合所有的业务系统源数据，准确完整地分析南充市商业银行现有的数据及其流向，建设一套强大的基础数据</a:t>
            </a:r>
            <a:r>
              <a:rPr lang="zh-CN" altLang="zh-CN" sz="1600" dirty="0" smtClean="0"/>
              <a:t>平台</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整合系统</a:t>
            </a:r>
            <a:r>
              <a:rPr lang="zh-CN" altLang="en-US" sz="1600" kern="0" dirty="0" smtClean="0">
                <a:latin typeface="Frutiger 45 Light" pitchFamily="34" charset="0"/>
              </a:rPr>
              <a:t>：</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smtClean="0">
                <a:latin typeface="Frutiger 45 Light" pitchFamily="34" charset="0"/>
              </a:rPr>
              <a:t>一</a:t>
            </a:r>
            <a:r>
              <a:rPr lang="zh-CN" altLang="en-US" sz="1600" kern="0" dirty="0">
                <a:latin typeface="Frutiger 45 Light" pitchFamily="34" charset="0"/>
              </a:rPr>
              <a:t>阶段：</a:t>
            </a:r>
            <a:r>
              <a:rPr lang="zh-CN" altLang="en-US" sz="1600" kern="0" dirty="0" smtClean="0">
                <a:latin typeface="Frutiger 45 Light" pitchFamily="34" charset="0"/>
              </a:rPr>
              <a:t>核心、外汇、财务管理、</a:t>
            </a:r>
            <a:r>
              <a:rPr lang="zh-CN" altLang="en-US" sz="1600" kern="0" dirty="0">
                <a:latin typeface="Frutiger 45 Light" pitchFamily="34" charset="0"/>
              </a:rPr>
              <a:t>信贷</a:t>
            </a:r>
            <a:r>
              <a:rPr lang="zh-CN" altLang="en-US" sz="1600" kern="0" dirty="0" smtClean="0">
                <a:latin typeface="Frutiger 45 Light" pitchFamily="34" charset="0"/>
              </a:rPr>
              <a:t>管理、</a:t>
            </a:r>
            <a:r>
              <a:rPr lang="zh-CN" altLang="en-US" sz="1600" kern="0" dirty="0">
                <a:latin typeface="Frutiger 45 Light" pitchFamily="34" charset="0"/>
              </a:rPr>
              <a:t>卡</a:t>
            </a:r>
            <a:r>
              <a:rPr lang="zh-CN" altLang="en-US" sz="1600" kern="0" dirty="0" smtClean="0">
                <a:latin typeface="Frutiger 45 Light" pitchFamily="34" charset="0"/>
              </a:rPr>
              <a:t>平台、</a:t>
            </a:r>
            <a:r>
              <a:rPr lang="zh-CN" altLang="en-US" sz="1600" kern="0" dirty="0">
                <a:latin typeface="Frutiger 45 Light" pitchFamily="34" charset="0"/>
              </a:rPr>
              <a:t>综合前</a:t>
            </a:r>
            <a:r>
              <a:rPr lang="zh-CN" altLang="en-US" sz="1600" kern="0" dirty="0" smtClean="0">
                <a:latin typeface="Frutiger 45 Light" pitchFamily="34" charset="0"/>
              </a:rPr>
              <a:t>置；；六个系统</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smtClean="0">
                <a:latin typeface="Frutiger 45 Light" pitchFamily="34" charset="0"/>
              </a:rPr>
              <a:t>二</a:t>
            </a:r>
            <a:r>
              <a:rPr lang="zh-CN" altLang="en-US" sz="1600" kern="0" dirty="0">
                <a:latin typeface="Frutiger 45 Light" pitchFamily="34" charset="0"/>
              </a:rPr>
              <a:t>阶段：网上银行、人行支付、电话银行三个系统</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建设范围</a:t>
            </a:r>
            <a:r>
              <a:rPr lang="zh-CN" altLang="en-US" sz="1600" kern="0" dirty="0" smtClean="0">
                <a:latin typeface="Frutiger 45 Light" pitchFamily="34" charset="0"/>
              </a:rPr>
              <a:t>：</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基础数据平台建设</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en-US" altLang="zh-CN" sz="1600" kern="0" dirty="0">
                <a:latin typeface="Frutiger 45 Light" pitchFamily="34" charset="0"/>
              </a:rPr>
              <a:t>KPI</a:t>
            </a:r>
            <a:r>
              <a:rPr lang="zh-CN" altLang="en-US" sz="1600" kern="0" dirty="0">
                <a:latin typeface="Frutiger 45 Light" pitchFamily="34" charset="0"/>
              </a:rPr>
              <a:t>仪表盘</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业务报表应用</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绩效考核系统</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sp>
        <p:nvSpPr>
          <p:cNvPr id="2" name="矩形标注 1"/>
          <p:cNvSpPr/>
          <p:nvPr/>
        </p:nvSpPr>
        <p:spPr>
          <a:xfrm>
            <a:off x="4716017" y="3284984"/>
            <a:ext cx="2160240" cy="2592288"/>
          </a:xfrm>
          <a:prstGeom prst="wedgeRectCallout">
            <a:avLst>
              <a:gd name="adj1" fmla="val -110420"/>
              <a:gd name="adj2" fmla="val -25685"/>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数据源接口设计</a:t>
            </a:r>
          </a:p>
          <a:p>
            <a:r>
              <a:rPr lang="zh-CN" altLang="en-US" dirty="0">
                <a:solidFill>
                  <a:schemeClr val="tx1"/>
                </a:solidFill>
              </a:rPr>
              <a:t>公共数据标准化</a:t>
            </a:r>
          </a:p>
          <a:p>
            <a:r>
              <a:rPr lang="zh-CN" altLang="en-US" dirty="0">
                <a:solidFill>
                  <a:schemeClr val="tx1"/>
                </a:solidFill>
              </a:rPr>
              <a:t>仓库模型设计</a:t>
            </a:r>
          </a:p>
          <a:p>
            <a:r>
              <a:rPr lang="zh-CN" altLang="en-US" dirty="0">
                <a:solidFill>
                  <a:schemeClr val="tx1"/>
                </a:solidFill>
              </a:rPr>
              <a:t>指标库设计</a:t>
            </a:r>
          </a:p>
          <a:p>
            <a:r>
              <a:rPr lang="zh-CN" altLang="en-US" dirty="0">
                <a:solidFill>
                  <a:schemeClr val="tx1"/>
                </a:solidFill>
              </a:rPr>
              <a:t>应用模型设计</a:t>
            </a:r>
          </a:p>
          <a:p>
            <a:r>
              <a:rPr lang="zh-CN" altLang="en-US" dirty="0">
                <a:solidFill>
                  <a:schemeClr val="tx1"/>
                </a:solidFill>
              </a:rPr>
              <a:t>总体框架设计</a:t>
            </a:r>
          </a:p>
          <a:p>
            <a:r>
              <a:rPr lang="en-US" altLang="zh-CN" dirty="0">
                <a:solidFill>
                  <a:schemeClr val="tx1"/>
                </a:solidFill>
              </a:rPr>
              <a:t>ETL</a:t>
            </a:r>
            <a:r>
              <a:rPr lang="zh-CN" altLang="en-US" dirty="0">
                <a:solidFill>
                  <a:schemeClr val="tx1"/>
                </a:solidFill>
              </a:rPr>
              <a:t>作业设计</a:t>
            </a:r>
          </a:p>
          <a:p>
            <a:r>
              <a:rPr lang="en-US" altLang="zh-CN" dirty="0">
                <a:solidFill>
                  <a:schemeClr val="tx1"/>
                </a:solidFill>
              </a:rPr>
              <a:t>ETL</a:t>
            </a:r>
            <a:r>
              <a:rPr lang="zh-CN" altLang="en-US" dirty="0">
                <a:solidFill>
                  <a:schemeClr val="tx1"/>
                </a:solidFill>
              </a:rPr>
              <a:t>调度平台建设</a:t>
            </a:r>
          </a:p>
          <a:p>
            <a:r>
              <a:rPr lang="en-US" altLang="zh-CN" dirty="0">
                <a:solidFill>
                  <a:schemeClr val="tx1"/>
                </a:solidFill>
              </a:rPr>
              <a:t>BI</a:t>
            </a:r>
            <a:r>
              <a:rPr lang="zh-CN" altLang="en-US" dirty="0">
                <a:solidFill>
                  <a:schemeClr val="tx1"/>
                </a:solidFill>
              </a:rPr>
              <a:t>门户建设</a:t>
            </a:r>
          </a:p>
        </p:txBody>
      </p:sp>
      <p:sp>
        <p:nvSpPr>
          <p:cNvPr id="25" name="矩形标注 24"/>
          <p:cNvSpPr/>
          <p:nvPr/>
        </p:nvSpPr>
        <p:spPr>
          <a:xfrm>
            <a:off x="5924149" y="4149080"/>
            <a:ext cx="2375245" cy="864096"/>
          </a:xfrm>
          <a:prstGeom prst="wedgeRectCallout">
            <a:avLst>
              <a:gd name="adj1" fmla="val -171082"/>
              <a:gd name="adj2" fmla="val -3209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KPI</a:t>
            </a:r>
            <a:r>
              <a:rPr lang="zh-CN" altLang="en-US" dirty="0">
                <a:solidFill>
                  <a:schemeClr val="tx1"/>
                </a:solidFill>
              </a:rPr>
              <a:t>指标梳理</a:t>
            </a:r>
          </a:p>
          <a:p>
            <a:r>
              <a:rPr lang="en-US" altLang="zh-CN" dirty="0">
                <a:solidFill>
                  <a:schemeClr val="tx1"/>
                </a:solidFill>
              </a:rPr>
              <a:t>KPI</a:t>
            </a:r>
            <a:r>
              <a:rPr lang="zh-CN" altLang="en-US" dirty="0">
                <a:solidFill>
                  <a:schemeClr val="tx1"/>
                </a:solidFill>
              </a:rPr>
              <a:t>仪表盘框架设计</a:t>
            </a:r>
          </a:p>
          <a:p>
            <a:r>
              <a:rPr lang="en-US" altLang="zh-CN" dirty="0">
                <a:solidFill>
                  <a:schemeClr val="tx1"/>
                </a:solidFill>
              </a:rPr>
              <a:t>KPI</a:t>
            </a:r>
            <a:r>
              <a:rPr lang="zh-CN" altLang="en-US" dirty="0">
                <a:solidFill>
                  <a:schemeClr val="tx1"/>
                </a:solidFill>
              </a:rPr>
              <a:t>仪表盘开发及</a:t>
            </a:r>
            <a:r>
              <a:rPr lang="zh-CN" altLang="en-US" dirty="0" smtClean="0">
                <a:solidFill>
                  <a:schemeClr val="tx1"/>
                </a:solidFill>
              </a:rPr>
              <a:t>测试</a:t>
            </a:r>
            <a:endParaRPr lang="zh-CN" altLang="en-US" dirty="0">
              <a:solidFill>
                <a:schemeClr val="tx1"/>
              </a:solidFill>
            </a:endParaRPr>
          </a:p>
        </p:txBody>
      </p:sp>
      <p:sp>
        <p:nvSpPr>
          <p:cNvPr id="26" name="矩形标注 25"/>
          <p:cNvSpPr/>
          <p:nvPr/>
        </p:nvSpPr>
        <p:spPr>
          <a:xfrm>
            <a:off x="5940152" y="4581128"/>
            <a:ext cx="2375245" cy="1152128"/>
          </a:xfrm>
          <a:prstGeom prst="wedgeRectCallout">
            <a:avLst>
              <a:gd name="adj1" fmla="val -171082"/>
              <a:gd name="adj2" fmla="val -32098"/>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业务报表梳理</a:t>
            </a:r>
          </a:p>
          <a:p>
            <a:r>
              <a:rPr lang="zh-CN" altLang="en-US" dirty="0">
                <a:solidFill>
                  <a:schemeClr val="tx1"/>
                </a:solidFill>
              </a:rPr>
              <a:t>报表平台设计</a:t>
            </a:r>
          </a:p>
          <a:p>
            <a:r>
              <a:rPr lang="zh-CN" altLang="en-US" dirty="0">
                <a:solidFill>
                  <a:schemeClr val="tx1"/>
                </a:solidFill>
              </a:rPr>
              <a:t>报表设计</a:t>
            </a:r>
          </a:p>
          <a:p>
            <a:r>
              <a:rPr lang="zh-CN" altLang="en-US" dirty="0">
                <a:solidFill>
                  <a:schemeClr val="tx1"/>
                </a:solidFill>
              </a:rPr>
              <a:t>报表开发及测试</a:t>
            </a:r>
          </a:p>
        </p:txBody>
      </p:sp>
      <p:sp>
        <p:nvSpPr>
          <p:cNvPr id="27" name="矩形标注 26"/>
          <p:cNvSpPr/>
          <p:nvPr/>
        </p:nvSpPr>
        <p:spPr>
          <a:xfrm>
            <a:off x="4827317" y="5085184"/>
            <a:ext cx="4209179" cy="1008112"/>
          </a:xfrm>
          <a:prstGeom prst="wedgeRectCallout">
            <a:avLst>
              <a:gd name="adj1" fmla="val -91757"/>
              <a:gd name="adj2" fmla="val -23852"/>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客户经理绩效考核系统调研及需求整理</a:t>
            </a:r>
          </a:p>
          <a:p>
            <a:r>
              <a:rPr lang="zh-CN" altLang="en-US" dirty="0">
                <a:solidFill>
                  <a:schemeClr val="tx1"/>
                </a:solidFill>
              </a:rPr>
              <a:t>应用功能开发及测试</a:t>
            </a:r>
          </a:p>
          <a:p>
            <a:r>
              <a:rPr lang="zh-CN" altLang="en-US" dirty="0">
                <a:solidFill>
                  <a:schemeClr val="tx1"/>
                </a:solidFill>
              </a:rPr>
              <a:t>数据应用开发及测试</a:t>
            </a:r>
          </a:p>
        </p:txBody>
      </p:sp>
    </p:spTree>
    <p:extLst>
      <p:ext uri="{BB962C8B-B14F-4D97-AF65-F5344CB8AC3E}">
        <p14:creationId xmlns:p14="http://schemas.microsoft.com/office/powerpoint/2010/main" val="36643805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25"/>
                                        </p:tgtEl>
                                        <p:attrNameLst>
                                          <p:attrName>ppt_x</p:attrName>
                                        </p:attrNameLst>
                                      </p:cBhvr>
                                      <p:tavLst>
                                        <p:tav tm="0">
                                          <p:val>
                                            <p:strVal val="ppt_x"/>
                                          </p:val>
                                        </p:tav>
                                        <p:tav tm="100000">
                                          <p:val>
                                            <p:strVal val="ppt_x"/>
                                          </p:val>
                                        </p:tav>
                                      </p:tavLst>
                                    </p:anim>
                                    <p:anim calcmode="lin" valueType="num">
                                      <p:cBhvr additive="base">
                                        <p:cTn id="17" dur="500"/>
                                        <p:tgtEl>
                                          <p:spTgt spid="25"/>
                                        </p:tgtEl>
                                        <p:attrNameLst>
                                          <p:attrName>ppt_y</p:attrName>
                                        </p:attrNameLst>
                                      </p:cBhvr>
                                      <p:tavLst>
                                        <p:tav tm="0">
                                          <p:val>
                                            <p:strVal val="ppt_y"/>
                                          </p:val>
                                        </p:tav>
                                        <p:tav tm="100000">
                                          <p:val>
                                            <p:strVal val="1+ppt_h/2"/>
                                          </p:val>
                                        </p:tav>
                                      </p:tavLst>
                                    </p:anim>
                                    <p:set>
                                      <p:cBhvr>
                                        <p:cTn id="18" dur="1" fill="hold">
                                          <p:stCondLst>
                                            <p:cond delay="499"/>
                                          </p:stCondLst>
                                        </p:cTn>
                                        <p:tgtEl>
                                          <p:spTgt spid="25"/>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26"/>
                                        </p:tgtEl>
                                        <p:attrNameLst>
                                          <p:attrName>ppt_x</p:attrName>
                                        </p:attrNameLst>
                                      </p:cBhvr>
                                      <p:tavLst>
                                        <p:tav tm="0">
                                          <p:val>
                                            <p:strVal val="ppt_x"/>
                                          </p:val>
                                        </p:tav>
                                        <p:tav tm="100000">
                                          <p:val>
                                            <p:strVal val="ppt_x"/>
                                          </p:val>
                                        </p:tav>
                                      </p:tavLst>
                                    </p:anim>
                                    <p:anim calcmode="lin" valueType="num">
                                      <p:cBhvr additive="base">
                                        <p:cTn id="27" dur="500"/>
                                        <p:tgtEl>
                                          <p:spTgt spid="26"/>
                                        </p:tgtEl>
                                        <p:attrNameLst>
                                          <p:attrName>ppt_y</p:attrName>
                                        </p:attrNameLst>
                                      </p:cBhvr>
                                      <p:tavLst>
                                        <p:tav tm="0">
                                          <p:val>
                                            <p:strVal val="ppt_y"/>
                                          </p:val>
                                        </p:tav>
                                        <p:tav tm="100000">
                                          <p:val>
                                            <p:strVal val="1+ppt_h/2"/>
                                          </p:val>
                                        </p:tav>
                                      </p:tavLst>
                                    </p:anim>
                                    <p:set>
                                      <p:cBhvr>
                                        <p:cTn id="28" dur="1" fill="hold">
                                          <p:stCondLst>
                                            <p:cond delay="499"/>
                                          </p:stCondLst>
                                        </p:cTn>
                                        <p:tgtEl>
                                          <p:spTgt spid="26"/>
                                        </p:tgtEl>
                                        <p:attrNameLst>
                                          <p:attrName>style.visibility</p:attrName>
                                        </p:attrNameLst>
                                      </p:cBhvr>
                                      <p:to>
                                        <p:strVal val="hidden"/>
                                      </p:to>
                                    </p:set>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5" grpId="0" animBg="1"/>
      <p:bldP spid="25" grpId="1" animBg="1"/>
      <p:bldP spid="26" grpId="0" animBg="1"/>
      <p:bldP spid="26" grpId="1"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91144"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91145" name="标题 23"/>
          <p:cNvSpPr>
            <a:spLocks noGrp="1"/>
          </p:cNvSpPr>
          <p:nvPr>
            <p:ph type="title" idx="4294967295"/>
          </p:nvPr>
        </p:nvSpPr>
        <p:spPr/>
        <p:txBody>
          <a:bodyPr/>
          <a:lstStyle/>
          <a:p>
            <a:pPr eaLnBrk="1" hangingPunct="1"/>
            <a:r>
              <a:rPr lang="zh-CN" altLang="en-US" smtClean="0"/>
              <a:t>主题</a:t>
            </a:r>
          </a:p>
        </p:txBody>
      </p:sp>
      <p:grpSp>
        <p:nvGrpSpPr>
          <p:cNvPr id="91146"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91147"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91148"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91149"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91150"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grpSp>
        <p:nvGrpSpPr>
          <p:cNvPr id="91157" name="组合 71"/>
          <p:cNvGrpSpPr>
            <a:grpSpLocks/>
          </p:cNvGrpSpPr>
          <p:nvPr/>
        </p:nvGrpSpPr>
        <p:grpSpPr bwMode="auto">
          <a:xfrm>
            <a:off x="4639831" y="1942523"/>
            <a:ext cx="2449079" cy="486353"/>
            <a:chOff x="4344861" y="2553692"/>
            <a:chExt cx="4433953" cy="685800"/>
          </a:xfrm>
        </p:grpSpPr>
        <p:sp>
          <p:nvSpPr>
            <p:cNvPr id="67" name="AutoShape 4"/>
            <p:cNvSpPr>
              <a:spLocks noChangeArrowheads="1"/>
            </p:cNvSpPr>
            <p:nvPr/>
          </p:nvSpPr>
          <p:spPr bwMode="gray">
            <a:xfrm>
              <a:off x="4649661" y="2672754"/>
              <a:ext cx="4129153" cy="457200"/>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solidFill>
                    <a:schemeClr val="bg1"/>
                  </a:solidFill>
                  <a:latin typeface="Arial" charset="0"/>
                </a:rPr>
                <a:t>总体规划</a:t>
              </a:r>
              <a:endParaRPr lang="zh-CN" altLang="zh-CN" sz="1500" dirty="0">
                <a:solidFill>
                  <a:schemeClr val="bg1"/>
                </a:solidFill>
                <a:latin typeface="Arial" charset="0"/>
              </a:endParaRPr>
            </a:p>
          </p:txBody>
        </p:sp>
        <p:sp>
          <p:nvSpPr>
            <p:cNvPr id="68" name="AutoShape 5"/>
            <p:cNvSpPr>
              <a:spLocks noChangeArrowheads="1"/>
            </p:cNvSpPr>
            <p:nvPr/>
          </p:nvSpPr>
          <p:spPr bwMode="gray">
            <a:xfrm>
              <a:off x="4344861" y="2553692"/>
              <a:ext cx="685800" cy="685800"/>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solidFill>
                  <a:schemeClr val="bg1"/>
                </a:solidFill>
                <a:latin typeface="Arial" charset="0"/>
              </a:endParaRPr>
            </a:p>
          </p:txBody>
        </p:sp>
      </p:grpSp>
      <p:grpSp>
        <p:nvGrpSpPr>
          <p:cNvPr id="91158" name="组合 70"/>
          <p:cNvGrpSpPr>
            <a:grpSpLocks/>
          </p:cNvGrpSpPr>
          <p:nvPr/>
        </p:nvGrpSpPr>
        <p:grpSpPr bwMode="auto">
          <a:xfrm>
            <a:off x="4639831" y="2425989"/>
            <a:ext cx="2449079" cy="484909"/>
            <a:chOff x="4431126" y="3399089"/>
            <a:chExt cx="4433953" cy="685800"/>
          </a:xfrm>
        </p:grpSpPr>
        <p:sp>
          <p:nvSpPr>
            <p:cNvPr id="4"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逻辑架构</a:t>
              </a:r>
              <a:endParaRPr lang="zh-CN" altLang="zh-CN" sz="1500"/>
            </a:p>
          </p:txBody>
        </p:sp>
      </p:grpSp>
      <p:grpSp>
        <p:nvGrpSpPr>
          <p:cNvPr id="91159" name="组合 73"/>
          <p:cNvGrpSpPr>
            <a:grpSpLocks/>
          </p:cNvGrpSpPr>
          <p:nvPr/>
        </p:nvGrpSpPr>
        <p:grpSpPr bwMode="auto">
          <a:xfrm>
            <a:off x="4639831" y="3441989"/>
            <a:ext cx="2449079" cy="486352"/>
            <a:chOff x="4431126" y="3399089"/>
            <a:chExt cx="4433953" cy="685800"/>
          </a:xfrm>
        </p:grpSpPr>
        <p:sp>
          <p:nvSpPr>
            <p:cNvPr id="75"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数据架构</a:t>
              </a:r>
              <a:endParaRPr lang="zh-CN" altLang="zh-CN" sz="1500"/>
            </a:p>
          </p:txBody>
        </p:sp>
      </p:grpSp>
      <p:grpSp>
        <p:nvGrpSpPr>
          <p:cNvPr id="91160" name="组合 76"/>
          <p:cNvGrpSpPr>
            <a:grpSpLocks/>
          </p:cNvGrpSpPr>
          <p:nvPr/>
        </p:nvGrpSpPr>
        <p:grpSpPr bwMode="auto">
          <a:xfrm>
            <a:off x="4639831" y="3924012"/>
            <a:ext cx="2449079" cy="486352"/>
            <a:chOff x="4431126" y="3399089"/>
            <a:chExt cx="4433953" cy="685800"/>
          </a:xfrm>
        </p:grpSpPr>
        <p:sp>
          <p:nvSpPr>
            <p:cNvPr id="78"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500" dirty="0">
                  <a:latin typeface="Arial" charset="0"/>
                </a:rPr>
                <a:t>ETL</a:t>
              </a:r>
              <a:r>
                <a:rPr lang="zh-CN" altLang="en-US" sz="1500" dirty="0">
                  <a:latin typeface="Arial" charset="0"/>
                </a:rPr>
                <a:t>架构</a:t>
              </a:r>
              <a:endParaRPr lang="zh-CN" altLang="zh-CN" sz="1500" dirty="0">
                <a:latin typeface="Arial" charset="0"/>
              </a:endParaRPr>
            </a:p>
          </p:txBody>
        </p:sp>
      </p:grpSp>
      <p:grpSp>
        <p:nvGrpSpPr>
          <p:cNvPr id="91161" name="组合 79"/>
          <p:cNvGrpSpPr>
            <a:grpSpLocks/>
          </p:cNvGrpSpPr>
          <p:nvPr/>
        </p:nvGrpSpPr>
        <p:grpSpPr bwMode="auto">
          <a:xfrm>
            <a:off x="4639831" y="4406035"/>
            <a:ext cx="2449079" cy="486352"/>
            <a:chOff x="4431126" y="3399089"/>
            <a:chExt cx="4433953" cy="685800"/>
          </a:xfrm>
        </p:grpSpPr>
        <p:sp>
          <p:nvSpPr>
            <p:cNvPr id="81"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latin typeface="Arial" charset="0"/>
                </a:rPr>
                <a:t>物理架构</a:t>
              </a:r>
              <a:endParaRPr lang="zh-CN" altLang="zh-CN" sz="1500" dirty="0">
                <a:latin typeface="Arial" charset="0"/>
              </a:endParaRPr>
            </a:p>
          </p:txBody>
        </p:sp>
      </p:grpSp>
      <p:grpSp>
        <p:nvGrpSpPr>
          <p:cNvPr id="91162" name="组合 85"/>
          <p:cNvGrpSpPr>
            <a:grpSpLocks/>
          </p:cNvGrpSpPr>
          <p:nvPr/>
        </p:nvGrpSpPr>
        <p:grpSpPr bwMode="auto">
          <a:xfrm>
            <a:off x="4639831" y="4908262"/>
            <a:ext cx="2449079" cy="484909"/>
            <a:chOff x="4431126" y="3399089"/>
            <a:chExt cx="4433953" cy="685800"/>
          </a:xfrm>
        </p:grpSpPr>
        <p:sp>
          <p:nvSpPr>
            <p:cNvPr id="87"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数据质量管理</a:t>
              </a:r>
              <a:endParaRPr lang="zh-CN" altLang="zh-CN" sz="1500"/>
            </a:p>
          </p:txBody>
        </p:sp>
      </p:grpSp>
      <p:grpSp>
        <p:nvGrpSpPr>
          <p:cNvPr id="91163" name="组合 88"/>
          <p:cNvGrpSpPr>
            <a:grpSpLocks/>
          </p:cNvGrpSpPr>
          <p:nvPr/>
        </p:nvGrpSpPr>
        <p:grpSpPr bwMode="auto">
          <a:xfrm>
            <a:off x="4639831" y="5390285"/>
            <a:ext cx="2449079" cy="486352"/>
            <a:chOff x="4431126" y="3399089"/>
            <a:chExt cx="4433953" cy="685800"/>
          </a:xfrm>
        </p:grpSpPr>
        <p:sp>
          <p:nvSpPr>
            <p:cNvPr id="90"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dirty="0">
                  <a:latin typeface="Arial" charset="0"/>
                </a:rPr>
                <a:t>运营管理</a:t>
              </a:r>
              <a:endParaRPr lang="zh-CN" altLang="zh-CN" sz="1500" dirty="0">
                <a:latin typeface="Arial" charset="0"/>
              </a:endParaRPr>
            </a:p>
          </p:txBody>
        </p:sp>
      </p:grpSp>
      <p:grpSp>
        <p:nvGrpSpPr>
          <p:cNvPr id="91164"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grpSp>
        <p:nvGrpSpPr>
          <p:cNvPr id="91165" name="组合 70"/>
          <p:cNvGrpSpPr>
            <a:grpSpLocks/>
          </p:cNvGrpSpPr>
          <p:nvPr/>
        </p:nvGrpSpPr>
        <p:grpSpPr bwMode="auto">
          <a:xfrm>
            <a:off x="4644159" y="2935432"/>
            <a:ext cx="2449080" cy="484909"/>
            <a:chOff x="4431126" y="3399089"/>
            <a:chExt cx="4433953" cy="685800"/>
          </a:xfrm>
        </p:grpSpPr>
        <p:sp>
          <p:nvSpPr>
            <p:cNvPr id="70" name="AutoShape 5"/>
            <p:cNvSpPr>
              <a:spLocks noChangeArrowheads="1"/>
            </p:cNvSpPr>
            <p:nvPr/>
          </p:nvSpPr>
          <p:spPr bwMode="gray">
            <a:xfrm>
              <a:off x="4431126" y="3399089"/>
              <a:ext cx="685800" cy="685800"/>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735926" y="3518151"/>
              <a:ext cx="4129153" cy="457200"/>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500"/>
                <a:t>技术架构</a:t>
              </a:r>
              <a:endParaRPr lang="zh-CN" altLang="zh-CN" sz="1500"/>
            </a:p>
          </p:txBody>
        </p:sp>
      </p:grpSp>
    </p:spTree>
    <p:extLst>
      <p:ext uri="{BB962C8B-B14F-4D97-AF65-F5344CB8AC3E}">
        <p14:creationId xmlns:p14="http://schemas.microsoft.com/office/powerpoint/2010/main" val="89619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222F4D42-86DC-4E46-949A-34C0B3BD0706}" type="slidenum">
              <a:rPr lang="zh-TW" altLang="en-GB" sz="1100" b="0">
                <a:latin typeface="Book Antiqua" pitchFamily="18" charset="0"/>
              </a:rPr>
              <a:pPr/>
              <a:t>23</a:t>
            </a:fld>
            <a:endParaRPr lang="en-GB" altLang="zh-TW" sz="1100" b="0">
              <a:latin typeface="Book Antiqua" pitchFamily="18" charset="0"/>
            </a:endParaRPr>
          </a:p>
        </p:txBody>
      </p:sp>
      <p:sp>
        <p:nvSpPr>
          <p:cNvPr id="105475" name="Rectangle 9"/>
          <p:cNvSpPr>
            <a:spLocks noGrp="1" noChangeArrowheads="1"/>
          </p:cNvSpPr>
          <p:nvPr>
            <p:ph type="title"/>
          </p:nvPr>
        </p:nvSpPr>
        <p:spPr/>
        <p:txBody>
          <a:bodyPr/>
          <a:lstStyle/>
          <a:p>
            <a:pPr eaLnBrk="1" hangingPunct="1"/>
            <a:r>
              <a:rPr lang="zh-CN" altLang="en-US" dirty="0" smtClean="0"/>
              <a:t>原则与目标</a:t>
            </a:r>
            <a:endParaRPr lang="zh-CN" altLang="en-US" dirty="0"/>
          </a:p>
        </p:txBody>
      </p:sp>
      <p:sp>
        <p:nvSpPr>
          <p:cNvPr id="7" name="Rectangle 3"/>
          <p:cNvSpPr txBox="1">
            <a:spLocks noChangeArrowheads="1"/>
          </p:cNvSpPr>
          <p:nvPr/>
        </p:nvSpPr>
        <p:spPr bwMode="auto">
          <a:xfrm>
            <a:off x="834160" y="1031876"/>
            <a:ext cx="3305792" cy="5637484"/>
          </a:xfrm>
          <a:prstGeom prst="rect">
            <a:avLst/>
          </a:prstGeom>
          <a:noFill/>
          <a:ln w="9525" algn="ctr">
            <a:noFill/>
            <a:miter lim="800000"/>
            <a:headEnd/>
            <a:tailEnd/>
          </a:ln>
        </p:spPr>
        <p:txBody>
          <a:bodyPr lIns="91404" tIns="45702" rIns="91404" bIns="45702"/>
          <a:lstStyle/>
          <a:p>
            <a:pPr marL="343443" indent="-343443" defTabSz="914886" eaLnBrk="0" hangingPunct="0">
              <a:lnSpc>
                <a:spcPct val="130000"/>
              </a:lnSpc>
              <a:spcBef>
                <a:spcPct val="50000"/>
              </a:spcBef>
              <a:buClr>
                <a:srgbClr val="FB7A13"/>
              </a:buClr>
              <a:buSzPct val="75000"/>
              <a:buFont typeface="Wingdings" pitchFamily="2" charset="2"/>
              <a:buChar char="n"/>
              <a:defRPr/>
            </a:pPr>
            <a:r>
              <a:rPr lang="zh-CN" altLang="zh-CN" sz="1600" b="1" dirty="0"/>
              <a:t>设计原则</a:t>
            </a:r>
            <a:r>
              <a:rPr lang="zh-CN" altLang="en-US" sz="1600" kern="0" dirty="0" smtClean="0">
                <a:latin typeface="Frutiger 45 Light" pitchFamily="34" charset="0"/>
              </a:rPr>
              <a:t>：</a:t>
            </a:r>
            <a:endParaRPr lang="en-US" altLang="zh-CN" sz="1600" kern="0" dirty="0">
              <a:latin typeface="Frutiger 45 Light" pitchFamily="34" charset="0"/>
            </a:endParaRP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实用性和适用性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开放性、兼容性和连通性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先进性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高可靠性和可用性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灵活性和可扩充性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易维护性</a:t>
            </a: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en-US" sz="1600" kern="0" dirty="0" smtClean="0">
                <a:latin typeface="Frutiger 45 Light" pitchFamily="34" charset="0"/>
              </a:rPr>
              <a:t>标准化</a:t>
            </a:r>
            <a:endParaRPr lang="en-US" altLang="zh-CN" sz="1600" kern="0" dirty="0">
              <a:latin typeface="Frutiger 45 Light" pitchFamily="34" charset="0"/>
            </a:endParaRPr>
          </a:p>
          <a:p>
            <a:pPr marL="343443" indent="-343443" defTabSz="914886" eaLnBrk="0" hangingPunct="0">
              <a:lnSpc>
                <a:spcPct val="13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总体目标</a:t>
            </a:r>
            <a:r>
              <a:rPr lang="zh-CN" altLang="en-US" sz="1600" kern="0" dirty="0" smtClean="0">
                <a:latin typeface="Frutiger 45 Light" pitchFamily="34" charset="0"/>
              </a:rPr>
              <a:t>：</a:t>
            </a:r>
            <a:endParaRPr lang="en-US" altLang="zh-CN" sz="1600" kern="0" dirty="0" smtClean="0">
              <a:latin typeface="Frutiger 45 Light" pitchFamily="34" charset="0"/>
            </a:endParaRPr>
          </a:p>
          <a:p>
            <a:pPr marL="343443" indent="-343443" defTabSz="914886" eaLnBrk="0" hangingPunct="0">
              <a:lnSpc>
                <a:spcPct val="13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业务目标</a:t>
            </a:r>
            <a:r>
              <a:rPr lang="zh-CN" altLang="en-US" sz="1600" kern="0" dirty="0" smtClean="0">
                <a:latin typeface="Frutiger 45 Light" pitchFamily="34" charset="0"/>
              </a:rPr>
              <a:t>：</a:t>
            </a:r>
            <a:endParaRPr lang="en-US" altLang="zh-CN" sz="1600" kern="0" dirty="0">
              <a:latin typeface="Frutiger 45 Light" pitchFamily="34" charset="0"/>
            </a:endParaRP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zh-CN" altLang="zh-CN" sz="1600" dirty="0" smtClean="0"/>
              <a:t>基础</a:t>
            </a:r>
            <a:r>
              <a:rPr lang="zh-CN" altLang="zh-CN" sz="1600" dirty="0"/>
              <a:t>数据</a:t>
            </a:r>
            <a:r>
              <a:rPr lang="zh-CN" altLang="zh-CN" sz="1600" dirty="0" smtClean="0"/>
              <a:t>平台</a:t>
            </a:r>
            <a:r>
              <a:rPr lang="zh-CN" altLang="zh-CN" sz="1600" dirty="0"/>
              <a:t>初步</a:t>
            </a:r>
            <a:r>
              <a:rPr lang="zh-CN" altLang="zh-CN" sz="1600" dirty="0" smtClean="0"/>
              <a:t>建设</a:t>
            </a:r>
            <a:endParaRPr lang="en-US" altLang="zh-CN" sz="1600" dirty="0" smtClean="0"/>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en-US" altLang="zh-CN" sz="1600" kern="0" dirty="0" smtClean="0">
                <a:latin typeface="Frutiger 45 Light" pitchFamily="34" charset="0"/>
              </a:rPr>
              <a:t>180</a:t>
            </a:r>
            <a:r>
              <a:rPr lang="zh-CN" altLang="en-US" sz="1600" kern="0" dirty="0" smtClean="0">
                <a:latin typeface="Frutiger 45 Light" pitchFamily="34" charset="0"/>
              </a:rPr>
              <a:t>张核心系统报表</a:t>
            </a:r>
            <a:endParaRPr lang="en-US" altLang="zh-CN" sz="1600" kern="0" dirty="0" smtClean="0">
              <a:latin typeface="Frutiger 45 Light" pitchFamily="34" charset="0"/>
            </a:endParaRPr>
          </a:p>
          <a:p>
            <a:pPr marL="759038" lvl="1" indent="-343443" defTabSz="914886" eaLnBrk="0" hangingPunct="0">
              <a:lnSpc>
                <a:spcPct val="130000"/>
              </a:lnSpc>
              <a:spcBef>
                <a:spcPct val="50000"/>
              </a:spcBef>
              <a:buClr>
                <a:srgbClr val="FB7A13"/>
              </a:buClr>
              <a:buSzPct val="75000"/>
              <a:buFont typeface="Wingdings" pitchFamily="2" charset="2"/>
              <a:buChar char="p"/>
              <a:defRPr/>
            </a:pPr>
            <a:r>
              <a:rPr lang="en-US" altLang="zh-CN" sz="1600" kern="0" dirty="0" smtClean="0">
                <a:latin typeface="Frutiger 45 Light" pitchFamily="34" charset="0"/>
              </a:rPr>
              <a:t>200</a:t>
            </a:r>
            <a:r>
              <a:rPr lang="zh-CN" altLang="en-US" sz="1600" kern="0" dirty="0" smtClean="0">
                <a:latin typeface="Frutiger 45 Light" pitchFamily="34" charset="0"/>
              </a:rPr>
              <a:t>业务报表</a:t>
            </a:r>
            <a:endParaRPr lang="zh-CN" altLang="en-US" sz="1600" kern="0" dirty="0">
              <a:latin typeface="+mn-lt"/>
              <a:ea typeface="+mn-ea"/>
            </a:endParaRPr>
          </a:p>
        </p:txBody>
      </p:sp>
      <p:pic>
        <p:nvPicPr>
          <p:cNvPr id="74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356992"/>
            <a:ext cx="526082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bwMode="auto">
          <a:xfrm>
            <a:off x="4283968" y="1052736"/>
            <a:ext cx="4860032" cy="5637484"/>
          </a:xfrm>
          <a:prstGeom prst="rect">
            <a:avLst/>
          </a:prstGeom>
          <a:noFill/>
          <a:ln w="9525" algn="ctr">
            <a:noFill/>
            <a:miter lim="800000"/>
            <a:headEnd/>
            <a:tailEnd/>
          </a:ln>
        </p:spPr>
        <p:txBody>
          <a:bodyPr lIns="91404" tIns="45702" rIns="91404" bIns="45702"/>
          <a:lstStyle/>
          <a:p>
            <a:pPr marL="343443" indent="-343443" defTabSz="914886" eaLnBrk="0" hangingPunct="0">
              <a:lnSpc>
                <a:spcPct val="80000"/>
              </a:lnSpc>
              <a:spcBef>
                <a:spcPct val="50000"/>
              </a:spcBef>
              <a:buClr>
                <a:srgbClr val="FB7A13"/>
              </a:buClr>
              <a:buSzPct val="75000"/>
              <a:buFont typeface="Wingdings" pitchFamily="2" charset="2"/>
              <a:buChar char="n"/>
              <a:defRPr/>
            </a:pPr>
            <a:r>
              <a:rPr lang="zh-CN" altLang="en-US" sz="1600" b="1" kern="0" dirty="0" smtClean="0">
                <a:latin typeface="Frutiger 45 Light" pitchFamily="34" charset="0"/>
              </a:rPr>
              <a:t>技术目标</a:t>
            </a:r>
            <a:r>
              <a:rPr lang="zh-CN" altLang="en-US" sz="1600" kern="0" dirty="0" smtClean="0">
                <a:latin typeface="Frutiger 45 Light" pitchFamily="34" charset="0"/>
              </a:rPr>
              <a:t>：</a:t>
            </a:r>
            <a:endParaRPr lang="en-US" altLang="zh-CN" sz="1600" kern="0" dirty="0">
              <a:latin typeface="Frutiger 45 Light" pitchFamily="34" charset="0"/>
            </a:endParaRP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系统搭建基础数据平台</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标准化数据进行处理，建立业务数据模型。</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支持主流厂商</a:t>
            </a:r>
            <a:r>
              <a:rPr lang="en-US" altLang="zh-CN" sz="1600" kern="0" dirty="0">
                <a:latin typeface="Frutiger 45 Light" pitchFamily="34" charset="0"/>
              </a:rPr>
              <a:t>ETL</a:t>
            </a:r>
            <a:r>
              <a:rPr lang="zh-CN" altLang="en-US" sz="1600" kern="0" dirty="0">
                <a:latin typeface="Frutiger 45 Light" pitchFamily="34" charset="0"/>
              </a:rPr>
              <a:t>、报表和展现工具。</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基于</a:t>
            </a:r>
            <a:r>
              <a:rPr lang="en-US" altLang="zh-CN" sz="1600" kern="0" dirty="0">
                <a:latin typeface="Frutiger 45 Light" pitchFamily="34" charset="0"/>
              </a:rPr>
              <a:t>J2EE</a:t>
            </a:r>
            <a:r>
              <a:rPr lang="zh-CN" altLang="en-US" sz="1600" kern="0" dirty="0">
                <a:latin typeface="Frutiger 45 Light" pitchFamily="34" charset="0"/>
              </a:rPr>
              <a:t>框架设计。</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采用平台化设计，支持功能性拓展。</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通过系统设计，保持统计结果的一致性。</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支持多用户并发查询报表和海量数据处理。</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提供报表管理功能。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提供调度控制功能。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包含元数据的管理功能。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提供监控管理功能。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支持水平扩展和垂直扩展。</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有效的数据质量提升策略和方法。</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具有数据分发和报表分发功能。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支持集中式和分布式部署模式。</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扩充方便，修改灵活，操作简单。</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提供相关接口功能</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具有开放性，做到标准化、通用化。</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系统安全、可靠。</a:t>
            </a:r>
          </a:p>
          <a:p>
            <a:pPr marL="759038" lvl="1" indent="-343443" defTabSz="914886" eaLnBrk="0" hangingPunct="0">
              <a:lnSpc>
                <a:spcPct val="6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按照软件工程要求提供各类文档。</a:t>
            </a:r>
            <a:endParaRPr lang="zh-CN" altLang="en-US" sz="1600" kern="0" dirty="0">
              <a:latin typeface="+mn-lt"/>
              <a:ea typeface="+mn-ea"/>
            </a:endParaRPr>
          </a:p>
        </p:txBody>
      </p:sp>
    </p:spTree>
    <p:extLst>
      <p:ext uri="{BB962C8B-B14F-4D97-AF65-F5344CB8AC3E}">
        <p14:creationId xmlns:p14="http://schemas.microsoft.com/office/powerpoint/2010/main" val="4413181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anim calcmode="lin" valueType="num">
                                      <p:cBhvr additive="base">
                                        <p:cTn id="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1378"/>
                                        </p:tgtEl>
                                        <p:attrNameLst>
                                          <p:attrName>style.visibility</p:attrName>
                                        </p:attrNameLst>
                                      </p:cBhvr>
                                      <p:to>
                                        <p:strVal val="visible"/>
                                      </p:to>
                                    </p:set>
                                    <p:anim calcmode="lin" valueType="num">
                                      <p:cBhvr additive="base">
                                        <p:cTn id="11" dur="500" fill="hold"/>
                                        <p:tgtEl>
                                          <p:spTgt spid="741378"/>
                                        </p:tgtEl>
                                        <p:attrNameLst>
                                          <p:attrName>ppt_x</p:attrName>
                                        </p:attrNameLst>
                                      </p:cBhvr>
                                      <p:tavLst>
                                        <p:tav tm="0">
                                          <p:val>
                                            <p:strVal val="#ppt_x"/>
                                          </p:val>
                                        </p:tav>
                                        <p:tav tm="100000">
                                          <p:val>
                                            <p:strVal val="#ppt_x"/>
                                          </p:val>
                                        </p:tav>
                                      </p:tavLst>
                                    </p:anim>
                                    <p:anim calcmode="lin" valueType="num">
                                      <p:cBhvr additive="base">
                                        <p:cTn id="12" dur="500" fill="hold"/>
                                        <p:tgtEl>
                                          <p:spTgt spid="74137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741378"/>
                                        </p:tgtEl>
                                        <p:attrNameLst>
                                          <p:attrName>ppt_x</p:attrName>
                                        </p:attrNameLst>
                                      </p:cBhvr>
                                      <p:tavLst>
                                        <p:tav tm="0">
                                          <p:val>
                                            <p:strVal val="ppt_x"/>
                                          </p:val>
                                        </p:tav>
                                        <p:tav tm="100000">
                                          <p:val>
                                            <p:strVal val="ppt_x"/>
                                          </p:val>
                                        </p:tav>
                                      </p:tavLst>
                                    </p:anim>
                                    <p:anim calcmode="lin" valueType="num">
                                      <p:cBhvr additive="base">
                                        <p:cTn id="17" dur="500"/>
                                        <p:tgtEl>
                                          <p:spTgt spid="741378"/>
                                        </p:tgtEl>
                                        <p:attrNameLst>
                                          <p:attrName>ppt_y</p:attrName>
                                        </p:attrNameLst>
                                      </p:cBhvr>
                                      <p:tavLst>
                                        <p:tav tm="0">
                                          <p:val>
                                            <p:strVal val="ppt_y"/>
                                          </p:val>
                                        </p:tav>
                                        <p:tav tm="100000">
                                          <p:val>
                                            <p:strVal val="1+ppt_h/2"/>
                                          </p:val>
                                        </p:tav>
                                      </p:tavLst>
                                    </p:anim>
                                    <p:set>
                                      <p:cBhvr>
                                        <p:cTn id="18" dur="1" fill="hold">
                                          <p:stCondLst>
                                            <p:cond delay="499"/>
                                          </p:stCondLst>
                                        </p:cTn>
                                        <p:tgtEl>
                                          <p:spTgt spid="741378"/>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anim calcmode="lin" valueType="num">
                                      <p:cBhvr additive="base">
                                        <p:cTn id="2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9" end="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anim calcmode="lin" valueType="num">
                                      <p:cBhvr additive="base">
                                        <p:cTn id="2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anim calcmode="lin" valueType="num">
                                      <p:cBhvr additive="base">
                                        <p:cTn id="29"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anim calcmode="lin" valueType="num">
                                      <p:cBhvr additive="base">
                                        <p:cTn id="3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标题 1"/>
          <p:cNvSpPr>
            <a:spLocks noGrp="1"/>
          </p:cNvSpPr>
          <p:nvPr>
            <p:ph type="title" idx="4294967295"/>
          </p:nvPr>
        </p:nvSpPr>
        <p:spPr/>
        <p:txBody>
          <a:bodyPr/>
          <a:lstStyle/>
          <a:p>
            <a:pPr eaLnBrk="1" hangingPunct="1"/>
            <a:r>
              <a:rPr lang="zh-CN" smtClean="0"/>
              <a:t>系统规划</a:t>
            </a:r>
            <a:r>
              <a:rPr lang="zh-CN" altLang="en-US" smtClean="0"/>
              <a:t>－蓝图</a:t>
            </a:r>
          </a:p>
        </p:txBody>
      </p:sp>
      <p:sp>
        <p:nvSpPr>
          <p:cNvPr id="9216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2FF78D2-40A1-461D-8E23-FA6DC22FE1C1}" type="slidenum">
              <a:rPr lang="zh-TW" altLang="en-GB" sz="1100" b="0">
                <a:latin typeface="Book Antiqua" pitchFamily="18" charset="0"/>
              </a:rPr>
              <a:pPr algn="r"/>
              <a:t>24</a:t>
            </a:fld>
            <a:endParaRPr lang="en-GB" altLang="zh-TW" sz="1100" b="0">
              <a:latin typeface="Book Antiqua" pitchFamily="18" charset="0"/>
            </a:endParaRPr>
          </a:p>
        </p:txBody>
      </p:sp>
      <p:sp>
        <p:nvSpPr>
          <p:cNvPr id="92165" name="Rectangle 6"/>
          <p:cNvSpPr>
            <a:spLocks noChangeArrowheads="1"/>
          </p:cNvSpPr>
          <p:nvPr/>
        </p:nvSpPr>
        <p:spPr bwMode="auto">
          <a:xfrm>
            <a:off x="4488037" y="-165075"/>
            <a:ext cx="167926" cy="33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spAutoFit/>
          </a:bodyPr>
          <a:lstStyle/>
          <a:p>
            <a:pPr algn="ctr"/>
            <a:endParaRPr lang="zh-CN" altLang="en-US" sz="1600"/>
          </a:p>
        </p:txBody>
      </p:sp>
      <p:sp>
        <p:nvSpPr>
          <p:cNvPr id="2056" name="Rectangle 8"/>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74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052735"/>
            <a:ext cx="8400232" cy="544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0662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标题 1"/>
          <p:cNvSpPr>
            <a:spLocks noGrp="1"/>
          </p:cNvSpPr>
          <p:nvPr>
            <p:ph type="title" idx="4294967295"/>
          </p:nvPr>
        </p:nvSpPr>
        <p:spPr/>
        <p:txBody>
          <a:bodyPr/>
          <a:lstStyle/>
          <a:p>
            <a:pPr eaLnBrk="1" hangingPunct="1"/>
            <a:r>
              <a:rPr lang="zh-CN" smtClean="0"/>
              <a:t>系统规划</a:t>
            </a:r>
            <a:r>
              <a:rPr lang="zh-CN" altLang="en-US" smtClean="0"/>
              <a:t>－</a:t>
            </a:r>
            <a:r>
              <a:rPr lang="zh-CN" smtClean="0"/>
              <a:t>线路图</a:t>
            </a:r>
            <a:endParaRPr lang="zh-CN" altLang="en-US" smtClean="0"/>
          </a:p>
        </p:txBody>
      </p:sp>
      <p:sp>
        <p:nvSpPr>
          <p:cNvPr id="9318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5DC0091-E552-4D35-A189-4DE14AA026B3}" type="slidenum">
              <a:rPr lang="zh-TW" altLang="en-GB" sz="1100" b="0">
                <a:latin typeface="Book Antiqua" pitchFamily="18" charset="0"/>
              </a:rPr>
              <a:pPr algn="r"/>
              <a:t>25</a:t>
            </a:fld>
            <a:endParaRPr lang="en-GB" altLang="zh-TW" sz="1100" b="0">
              <a:latin typeface="Book Antiqua" pitchFamily="18" charset="0"/>
            </a:endParaRPr>
          </a:p>
        </p:txBody>
      </p:sp>
      <p:sp>
        <p:nvSpPr>
          <p:cNvPr id="93189" name="Rectangle 6"/>
          <p:cNvSpPr>
            <a:spLocks noChangeArrowheads="1"/>
          </p:cNvSpPr>
          <p:nvPr/>
        </p:nvSpPr>
        <p:spPr bwMode="auto">
          <a:xfrm>
            <a:off x="4488037" y="-165075"/>
            <a:ext cx="167926" cy="33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spAutoFit/>
          </a:bodyPr>
          <a:lstStyle/>
          <a:p>
            <a:pPr algn="ctr"/>
            <a:endParaRPr lang="zh-CN" altLang="en-US" sz="1600"/>
          </a:p>
        </p:txBody>
      </p:sp>
      <p:pic>
        <p:nvPicPr>
          <p:cNvPr id="74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980727"/>
            <a:ext cx="8495909" cy="552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7523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逻辑架构</a:t>
            </a:r>
            <a:endParaRPr lang="zh-CN" altLang="zh-CN" sz="1500" dirty="0">
              <a:solidFill>
                <a:schemeClr val="bg1"/>
              </a:solidFill>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95243"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95244" name="标题 23"/>
          <p:cNvSpPr>
            <a:spLocks noGrp="1"/>
          </p:cNvSpPr>
          <p:nvPr>
            <p:ph type="title" idx="4294967295"/>
          </p:nvPr>
        </p:nvSpPr>
        <p:spPr/>
        <p:txBody>
          <a:bodyPr/>
          <a:lstStyle/>
          <a:p>
            <a:pPr eaLnBrk="1" hangingPunct="1"/>
            <a:r>
              <a:rPr lang="zh-CN" altLang="en-US" smtClean="0"/>
              <a:t>主题</a:t>
            </a:r>
          </a:p>
        </p:txBody>
      </p:sp>
      <p:grpSp>
        <p:nvGrpSpPr>
          <p:cNvPr id="95245"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95246"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95247"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95248"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95249"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数据架构</a:t>
            </a:r>
            <a:endParaRPr lang="zh-CN" altLang="zh-CN" sz="1500"/>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500" dirty="0">
                <a:latin typeface="Arial" charset="0"/>
              </a:rPr>
              <a:t>ETL</a:t>
            </a:r>
            <a:r>
              <a:rPr lang="zh-CN" altLang="en-US" sz="1500" dirty="0">
                <a:latin typeface="Arial" charset="0"/>
              </a:rPr>
              <a:t>架构</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物理架构</a:t>
            </a:r>
            <a:endParaRPr lang="zh-CN" altLang="zh-CN" sz="1500" dirty="0">
              <a:latin typeface="Arial" charset="0"/>
            </a:endParaRPr>
          </a:p>
        </p:txBody>
      </p:sp>
      <p:sp>
        <p:nvSpPr>
          <p:cNvPr id="87" name="AutoShape 5"/>
          <p:cNvSpPr>
            <a:spLocks noChangeArrowheads="1"/>
          </p:cNvSpPr>
          <p:nvPr/>
        </p:nvSpPr>
        <p:spPr bwMode="gray">
          <a:xfrm>
            <a:off x="4639831" y="48495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808185" y="49337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数据质量管理</a:t>
            </a:r>
            <a:endParaRPr lang="zh-CN" altLang="zh-CN" sz="1500"/>
          </a:p>
        </p:txBody>
      </p:sp>
      <p:sp>
        <p:nvSpPr>
          <p:cNvPr id="90" name="AutoShape 5"/>
          <p:cNvSpPr>
            <a:spLocks noChangeArrowheads="1"/>
          </p:cNvSpPr>
          <p:nvPr/>
        </p:nvSpPr>
        <p:spPr bwMode="gray">
          <a:xfrm>
            <a:off x="4639831" y="53315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160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95295"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技术架构</a:t>
            </a:r>
            <a:endParaRPr lang="zh-CN" altLang="zh-CN" sz="1500"/>
          </a:p>
        </p:txBody>
      </p:sp>
    </p:spTree>
    <p:extLst>
      <p:ext uri="{BB962C8B-B14F-4D97-AF65-F5344CB8AC3E}">
        <p14:creationId xmlns:p14="http://schemas.microsoft.com/office/powerpoint/2010/main" val="885205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576267B-72E0-4BC0-A319-5DA48BAB6310}" type="slidenum">
              <a:rPr lang="zh-TW" altLang="en-GB" sz="1100" b="0">
                <a:latin typeface="Book Antiqua" pitchFamily="18" charset="0"/>
              </a:rPr>
              <a:pPr algn="r"/>
              <a:t>27</a:t>
            </a:fld>
            <a:endParaRPr lang="en-GB" altLang="zh-TW" sz="1100" b="0">
              <a:latin typeface="Book Antiqua" pitchFamily="18" charset="0"/>
            </a:endParaRPr>
          </a:p>
        </p:txBody>
      </p:sp>
      <p:sp>
        <p:nvSpPr>
          <p:cNvPr id="96260" name="Rectangle 6"/>
          <p:cNvSpPr>
            <a:spLocks noChangeArrowheads="1"/>
          </p:cNvSpPr>
          <p:nvPr/>
        </p:nvSpPr>
        <p:spPr bwMode="auto">
          <a:xfrm>
            <a:off x="4488037" y="-165075"/>
            <a:ext cx="167926" cy="33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3119" tIns="41559" rIns="83119" bIns="41559" anchor="ctr">
            <a:spAutoFit/>
          </a:bodyPr>
          <a:lstStyle/>
          <a:p>
            <a:pPr algn="ctr"/>
            <a:endParaRPr lang="zh-CN" altLang="en-US" sz="1600"/>
          </a:p>
        </p:txBody>
      </p:sp>
      <p:sp>
        <p:nvSpPr>
          <p:cNvPr id="7" name="标题 1"/>
          <p:cNvSpPr txBox="1">
            <a:spLocks/>
          </p:cNvSpPr>
          <p:nvPr/>
        </p:nvSpPr>
        <p:spPr bwMode="black">
          <a:xfrm>
            <a:off x="557069" y="138545"/>
            <a:ext cx="7601239" cy="821171"/>
          </a:xfrm>
          <a:prstGeom prst="rect">
            <a:avLst/>
          </a:prstGeom>
          <a:noFill/>
          <a:ln w="9525">
            <a:noFill/>
            <a:miter lim="800000"/>
            <a:headEnd/>
            <a:tailEnd/>
          </a:ln>
        </p:spPr>
        <p:txBody>
          <a:bodyPr lIns="0" tIns="0" rIns="0" bIns="0" anchor="ctr"/>
          <a:lstStyle/>
          <a:p>
            <a:pPr defTabSz="914886">
              <a:defRPr/>
            </a:pPr>
            <a:r>
              <a:rPr lang="zh-CN" altLang="en-US" sz="2200" kern="0" dirty="0">
                <a:solidFill>
                  <a:schemeClr val="bg1"/>
                </a:solidFill>
                <a:latin typeface="+mj-lt"/>
                <a:ea typeface="+mj-ea"/>
                <a:cs typeface="+mj-cs"/>
              </a:rPr>
              <a:t>本期逻辑架构</a:t>
            </a:r>
          </a:p>
        </p:txBody>
      </p:sp>
      <p:pic>
        <p:nvPicPr>
          <p:cNvPr id="742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977940"/>
            <a:ext cx="9523513" cy="588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8709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85153899-1FB1-42C2-AF53-631227FE9EA0}" type="slidenum">
              <a:rPr lang="zh-TW" altLang="en-GB" sz="1100" b="0">
                <a:latin typeface="Book Antiqua" pitchFamily="18" charset="0"/>
              </a:rPr>
              <a:pPr/>
              <a:t>28</a:t>
            </a:fld>
            <a:endParaRPr lang="en-GB" altLang="zh-TW" sz="1100" b="0">
              <a:latin typeface="Book Antiqua" pitchFamily="18" charset="0"/>
            </a:endParaRPr>
          </a:p>
        </p:txBody>
      </p:sp>
      <p:sp>
        <p:nvSpPr>
          <p:cNvPr id="97283" name="标题 1"/>
          <p:cNvSpPr>
            <a:spLocks noGrp="1"/>
          </p:cNvSpPr>
          <p:nvPr>
            <p:ph type="title" idx="4294967295"/>
          </p:nvPr>
        </p:nvSpPr>
        <p:spPr/>
        <p:txBody>
          <a:bodyPr/>
          <a:lstStyle/>
          <a:p>
            <a:pPr eaLnBrk="1" hangingPunct="1"/>
            <a:r>
              <a:rPr lang="zh-CN" altLang="en-US" smtClean="0"/>
              <a:t>逻辑架构：系模块间关联</a:t>
            </a:r>
          </a:p>
        </p:txBody>
      </p:sp>
      <p:sp>
        <p:nvSpPr>
          <p:cNvPr id="9728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03B16C3-D891-4913-890A-7444E845BFE6}" type="slidenum">
              <a:rPr lang="zh-TW" altLang="en-GB" sz="1100" b="0">
                <a:latin typeface="Book Antiqua" pitchFamily="18" charset="0"/>
              </a:rPr>
              <a:pPr algn="r"/>
              <a:t>28</a:t>
            </a:fld>
            <a:endParaRPr lang="en-GB" altLang="zh-TW" sz="1100" b="0">
              <a:latin typeface="Book Antiqua" pitchFamily="18" charset="0"/>
            </a:endParaRPr>
          </a:p>
        </p:txBody>
      </p:sp>
      <p:pic>
        <p:nvPicPr>
          <p:cNvPr id="972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59" y="874568"/>
            <a:ext cx="7614227" cy="582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799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FF0657A-52EC-4A03-8FC7-6C06CBF94A9E}" type="slidenum">
              <a:rPr lang="zh-TW" altLang="en-GB" sz="1100" b="0">
                <a:latin typeface="Book Antiqua" pitchFamily="18" charset="0"/>
              </a:rPr>
              <a:pPr/>
              <a:t>29</a:t>
            </a:fld>
            <a:endParaRPr lang="en-GB" altLang="zh-TW" sz="1100" b="0">
              <a:latin typeface="Book Antiqua" pitchFamily="18" charset="0"/>
            </a:endParaRPr>
          </a:p>
        </p:txBody>
      </p:sp>
      <p:sp>
        <p:nvSpPr>
          <p:cNvPr id="98307" name="标题 1"/>
          <p:cNvSpPr>
            <a:spLocks noGrp="1"/>
          </p:cNvSpPr>
          <p:nvPr>
            <p:ph type="title" idx="4294967295"/>
          </p:nvPr>
        </p:nvSpPr>
        <p:spPr/>
        <p:txBody>
          <a:bodyPr/>
          <a:lstStyle/>
          <a:p>
            <a:pPr eaLnBrk="1" hangingPunct="1"/>
            <a:r>
              <a:rPr lang="zh-CN" altLang="en-US" smtClean="0"/>
              <a:t>逻辑架构：系统间数据流向</a:t>
            </a:r>
          </a:p>
        </p:txBody>
      </p:sp>
      <p:sp>
        <p:nvSpPr>
          <p:cNvPr id="9830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AC92FCC-D4BB-47AC-8CF4-3DB60AAC3F61}" type="slidenum">
              <a:rPr lang="zh-TW" altLang="en-GB" sz="1100" b="0">
                <a:latin typeface="Book Antiqua" pitchFamily="18" charset="0"/>
              </a:rPr>
              <a:pPr algn="r"/>
              <a:t>29</a:t>
            </a:fld>
            <a:endParaRPr lang="en-GB" altLang="zh-TW" sz="1100" b="0">
              <a:latin typeface="Book Antiqua" pitchFamily="18" charset="0"/>
            </a:endParaRPr>
          </a:p>
        </p:txBody>
      </p:sp>
      <p:pic>
        <p:nvPicPr>
          <p:cNvPr id="983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18" y="1628800"/>
            <a:ext cx="7966364" cy="460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10615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76828"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306171907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技术架构</a:t>
            </a:r>
            <a:endParaRPr lang="zh-CN" altLang="zh-CN" sz="1500" dirty="0">
              <a:solidFill>
                <a:schemeClr val="bg1"/>
              </a:solidFill>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00366"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00367" name="标题 23"/>
          <p:cNvSpPr>
            <a:spLocks noGrp="1"/>
          </p:cNvSpPr>
          <p:nvPr>
            <p:ph type="title" idx="4294967295"/>
          </p:nvPr>
        </p:nvSpPr>
        <p:spPr/>
        <p:txBody>
          <a:bodyPr/>
          <a:lstStyle/>
          <a:p>
            <a:pPr eaLnBrk="1" hangingPunct="1"/>
            <a:r>
              <a:rPr lang="zh-CN" altLang="en-US" smtClean="0"/>
              <a:t>主题</a:t>
            </a:r>
          </a:p>
        </p:txBody>
      </p:sp>
      <p:grpSp>
        <p:nvGrpSpPr>
          <p:cNvPr id="100368"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00369"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00370"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00371"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00372"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数据架构</a:t>
            </a:r>
            <a:endParaRPr lang="zh-CN" altLang="zh-CN" sz="1500"/>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500" dirty="0">
                <a:latin typeface="Arial" charset="0"/>
              </a:rPr>
              <a:t>ETL</a:t>
            </a:r>
            <a:r>
              <a:rPr lang="zh-CN" altLang="en-US" sz="1500" dirty="0">
                <a:latin typeface="Arial" charset="0"/>
              </a:rPr>
              <a:t>架构</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物理架构</a:t>
            </a:r>
            <a:endParaRPr lang="zh-CN" altLang="zh-CN" sz="1500" dirty="0">
              <a:latin typeface="Arial" charset="0"/>
            </a:endParaRPr>
          </a:p>
        </p:txBody>
      </p:sp>
      <p:sp>
        <p:nvSpPr>
          <p:cNvPr id="87" name="AutoShape 5"/>
          <p:cNvSpPr>
            <a:spLocks noChangeArrowheads="1"/>
          </p:cNvSpPr>
          <p:nvPr/>
        </p:nvSpPr>
        <p:spPr bwMode="gray">
          <a:xfrm>
            <a:off x="4639831" y="4868896"/>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808185" y="4953081"/>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数据质量管理</a:t>
            </a:r>
            <a:endParaRPr lang="zh-CN" altLang="zh-CN" sz="1500"/>
          </a:p>
        </p:txBody>
      </p:sp>
      <p:sp>
        <p:nvSpPr>
          <p:cNvPr id="90" name="AutoShape 5"/>
          <p:cNvSpPr>
            <a:spLocks noChangeArrowheads="1"/>
          </p:cNvSpPr>
          <p:nvPr/>
        </p:nvSpPr>
        <p:spPr bwMode="gray">
          <a:xfrm>
            <a:off x="4639831" y="5350918"/>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3535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100418"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Tree>
    <p:extLst>
      <p:ext uri="{BB962C8B-B14F-4D97-AF65-F5344CB8AC3E}">
        <p14:creationId xmlns:p14="http://schemas.microsoft.com/office/powerpoint/2010/main" val="93570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ED65FBFE-9952-4BCE-B213-47A9F09C51A5}" type="slidenum">
              <a:rPr lang="zh-TW" altLang="en-GB" sz="1100" b="0">
                <a:latin typeface="Book Antiqua" pitchFamily="18" charset="0"/>
              </a:rPr>
              <a:pPr/>
              <a:t>31</a:t>
            </a:fld>
            <a:endParaRPr lang="en-GB" altLang="zh-TW" sz="1100" b="0">
              <a:latin typeface="Book Antiqua" pitchFamily="18" charset="0"/>
            </a:endParaRPr>
          </a:p>
        </p:txBody>
      </p:sp>
      <p:sp>
        <p:nvSpPr>
          <p:cNvPr id="101379" name="标题 1"/>
          <p:cNvSpPr>
            <a:spLocks noGrp="1"/>
          </p:cNvSpPr>
          <p:nvPr>
            <p:ph type="title" idx="4294967295"/>
          </p:nvPr>
        </p:nvSpPr>
        <p:spPr/>
        <p:txBody>
          <a:bodyPr/>
          <a:lstStyle/>
          <a:p>
            <a:pPr eaLnBrk="1" hangingPunct="1"/>
            <a:r>
              <a:rPr lang="zh-CN" smtClean="0"/>
              <a:t>技术架构</a:t>
            </a:r>
            <a:endParaRPr lang="zh-CN" altLang="en-US" smtClean="0"/>
          </a:p>
        </p:txBody>
      </p:sp>
      <p:sp>
        <p:nvSpPr>
          <p:cNvPr id="10138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995B1C14-1CCD-4905-87BE-7FEC401B999E}" type="slidenum">
              <a:rPr lang="zh-TW" altLang="en-GB" sz="1100" b="0">
                <a:latin typeface="Book Antiqua" pitchFamily="18" charset="0"/>
              </a:rPr>
              <a:pPr algn="r"/>
              <a:t>31</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pic>
        <p:nvPicPr>
          <p:cNvPr id="10138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96" y="1333500"/>
            <a:ext cx="8384886" cy="475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0449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数据架构</a:t>
            </a:r>
            <a:endParaRPr lang="zh-CN" altLang="zh-CN" sz="1500" dirty="0">
              <a:solidFill>
                <a:schemeClr val="bg1"/>
              </a:solidFill>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技术架构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02417"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02418" name="标题 23"/>
          <p:cNvSpPr>
            <a:spLocks noGrp="1"/>
          </p:cNvSpPr>
          <p:nvPr>
            <p:ph type="title" idx="4294967295"/>
          </p:nvPr>
        </p:nvSpPr>
        <p:spPr/>
        <p:txBody>
          <a:bodyPr/>
          <a:lstStyle/>
          <a:p>
            <a:pPr eaLnBrk="1" hangingPunct="1"/>
            <a:r>
              <a:rPr lang="zh-CN" altLang="en-US" smtClean="0"/>
              <a:t>主题</a:t>
            </a:r>
          </a:p>
        </p:txBody>
      </p:sp>
      <p:grpSp>
        <p:nvGrpSpPr>
          <p:cNvPr id="102419"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02420"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02421"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02422"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02423"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500" dirty="0">
                <a:latin typeface="Arial" charset="0"/>
              </a:rPr>
              <a:t>ETL</a:t>
            </a:r>
            <a:r>
              <a:rPr lang="zh-CN" altLang="en-US" sz="1500" dirty="0">
                <a:latin typeface="Arial" charset="0"/>
              </a:rPr>
              <a:t>架构</a:t>
            </a:r>
            <a:endParaRPr lang="zh-CN" altLang="zh-CN" sz="1500" dirty="0">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物理架构</a:t>
            </a:r>
            <a:endParaRPr lang="zh-CN" altLang="zh-CN" sz="1500" dirty="0">
              <a:latin typeface="Arial" charset="0"/>
            </a:endParaRPr>
          </a:p>
        </p:txBody>
      </p:sp>
      <p:sp>
        <p:nvSpPr>
          <p:cNvPr id="87" name="AutoShape 5"/>
          <p:cNvSpPr>
            <a:spLocks noChangeArrowheads="1"/>
          </p:cNvSpPr>
          <p:nvPr/>
        </p:nvSpPr>
        <p:spPr bwMode="gray">
          <a:xfrm>
            <a:off x="4639831" y="4868896"/>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808185" y="4953081"/>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数据质量管理</a:t>
            </a:r>
            <a:endParaRPr lang="zh-CN" altLang="zh-CN" sz="1500"/>
          </a:p>
        </p:txBody>
      </p:sp>
      <p:sp>
        <p:nvSpPr>
          <p:cNvPr id="90" name="AutoShape 5"/>
          <p:cNvSpPr>
            <a:spLocks noChangeArrowheads="1"/>
          </p:cNvSpPr>
          <p:nvPr/>
        </p:nvSpPr>
        <p:spPr bwMode="gray">
          <a:xfrm>
            <a:off x="4639831" y="5350918"/>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3535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102466"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058311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C311CD4-9F19-40D0-8A90-3938E381761E}" type="slidenum">
              <a:rPr lang="zh-TW" altLang="en-GB" sz="1100" b="0">
                <a:latin typeface="Book Antiqua" pitchFamily="18" charset="0"/>
              </a:rPr>
              <a:pPr/>
              <a:t>33</a:t>
            </a:fld>
            <a:endParaRPr lang="en-GB" altLang="zh-TW" sz="1100" b="0">
              <a:latin typeface="Book Antiqua" pitchFamily="18" charset="0"/>
            </a:endParaRPr>
          </a:p>
        </p:txBody>
      </p:sp>
      <p:sp>
        <p:nvSpPr>
          <p:cNvPr id="103427" name="标题 1"/>
          <p:cNvSpPr>
            <a:spLocks noGrp="1"/>
          </p:cNvSpPr>
          <p:nvPr>
            <p:ph type="title" idx="4294967295"/>
          </p:nvPr>
        </p:nvSpPr>
        <p:spPr/>
        <p:txBody>
          <a:bodyPr/>
          <a:lstStyle/>
          <a:p>
            <a:pPr eaLnBrk="1" hangingPunct="1"/>
            <a:r>
              <a:rPr lang="zh-CN" smtClean="0"/>
              <a:t>数据架构</a:t>
            </a:r>
            <a:endParaRPr lang="zh-CN" altLang="en-US" smtClean="0"/>
          </a:p>
        </p:txBody>
      </p:sp>
      <p:sp>
        <p:nvSpPr>
          <p:cNvPr id="10342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B879B27-3B7B-41F2-AD13-880BBF98DD2A}" type="slidenum">
              <a:rPr lang="zh-TW" altLang="en-GB" sz="1100" b="0">
                <a:latin typeface="Book Antiqua" pitchFamily="18" charset="0"/>
              </a:rPr>
              <a:pPr algn="r"/>
              <a:t>33</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pic>
        <p:nvPicPr>
          <p:cNvPr id="1034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14" y="554182"/>
            <a:ext cx="8536421" cy="60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2131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538" name="灯片编号占位符 1"/>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0CDFC04-C0FC-403D-9CEF-19D7BD81FC8C}" type="slidenum">
              <a:rPr lang="zh-TW" altLang="en-GB" sz="1100" b="0">
                <a:latin typeface="Book Antiqua" pitchFamily="18" charset="0"/>
              </a:rPr>
              <a:pPr algn="r"/>
              <a:t>34</a:t>
            </a:fld>
            <a:endParaRPr lang="en-GB" altLang="zh-TW" sz="1100" b="0">
              <a:latin typeface="Book Antiqua" pitchFamily="18" charset="0"/>
            </a:endParaRPr>
          </a:p>
        </p:txBody>
      </p:sp>
      <p:sp>
        <p:nvSpPr>
          <p:cNvPr id="449539" name="标题 1"/>
          <p:cNvSpPr>
            <a:spLocks noGrp="1"/>
          </p:cNvSpPr>
          <p:nvPr>
            <p:ph type="title" idx="4294967295"/>
          </p:nvPr>
        </p:nvSpPr>
        <p:spPr/>
        <p:txBody>
          <a:bodyPr/>
          <a:lstStyle/>
          <a:p>
            <a:r>
              <a:rPr lang="zh-CN" smtClean="0"/>
              <a:t>数据模型</a:t>
            </a:r>
            <a:r>
              <a:rPr lang="zh-CN" altLang="en-US" smtClean="0"/>
              <a:t>：总体设计</a:t>
            </a:r>
          </a:p>
        </p:txBody>
      </p:sp>
      <p:sp>
        <p:nvSpPr>
          <p:cNvPr id="44954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98F5896-2950-4DA2-8A75-4AE314DEF69C}" type="slidenum">
              <a:rPr lang="zh-TW" altLang="en-GB" sz="1100" b="0">
                <a:latin typeface="Book Antiqua" pitchFamily="18" charset="0"/>
              </a:rPr>
              <a:pPr algn="r"/>
              <a:t>34</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grpSp>
        <p:nvGrpSpPr>
          <p:cNvPr id="449542" name="组合 51"/>
          <p:cNvGrpSpPr>
            <a:grpSpLocks/>
          </p:cNvGrpSpPr>
          <p:nvPr/>
        </p:nvGrpSpPr>
        <p:grpSpPr bwMode="auto">
          <a:xfrm>
            <a:off x="202046" y="1713057"/>
            <a:ext cx="8770216" cy="4195329"/>
            <a:chOff x="411163" y="2928938"/>
            <a:chExt cx="6310312" cy="2500312"/>
          </a:xfrm>
        </p:grpSpPr>
        <p:sp>
          <p:nvSpPr>
            <p:cNvPr id="449543" name="Rectangle 3"/>
            <p:cNvSpPr>
              <a:spLocks noChangeArrowheads="1"/>
            </p:cNvSpPr>
            <p:nvPr/>
          </p:nvSpPr>
          <p:spPr bwMode="hidden">
            <a:xfrm>
              <a:off x="411163" y="2928938"/>
              <a:ext cx="6310312" cy="2500312"/>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pPr algn="ctr"/>
              <a:endParaRPr lang="zh-CN" altLang="zh-CN" sz="1600">
                <a:solidFill>
                  <a:schemeClr val="bg1"/>
                </a:solidFill>
              </a:endParaRPr>
            </a:p>
          </p:txBody>
        </p:sp>
        <p:sp>
          <p:nvSpPr>
            <p:cNvPr id="449544" name="Rectangle 4"/>
            <p:cNvSpPr>
              <a:spLocks noChangeArrowheads="1"/>
            </p:cNvSpPr>
            <p:nvPr/>
          </p:nvSpPr>
          <p:spPr bwMode="hidden">
            <a:xfrm>
              <a:off x="441325" y="4476750"/>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sz="1600">
                  <a:solidFill>
                    <a:srgbClr val="000000"/>
                  </a:solidFill>
                </a:rPr>
                <a:t>数据标准层</a:t>
              </a:r>
              <a:r>
                <a:rPr lang="en-US" altLang="zh-CN" sz="1600">
                  <a:solidFill>
                    <a:srgbClr val="000000"/>
                  </a:solidFill>
                </a:rPr>
                <a:t>SDM</a:t>
              </a:r>
            </a:p>
          </p:txBody>
        </p:sp>
        <p:sp>
          <p:nvSpPr>
            <p:cNvPr id="38" name="Rectangle 5"/>
            <p:cNvSpPr>
              <a:spLocks noChangeArrowheads="1"/>
            </p:cNvSpPr>
            <p:nvPr/>
          </p:nvSpPr>
          <p:spPr bwMode="hidden">
            <a:xfrm>
              <a:off x="441277" y="3857847"/>
              <a:ext cx="6251123" cy="576267"/>
            </a:xfrm>
            <a:prstGeom prst="rect">
              <a:avLst/>
            </a:prstGeom>
            <a:solidFill>
              <a:srgbClr val="CCFF99"/>
            </a:solidFill>
            <a:ln w="9525" algn="ctr">
              <a:noFill/>
              <a:miter lim="800000"/>
              <a:headEnd/>
              <a:tailEnd/>
            </a:ln>
          </p:spPr>
          <p:txBody>
            <a:bodyPr wrap="none" anchor="ctr"/>
            <a:lstStyle/>
            <a:p>
              <a:pPr marL="343443" indent="-343443" algn="ctr" defTabSz="914886">
                <a:buClr>
                  <a:schemeClr val="bg2"/>
                </a:buClr>
                <a:buSzPct val="75000"/>
                <a:defRPr/>
              </a:pPr>
              <a:r>
                <a:rPr lang="zh-CN" altLang="en-US" sz="1600" dirty="0">
                  <a:solidFill>
                    <a:srgbClr val="000000"/>
                  </a:solidFill>
                  <a:latin typeface="Arial" charset="0"/>
                </a:rPr>
                <a:t>基础数据层</a:t>
              </a:r>
              <a:r>
                <a:rPr lang="en-US" altLang="zh-CN" sz="1600" dirty="0">
                  <a:solidFill>
                    <a:srgbClr val="000000"/>
                  </a:solidFill>
                  <a:latin typeface="Arial" charset="0"/>
                </a:rPr>
                <a:t>FDM</a:t>
              </a:r>
            </a:p>
            <a:p>
              <a:pPr algn="ctr">
                <a:defRPr/>
              </a:pPr>
              <a:endParaRPr lang="zh-CN" altLang="en-US" sz="1600" dirty="0">
                <a:solidFill>
                  <a:srgbClr val="000000"/>
                </a:solidFill>
                <a:latin typeface="Arial" charset="0"/>
              </a:endParaRPr>
            </a:p>
            <a:p>
              <a:pPr algn="ctr">
                <a:defRPr/>
              </a:pPr>
              <a:endParaRPr lang="en-US" altLang="zh-CN" sz="1600" dirty="0">
                <a:solidFill>
                  <a:srgbClr val="000000"/>
                </a:solidFill>
                <a:latin typeface="Arial" charset="0"/>
              </a:endParaRPr>
            </a:p>
          </p:txBody>
        </p:sp>
        <p:sp>
          <p:nvSpPr>
            <p:cNvPr id="449546" name="Rectangle 7"/>
            <p:cNvSpPr>
              <a:spLocks noChangeArrowheads="1"/>
            </p:cNvSpPr>
            <p:nvPr/>
          </p:nvSpPr>
          <p:spPr bwMode="auto">
            <a:xfrm>
              <a:off x="487363"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团体主体</a:t>
              </a:r>
            </a:p>
          </p:txBody>
        </p:sp>
        <p:sp>
          <p:nvSpPr>
            <p:cNvPr id="449547" name="Rectangle 8"/>
            <p:cNvSpPr>
              <a:spLocks noChangeArrowheads="1"/>
            </p:cNvSpPr>
            <p:nvPr/>
          </p:nvSpPr>
          <p:spPr bwMode="auto">
            <a:xfrm>
              <a:off x="136842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产品主题</a:t>
              </a:r>
            </a:p>
          </p:txBody>
        </p:sp>
        <p:sp>
          <p:nvSpPr>
            <p:cNvPr id="449548" name="Rectangle 9"/>
            <p:cNvSpPr>
              <a:spLocks noChangeArrowheads="1"/>
            </p:cNvSpPr>
            <p:nvPr/>
          </p:nvSpPr>
          <p:spPr bwMode="auto">
            <a:xfrm>
              <a:off x="224948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渠道主题</a:t>
              </a:r>
            </a:p>
          </p:txBody>
        </p:sp>
        <p:sp>
          <p:nvSpPr>
            <p:cNvPr id="449549" name="Rectangle 10"/>
            <p:cNvSpPr>
              <a:spLocks noChangeArrowheads="1"/>
            </p:cNvSpPr>
            <p:nvPr/>
          </p:nvSpPr>
          <p:spPr bwMode="auto">
            <a:xfrm>
              <a:off x="405447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事件主题</a:t>
              </a:r>
            </a:p>
          </p:txBody>
        </p:sp>
        <p:sp>
          <p:nvSpPr>
            <p:cNvPr id="449550" name="Rectangle 11"/>
            <p:cNvSpPr>
              <a:spLocks noChangeArrowheads="1"/>
            </p:cNvSpPr>
            <p:nvPr/>
          </p:nvSpPr>
          <p:spPr bwMode="auto">
            <a:xfrm>
              <a:off x="493553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总账主题</a:t>
              </a:r>
            </a:p>
          </p:txBody>
        </p:sp>
        <p:sp>
          <p:nvSpPr>
            <p:cNvPr id="449551" name="Rectangle 12"/>
            <p:cNvSpPr>
              <a:spLocks noChangeArrowheads="1"/>
            </p:cNvSpPr>
            <p:nvPr/>
          </p:nvSpPr>
          <p:spPr bwMode="auto">
            <a:xfrm>
              <a:off x="5816600"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公用模型</a:t>
              </a:r>
            </a:p>
          </p:txBody>
        </p:sp>
        <p:sp>
          <p:nvSpPr>
            <p:cNvPr id="449552" name="Rectangle 13"/>
            <p:cNvSpPr>
              <a:spLocks noChangeArrowheads="1"/>
            </p:cNvSpPr>
            <p:nvPr/>
          </p:nvSpPr>
          <p:spPr bwMode="hidden">
            <a:xfrm>
              <a:off x="442913" y="35718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sz="1600">
                  <a:solidFill>
                    <a:srgbClr val="000000"/>
                  </a:solidFill>
                </a:rPr>
                <a:t>加工汇总数据层</a:t>
              </a:r>
              <a:r>
                <a:rPr lang="en-US" altLang="zh-CN" sz="1600">
                  <a:solidFill>
                    <a:srgbClr val="000000"/>
                  </a:solidFill>
                </a:rPr>
                <a:t>ADM</a:t>
              </a:r>
            </a:p>
          </p:txBody>
        </p:sp>
        <p:sp>
          <p:nvSpPr>
            <p:cNvPr id="449553" name="Rectangle 14"/>
            <p:cNvSpPr>
              <a:spLocks noChangeArrowheads="1"/>
            </p:cNvSpPr>
            <p:nvPr/>
          </p:nvSpPr>
          <p:spPr bwMode="hidden">
            <a:xfrm>
              <a:off x="455613" y="32670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sz="1600">
                  <a:solidFill>
                    <a:srgbClr val="000000"/>
                  </a:solidFill>
                </a:rPr>
                <a:t>应用接口层</a:t>
              </a:r>
              <a:endParaRPr lang="en-US" altLang="zh-CN" sz="1600">
                <a:solidFill>
                  <a:srgbClr val="000000"/>
                </a:solidFill>
              </a:endParaRPr>
            </a:p>
          </p:txBody>
        </p:sp>
        <p:sp>
          <p:nvSpPr>
            <p:cNvPr id="449554" name="Rectangle 15"/>
            <p:cNvSpPr>
              <a:spLocks noChangeArrowheads="1"/>
            </p:cNvSpPr>
            <p:nvPr/>
          </p:nvSpPr>
          <p:spPr bwMode="hidden">
            <a:xfrm>
              <a:off x="441325" y="4783138"/>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000000"/>
                  </a:solidFill>
                </a:rPr>
                <a:t>源数据缓冲层</a:t>
              </a:r>
              <a:r>
                <a:rPr lang="en-US" altLang="zh-CN" sz="1600">
                  <a:solidFill>
                    <a:srgbClr val="000000"/>
                  </a:solidFill>
                </a:rPr>
                <a:t>TDM</a:t>
              </a:r>
            </a:p>
          </p:txBody>
        </p:sp>
        <p:sp>
          <p:nvSpPr>
            <p:cNvPr id="449555" name="Text Box 16"/>
            <p:cNvSpPr txBox="1">
              <a:spLocks noChangeArrowheads="1"/>
            </p:cNvSpPr>
            <p:nvPr/>
          </p:nvSpPr>
          <p:spPr bwMode="auto">
            <a:xfrm>
              <a:off x="2794000" y="3000375"/>
              <a:ext cx="1625600" cy="20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ctr" eaLnBrk="1" hangingPunct="1">
                <a:spcBef>
                  <a:spcPct val="50000"/>
                </a:spcBef>
                <a:buClr>
                  <a:schemeClr val="bg2"/>
                </a:buClr>
                <a:buSzPct val="75000"/>
                <a:buFont typeface="Wingdings" pitchFamily="2" charset="2"/>
                <a:buNone/>
              </a:pPr>
              <a:r>
                <a:rPr lang="zh-CN" altLang="en-US" sz="1600">
                  <a:solidFill>
                    <a:srgbClr val="000000"/>
                  </a:solidFill>
                  <a:latin typeface="Arial" pitchFamily="34" charset="0"/>
                  <a:ea typeface="宋体" pitchFamily="2" charset="-122"/>
                </a:rPr>
                <a:t>数据模型层次划分</a:t>
              </a:r>
            </a:p>
          </p:txBody>
        </p:sp>
        <p:sp>
          <p:nvSpPr>
            <p:cNvPr id="449556" name="Rectangle 17"/>
            <p:cNvSpPr>
              <a:spLocks noChangeArrowheads="1"/>
            </p:cNvSpPr>
            <p:nvPr/>
          </p:nvSpPr>
          <p:spPr bwMode="auto">
            <a:xfrm>
              <a:off x="3128963" y="4071938"/>
              <a:ext cx="835025"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sz="1600">
                  <a:solidFill>
                    <a:srgbClr val="FFFFFF"/>
                  </a:solidFill>
                </a:rPr>
                <a:t>协议主题</a:t>
              </a:r>
            </a:p>
          </p:txBody>
        </p:sp>
        <p:sp>
          <p:nvSpPr>
            <p:cNvPr id="449557" name="Rectangle 15"/>
            <p:cNvSpPr>
              <a:spLocks noChangeArrowheads="1"/>
            </p:cNvSpPr>
            <p:nvPr/>
          </p:nvSpPr>
          <p:spPr bwMode="hidden">
            <a:xfrm>
              <a:off x="428625" y="5072063"/>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en-US" altLang="zh-CN" sz="1600">
                  <a:solidFill>
                    <a:srgbClr val="000000"/>
                  </a:solidFill>
                </a:rPr>
                <a:t>ODS</a:t>
              </a:r>
              <a:r>
                <a:rPr lang="zh-CN" altLang="en-US" sz="1600">
                  <a:solidFill>
                    <a:srgbClr val="000000"/>
                  </a:solidFill>
                </a:rPr>
                <a:t>缓冲区</a:t>
              </a:r>
            </a:p>
          </p:txBody>
        </p:sp>
      </p:grpSp>
      <p:sp>
        <p:nvSpPr>
          <p:cNvPr id="449558" name="AutoShape 2"/>
          <p:cNvSpPr>
            <a:spLocks noChangeAspect="1" noChangeArrowheads="1"/>
          </p:cNvSpPr>
          <p:nvPr/>
        </p:nvSpPr>
        <p:spPr bwMode="auto">
          <a:xfrm>
            <a:off x="851478" y="2156113"/>
            <a:ext cx="7162512" cy="243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p>
            <a:pPr algn="ctr"/>
            <a:endParaRPr lang="zh-CN" altLang="en-US" sz="1600"/>
          </a:p>
        </p:txBody>
      </p:sp>
    </p:spTree>
    <p:extLst>
      <p:ext uri="{BB962C8B-B14F-4D97-AF65-F5344CB8AC3E}">
        <p14:creationId xmlns:p14="http://schemas.microsoft.com/office/powerpoint/2010/main" val="4195676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222F4D42-86DC-4E46-949A-34C0B3BD0706}" type="slidenum">
              <a:rPr lang="zh-TW" altLang="en-GB" sz="1100" b="0">
                <a:latin typeface="Book Antiqua" pitchFamily="18" charset="0"/>
              </a:rPr>
              <a:pPr/>
              <a:t>35</a:t>
            </a:fld>
            <a:endParaRPr lang="en-GB" altLang="zh-TW" sz="1100" b="0">
              <a:latin typeface="Book Antiqua" pitchFamily="18" charset="0"/>
            </a:endParaRPr>
          </a:p>
        </p:txBody>
      </p:sp>
      <p:sp>
        <p:nvSpPr>
          <p:cNvPr id="105475" name="Rectangle 9"/>
          <p:cNvSpPr>
            <a:spLocks noGrp="1" noChangeArrowheads="1"/>
          </p:cNvSpPr>
          <p:nvPr>
            <p:ph type="title"/>
          </p:nvPr>
        </p:nvSpPr>
        <p:spPr/>
        <p:txBody>
          <a:bodyPr/>
          <a:lstStyle/>
          <a:p>
            <a:r>
              <a:rPr lang="zh-CN" altLang="en-US" smtClean="0"/>
              <a:t>数据模型：源数据缓冲层</a:t>
            </a:r>
          </a:p>
        </p:txBody>
      </p:sp>
      <p:sp>
        <p:nvSpPr>
          <p:cNvPr id="10547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0E87BD6-6605-477A-91B8-7DE699248F83}" type="slidenum">
              <a:rPr lang="zh-TW" altLang="en-GB" sz="1100" b="0">
                <a:latin typeface="Book Antiqua" pitchFamily="18" charset="0"/>
              </a:rPr>
              <a:pPr algn="r"/>
              <a:t>35</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834160" y="1031876"/>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层次设计</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源的统一数据采集区，主要存放增量数据</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数据结构接近于源，进行数据的临时保存</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可作为全行历史归档数据的提供者</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数据获取的两种方式</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源卸数后主送</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直接抽取</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源系统增量获取的关键点</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确认增量数据的识别规则</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确认增量卸出的时间</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增量文件的接口规范定义</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grpSp>
        <p:nvGrpSpPr>
          <p:cNvPr id="105479" name="组合 9"/>
          <p:cNvGrpSpPr>
            <a:grpSpLocks/>
          </p:cNvGrpSpPr>
          <p:nvPr/>
        </p:nvGrpSpPr>
        <p:grpSpPr bwMode="auto">
          <a:xfrm>
            <a:off x="4147705" y="4826000"/>
            <a:ext cx="4785591" cy="1639455"/>
            <a:chOff x="411163" y="2928938"/>
            <a:chExt cx="6310312" cy="2500312"/>
          </a:xfrm>
        </p:grpSpPr>
        <p:sp>
          <p:nvSpPr>
            <p:cNvPr id="105481" name="Rectangle 3"/>
            <p:cNvSpPr>
              <a:spLocks noChangeArrowheads="1"/>
            </p:cNvSpPr>
            <p:nvPr/>
          </p:nvSpPr>
          <p:spPr bwMode="hidden">
            <a:xfrm>
              <a:off x="411163" y="2928938"/>
              <a:ext cx="6310312" cy="2500312"/>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pPr algn="ctr"/>
              <a:endParaRPr lang="zh-CN" altLang="zh-CN">
                <a:solidFill>
                  <a:schemeClr val="bg1"/>
                </a:solidFill>
                <a:latin typeface="Arial" pitchFamily="34" charset="0"/>
                <a:ea typeface="宋体" pitchFamily="2" charset="-122"/>
              </a:endParaRPr>
            </a:p>
          </p:txBody>
        </p:sp>
        <p:sp>
          <p:nvSpPr>
            <p:cNvPr id="105482" name="Rectangle 4"/>
            <p:cNvSpPr>
              <a:spLocks noChangeArrowheads="1"/>
            </p:cNvSpPr>
            <p:nvPr/>
          </p:nvSpPr>
          <p:spPr bwMode="hidden">
            <a:xfrm>
              <a:off x="441325" y="4476750"/>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数据标准层</a:t>
              </a:r>
              <a:r>
                <a:rPr lang="en-US" altLang="zh-CN" b="0">
                  <a:solidFill>
                    <a:srgbClr val="000000"/>
                  </a:solidFill>
                  <a:latin typeface="Arial" pitchFamily="34" charset="0"/>
                  <a:ea typeface="宋体" pitchFamily="2" charset="-122"/>
                </a:rPr>
                <a:t>SDM</a:t>
              </a:r>
            </a:p>
          </p:txBody>
        </p:sp>
        <p:sp>
          <p:nvSpPr>
            <p:cNvPr id="13" name="Rectangle 5"/>
            <p:cNvSpPr>
              <a:spLocks noChangeArrowheads="1"/>
            </p:cNvSpPr>
            <p:nvPr/>
          </p:nvSpPr>
          <p:spPr bwMode="hidden">
            <a:xfrm>
              <a:off x="441611" y="3857751"/>
              <a:ext cx="6251320" cy="576656"/>
            </a:xfrm>
            <a:prstGeom prst="rect">
              <a:avLst/>
            </a:prstGeom>
            <a:solidFill>
              <a:srgbClr val="CCFF99"/>
            </a:solidFill>
            <a:ln w="9525" algn="ctr">
              <a:noFill/>
              <a:miter lim="800000"/>
              <a:headEnd/>
              <a:tailEnd/>
            </a:ln>
          </p:spPr>
          <p:txBody>
            <a:bodyPr wrap="none" anchor="ctr"/>
            <a:lstStyle/>
            <a:p>
              <a:pPr marL="343443" indent="-343443" algn="ctr" defTabSz="914886">
                <a:buClr>
                  <a:schemeClr val="bg2"/>
                </a:buClr>
                <a:buSzPct val="75000"/>
                <a:defRPr/>
              </a:pPr>
              <a:r>
                <a:rPr lang="zh-CN" altLang="en-US" b="0" dirty="0">
                  <a:solidFill>
                    <a:srgbClr val="000000"/>
                  </a:solidFill>
                  <a:latin typeface="Arial" charset="0"/>
                  <a:ea typeface="宋体" pitchFamily="2" charset="-122"/>
                  <a:cs typeface="+mn-cs"/>
                </a:rPr>
                <a:t>基础数据层</a:t>
              </a:r>
              <a:r>
                <a:rPr lang="en-US" altLang="zh-CN" b="0" dirty="0">
                  <a:solidFill>
                    <a:srgbClr val="000000"/>
                  </a:solidFill>
                  <a:latin typeface="Arial" charset="0"/>
                  <a:ea typeface="宋体" pitchFamily="2" charset="-122"/>
                  <a:cs typeface="+mn-cs"/>
                </a:rPr>
                <a:t>FDM</a:t>
              </a:r>
            </a:p>
            <a:p>
              <a:pPr algn="ctr">
                <a:defRPr/>
              </a:pPr>
              <a:endParaRPr lang="zh-CN" altLang="en-US" b="0" dirty="0">
                <a:solidFill>
                  <a:srgbClr val="000000"/>
                </a:solidFill>
                <a:latin typeface="Arial" charset="0"/>
                <a:ea typeface="宋体" pitchFamily="2" charset="-122"/>
                <a:cs typeface="+mn-cs"/>
              </a:endParaRPr>
            </a:p>
            <a:p>
              <a:pPr algn="ctr">
                <a:defRPr/>
              </a:pPr>
              <a:endParaRPr lang="en-US" altLang="zh-CN" b="0" dirty="0">
                <a:solidFill>
                  <a:srgbClr val="000000"/>
                </a:solidFill>
                <a:latin typeface="Arial" charset="0"/>
                <a:ea typeface="宋体" pitchFamily="2" charset="-122"/>
                <a:cs typeface="+mn-cs"/>
              </a:endParaRPr>
            </a:p>
          </p:txBody>
        </p:sp>
        <p:sp>
          <p:nvSpPr>
            <p:cNvPr id="105484" name="Rectangle 7"/>
            <p:cNvSpPr>
              <a:spLocks noChangeArrowheads="1"/>
            </p:cNvSpPr>
            <p:nvPr/>
          </p:nvSpPr>
          <p:spPr bwMode="auto">
            <a:xfrm>
              <a:off x="487363"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团体主体</a:t>
              </a:r>
            </a:p>
          </p:txBody>
        </p:sp>
        <p:sp>
          <p:nvSpPr>
            <p:cNvPr id="105485" name="Rectangle 8"/>
            <p:cNvSpPr>
              <a:spLocks noChangeArrowheads="1"/>
            </p:cNvSpPr>
            <p:nvPr/>
          </p:nvSpPr>
          <p:spPr bwMode="auto">
            <a:xfrm>
              <a:off x="136842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产品主题</a:t>
              </a:r>
            </a:p>
          </p:txBody>
        </p:sp>
        <p:sp>
          <p:nvSpPr>
            <p:cNvPr id="105486" name="Rectangle 9"/>
            <p:cNvSpPr>
              <a:spLocks noChangeArrowheads="1"/>
            </p:cNvSpPr>
            <p:nvPr/>
          </p:nvSpPr>
          <p:spPr bwMode="auto">
            <a:xfrm>
              <a:off x="224948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渠道主题</a:t>
              </a:r>
            </a:p>
          </p:txBody>
        </p:sp>
        <p:sp>
          <p:nvSpPr>
            <p:cNvPr id="105487" name="Rectangle 10"/>
            <p:cNvSpPr>
              <a:spLocks noChangeArrowheads="1"/>
            </p:cNvSpPr>
            <p:nvPr/>
          </p:nvSpPr>
          <p:spPr bwMode="auto">
            <a:xfrm>
              <a:off x="405447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事件主题</a:t>
              </a:r>
            </a:p>
          </p:txBody>
        </p:sp>
        <p:sp>
          <p:nvSpPr>
            <p:cNvPr id="105488" name="Rectangle 11"/>
            <p:cNvSpPr>
              <a:spLocks noChangeArrowheads="1"/>
            </p:cNvSpPr>
            <p:nvPr/>
          </p:nvSpPr>
          <p:spPr bwMode="auto">
            <a:xfrm>
              <a:off x="493553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总账主题</a:t>
              </a:r>
            </a:p>
          </p:txBody>
        </p:sp>
        <p:sp>
          <p:nvSpPr>
            <p:cNvPr id="105489" name="Rectangle 12"/>
            <p:cNvSpPr>
              <a:spLocks noChangeArrowheads="1"/>
            </p:cNvSpPr>
            <p:nvPr/>
          </p:nvSpPr>
          <p:spPr bwMode="auto">
            <a:xfrm>
              <a:off x="5816600"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公用模型</a:t>
              </a:r>
            </a:p>
          </p:txBody>
        </p:sp>
        <p:sp>
          <p:nvSpPr>
            <p:cNvPr id="105490" name="Rectangle 13"/>
            <p:cNvSpPr>
              <a:spLocks noChangeArrowheads="1"/>
            </p:cNvSpPr>
            <p:nvPr/>
          </p:nvSpPr>
          <p:spPr bwMode="hidden">
            <a:xfrm>
              <a:off x="442913" y="35718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加工汇总数据层</a:t>
              </a:r>
              <a:r>
                <a:rPr lang="en-US" altLang="zh-CN" b="0">
                  <a:solidFill>
                    <a:srgbClr val="000000"/>
                  </a:solidFill>
                  <a:latin typeface="Arial" pitchFamily="34" charset="0"/>
                  <a:ea typeface="宋体" pitchFamily="2" charset="-122"/>
                </a:rPr>
                <a:t>ADM</a:t>
              </a:r>
            </a:p>
          </p:txBody>
        </p:sp>
        <p:sp>
          <p:nvSpPr>
            <p:cNvPr id="105491" name="Rectangle 14"/>
            <p:cNvSpPr>
              <a:spLocks noChangeArrowheads="1"/>
            </p:cNvSpPr>
            <p:nvPr/>
          </p:nvSpPr>
          <p:spPr bwMode="hidden">
            <a:xfrm>
              <a:off x="455613" y="32670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应用接口层</a:t>
              </a:r>
              <a:endParaRPr lang="en-US" altLang="zh-CN" b="0">
                <a:solidFill>
                  <a:srgbClr val="000000"/>
                </a:solidFill>
                <a:latin typeface="Arial" pitchFamily="34" charset="0"/>
                <a:ea typeface="宋体" pitchFamily="2" charset="-122"/>
              </a:endParaRPr>
            </a:p>
          </p:txBody>
        </p:sp>
        <p:sp>
          <p:nvSpPr>
            <p:cNvPr id="105492" name="Rectangle 15"/>
            <p:cNvSpPr>
              <a:spLocks noChangeArrowheads="1"/>
            </p:cNvSpPr>
            <p:nvPr/>
          </p:nvSpPr>
          <p:spPr bwMode="hidden">
            <a:xfrm>
              <a:off x="441325" y="4783138"/>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000000"/>
                  </a:solidFill>
                  <a:latin typeface="Arial" pitchFamily="34" charset="0"/>
                  <a:ea typeface="宋体" pitchFamily="2" charset="-122"/>
                </a:rPr>
                <a:t>源数据缓冲层</a:t>
              </a:r>
              <a:r>
                <a:rPr lang="en-US" altLang="zh-CN" b="0">
                  <a:solidFill>
                    <a:srgbClr val="000000"/>
                  </a:solidFill>
                  <a:latin typeface="Arial" pitchFamily="34" charset="0"/>
                  <a:ea typeface="宋体" pitchFamily="2" charset="-122"/>
                </a:rPr>
                <a:t>TDM</a:t>
              </a:r>
            </a:p>
          </p:txBody>
        </p:sp>
        <p:sp>
          <p:nvSpPr>
            <p:cNvPr id="105493" name="Text Box 16"/>
            <p:cNvSpPr txBox="1">
              <a:spLocks noChangeArrowheads="1"/>
            </p:cNvSpPr>
            <p:nvPr/>
          </p:nvSpPr>
          <p:spPr bwMode="auto">
            <a:xfrm>
              <a:off x="2794000" y="3000375"/>
              <a:ext cx="1625599" cy="3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ctr" eaLnBrk="1" hangingPunct="1">
                <a:spcBef>
                  <a:spcPct val="50000"/>
                </a:spcBef>
                <a:buClr>
                  <a:schemeClr val="bg2"/>
                </a:buClr>
                <a:buSzPct val="75000"/>
                <a:buFont typeface="Wingdings" pitchFamily="2" charset="2"/>
                <a:buNone/>
              </a:pPr>
              <a:r>
                <a:rPr lang="zh-CN" altLang="en-US">
                  <a:solidFill>
                    <a:srgbClr val="000000"/>
                  </a:solidFill>
                  <a:latin typeface="Arial" pitchFamily="34" charset="0"/>
                  <a:ea typeface="宋体" pitchFamily="2" charset="-122"/>
                </a:rPr>
                <a:t>数据模型层次划分</a:t>
              </a:r>
            </a:p>
          </p:txBody>
        </p:sp>
        <p:sp>
          <p:nvSpPr>
            <p:cNvPr id="105494" name="Rectangle 17"/>
            <p:cNvSpPr>
              <a:spLocks noChangeArrowheads="1"/>
            </p:cNvSpPr>
            <p:nvPr/>
          </p:nvSpPr>
          <p:spPr bwMode="auto">
            <a:xfrm>
              <a:off x="3128963" y="4071938"/>
              <a:ext cx="835025"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协议主题</a:t>
              </a:r>
            </a:p>
          </p:txBody>
        </p:sp>
        <p:sp>
          <p:nvSpPr>
            <p:cNvPr id="105495" name="Rectangle 15"/>
            <p:cNvSpPr>
              <a:spLocks noChangeArrowheads="1"/>
            </p:cNvSpPr>
            <p:nvPr/>
          </p:nvSpPr>
          <p:spPr bwMode="hidden">
            <a:xfrm>
              <a:off x="428625" y="5072063"/>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en-US" altLang="zh-CN" b="0">
                  <a:solidFill>
                    <a:srgbClr val="000000"/>
                  </a:solidFill>
                  <a:latin typeface="Arial" pitchFamily="34" charset="0"/>
                  <a:ea typeface="宋体" pitchFamily="2" charset="-122"/>
                </a:rPr>
                <a:t>ODS</a:t>
              </a:r>
              <a:r>
                <a:rPr lang="zh-CN" altLang="en-US" b="0">
                  <a:solidFill>
                    <a:srgbClr val="000000"/>
                  </a:solidFill>
                  <a:latin typeface="Arial" pitchFamily="34" charset="0"/>
                  <a:ea typeface="宋体" pitchFamily="2" charset="-122"/>
                </a:rPr>
                <a:t>缓冲区</a:t>
              </a:r>
            </a:p>
          </p:txBody>
        </p:sp>
      </p:grpSp>
      <p:sp>
        <p:nvSpPr>
          <p:cNvPr id="8" name="矩形 7"/>
          <p:cNvSpPr/>
          <p:nvPr/>
        </p:nvSpPr>
        <p:spPr bwMode="auto">
          <a:xfrm>
            <a:off x="4141932" y="5979103"/>
            <a:ext cx="4813012" cy="305955"/>
          </a:xfrm>
          <a:prstGeom prst="rect">
            <a:avLst/>
          </a:prstGeom>
          <a:noFill/>
          <a:ln w="31750" cap="flat" cmpd="sng" algn="ctr">
            <a:solidFill>
              <a:schemeClr val="bg2">
                <a:lumMod val="75000"/>
              </a:schemeClr>
            </a:solidFill>
            <a:prstDash val="solid"/>
            <a:round/>
            <a:headEnd type="none" w="med" len="med"/>
            <a:tailEnd type="none" w="med" len="med"/>
          </a:ln>
          <a:effectLst/>
        </p:spPr>
        <p:txBody>
          <a:bodyPr lIns="0" tIns="0" rIns="0" bIns="0"/>
          <a:lstStyle/>
          <a:p>
            <a:pPr eaLnBrk="0" hangingPunct="0">
              <a:spcBef>
                <a:spcPct val="50000"/>
              </a:spcBef>
              <a:defRPr/>
            </a:pPr>
            <a:endParaRPr lang="zh-CN" altLang="en-US" sz="1000">
              <a:latin typeface="Frutiger 45 Light" pitchFamily="34" charset="0"/>
            </a:endParaRPr>
          </a:p>
        </p:txBody>
      </p:sp>
    </p:spTree>
    <p:extLst>
      <p:ext uri="{BB962C8B-B14F-4D97-AF65-F5344CB8AC3E}">
        <p14:creationId xmlns:p14="http://schemas.microsoft.com/office/powerpoint/2010/main" val="32914995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AFFCF6A8-C856-4D2F-BC92-BE60ED7F533E}" type="slidenum">
              <a:rPr lang="zh-TW" altLang="en-GB" sz="1100" b="0">
                <a:latin typeface="Book Antiqua" pitchFamily="18" charset="0"/>
              </a:rPr>
              <a:pPr/>
              <a:t>36</a:t>
            </a:fld>
            <a:endParaRPr lang="en-GB" altLang="zh-TW" sz="1100" b="0">
              <a:latin typeface="Book Antiqua" pitchFamily="18" charset="0"/>
            </a:endParaRPr>
          </a:p>
        </p:txBody>
      </p:sp>
      <p:sp>
        <p:nvSpPr>
          <p:cNvPr id="106499" name="标题 1"/>
          <p:cNvSpPr>
            <a:spLocks noGrp="1"/>
          </p:cNvSpPr>
          <p:nvPr>
            <p:ph type="title" idx="4294967295"/>
          </p:nvPr>
        </p:nvSpPr>
        <p:spPr/>
        <p:txBody>
          <a:bodyPr/>
          <a:lstStyle/>
          <a:p>
            <a:r>
              <a:rPr lang="zh-CN" altLang="en-US" smtClean="0"/>
              <a:t>数据模型：数据标准层</a:t>
            </a:r>
          </a:p>
        </p:txBody>
      </p:sp>
      <p:sp>
        <p:nvSpPr>
          <p:cNvPr id="10650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6D194D2-6B41-4F02-AA16-CC31EB7F26E4}" type="slidenum">
              <a:rPr lang="zh-TW" altLang="en-GB" sz="1100" b="0">
                <a:latin typeface="Book Antiqua" pitchFamily="18" charset="0"/>
              </a:rPr>
              <a:pPr algn="r"/>
              <a:t>36</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834160" y="1031876"/>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层次设计</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对数据缓冲层的增量数据进行标准化处理</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消除不同源在信息表达上的差异</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为后续的数据整合流程提供标准化基础</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标准化范围</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公共代码标准化</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数据类型标准化</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数据格式标准化</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grpSp>
        <p:nvGrpSpPr>
          <p:cNvPr id="106503" name="组合 9"/>
          <p:cNvGrpSpPr>
            <a:grpSpLocks/>
          </p:cNvGrpSpPr>
          <p:nvPr/>
        </p:nvGrpSpPr>
        <p:grpSpPr bwMode="auto">
          <a:xfrm>
            <a:off x="4147705" y="4826000"/>
            <a:ext cx="4785591" cy="1639455"/>
            <a:chOff x="411163" y="2928938"/>
            <a:chExt cx="6310312" cy="2500312"/>
          </a:xfrm>
        </p:grpSpPr>
        <p:sp>
          <p:nvSpPr>
            <p:cNvPr id="106505" name="Rectangle 3"/>
            <p:cNvSpPr>
              <a:spLocks noChangeArrowheads="1"/>
            </p:cNvSpPr>
            <p:nvPr/>
          </p:nvSpPr>
          <p:spPr bwMode="hidden">
            <a:xfrm>
              <a:off x="411163" y="2928938"/>
              <a:ext cx="6310312" cy="2500312"/>
            </a:xfrm>
            <a:prstGeom prst="rect">
              <a:avLst/>
            </a:prstGeom>
            <a:solidFill>
              <a:srgbClr val="FF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p>
              <a:pPr algn="ctr"/>
              <a:endParaRPr lang="zh-CN" altLang="zh-CN">
                <a:solidFill>
                  <a:schemeClr val="bg1"/>
                </a:solidFill>
                <a:latin typeface="Arial" pitchFamily="34" charset="0"/>
                <a:ea typeface="宋体" pitchFamily="2" charset="-122"/>
              </a:endParaRPr>
            </a:p>
          </p:txBody>
        </p:sp>
        <p:sp>
          <p:nvSpPr>
            <p:cNvPr id="106506" name="Rectangle 4"/>
            <p:cNvSpPr>
              <a:spLocks noChangeArrowheads="1"/>
            </p:cNvSpPr>
            <p:nvPr/>
          </p:nvSpPr>
          <p:spPr bwMode="hidden">
            <a:xfrm>
              <a:off x="441325" y="4476750"/>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数据标准层</a:t>
              </a:r>
              <a:r>
                <a:rPr lang="en-US" altLang="zh-CN" b="0">
                  <a:solidFill>
                    <a:srgbClr val="000000"/>
                  </a:solidFill>
                  <a:latin typeface="Arial" pitchFamily="34" charset="0"/>
                  <a:ea typeface="宋体" pitchFamily="2" charset="-122"/>
                </a:rPr>
                <a:t>SDM</a:t>
              </a:r>
            </a:p>
          </p:txBody>
        </p:sp>
        <p:sp>
          <p:nvSpPr>
            <p:cNvPr id="13" name="Rectangle 5"/>
            <p:cNvSpPr>
              <a:spLocks noChangeArrowheads="1"/>
            </p:cNvSpPr>
            <p:nvPr/>
          </p:nvSpPr>
          <p:spPr bwMode="hidden">
            <a:xfrm>
              <a:off x="441611" y="3857751"/>
              <a:ext cx="6251320" cy="576656"/>
            </a:xfrm>
            <a:prstGeom prst="rect">
              <a:avLst/>
            </a:prstGeom>
            <a:solidFill>
              <a:srgbClr val="CCFF99"/>
            </a:solidFill>
            <a:ln w="9525" algn="ctr">
              <a:noFill/>
              <a:miter lim="800000"/>
              <a:headEnd/>
              <a:tailEnd/>
            </a:ln>
          </p:spPr>
          <p:txBody>
            <a:bodyPr wrap="none" anchor="ctr"/>
            <a:lstStyle/>
            <a:p>
              <a:pPr marL="343443" indent="-343443" algn="ctr" defTabSz="914886">
                <a:buClr>
                  <a:schemeClr val="bg2"/>
                </a:buClr>
                <a:buSzPct val="75000"/>
                <a:defRPr/>
              </a:pPr>
              <a:r>
                <a:rPr lang="zh-CN" altLang="en-US" b="0" dirty="0">
                  <a:solidFill>
                    <a:srgbClr val="000000"/>
                  </a:solidFill>
                  <a:latin typeface="Arial" charset="0"/>
                  <a:ea typeface="宋体" pitchFamily="2" charset="-122"/>
                  <a:cs typeface="+mn-cs"/>
                </a:rPr>
                <a:t>基础数据层</a:t>
              </a:r>
              <a:r>
                <a:rPr lang="en-US" altLang="zh-CN" b="0" dirty="0">
                  <a:solidFill>
                    <a:srgbClr val="000000"/>
                  </a:solidFill>
                  <a:latin typeface="Arial" charset="0"/>
                  <a:ea typeface="宋体" pitchFamily="2" charset="-122"/>
                  <a:cs typeface="+mn-cs"/>
                </a:rPr>
                <a:t>FDM</a:t>
              </a:r>
            </a:p>
            <a:p>
              <a:pPr algn="ctr">
                <a:defRPr/>
              </a:pPr>
              <a:endParaRPr lang="zh-CN" altLang="en-US" b="0" dirty="0">
                <a:solidFill>
                  <a:srgbClr val="000000"/>
                </a:solidFill>
                <a:latin typeface="Arial" charset="0"/>
                <a:ea typeface="宋体" pitchFamily="2" charset="-122"/>
                <a:cs typeface="+mn-cs"/>
              </a:endParaRPr>
            </a:p>
            <a:p>
              <a:pPr algn="ctr">
                <a:defRPr/>
              </a:pPr>
              <a:endParaRPr lang="en-US" altLang="zh-CN" b="0" dirty="0">
                <a:solidFill>
                  <a:srgbClr val="000000"/>
                </a:solidFill>
                <a:latin typeface="Arial" charset="0"/>
                <a:ea typeface="宋体" pitchFamily="2" charset="-122"/>
                <a:cs typeface="+mn-cs"/>
              </a:endParaRPr>
            </a:p>
          </p:txBody>
        </p:sp>
        <p:sp>
          <p:nvSpPr>
            <p:cNvPr id="106508" name="Rectangle 7"/>
            <p:cNvSpPr>
              <a:spLocks noChangeArrowheads="1"/>
            </p:cNvSpPr>
            <p:nvPr/>
          </p:nvSpPr>
          <p:spPr bwMode="auto">
            <a:xfrm>
              <a:off x="487363"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团体主体</a:t>
              </a:r>
            </a:p>
          </p:txBody>
        </p:sp>
        <p:sp>
          <p:nvSpPr>
            <p:cNvPr id="106509" name="Rectangle 8"/>
            <p:cNvSpPr>
              <a:spLocks noChangeArrowheads="1"/>
            </p:cNvSpPr>
            <p:nvPr/>
          </p:nvSpPr>
          <p:spPr bwMode="auto">
            <a:xfrm>
              <a:off x="136842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产品主题</a:t>
              </a:r>
            </a:p>
          </p:txBody>
        </p:sp>
        <p:sp>
          <p:nvSpPr>
            <p:cNvPr id="106510" name="Rectangle 9"/>
            <p:cNvSpPr>
              <a:spLocks noChangeArrowheads="1"/>
            </p:cNvSpPr>
            <p:nvPr/>
          </p:nvSpPr>
          <p:spPr bwMode="auto">
            <a:xfrm>
              <a:off x="224948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渠道主题</a:t>
              </a:r>
            </a:p>
          </p:txBody>
        </p:sp>
        <p:sp>
          <p:nvSpPr>
            <p:cNvPr id="106511" name="Rectangle 10"/>
            <p:cNvSpPr>
              <a:spLocks noChangeArrowheads="1"/>
            </p:cNvSpPr>
            <p:nvPr/>
          </p:nvSpPr>
          <p:spPr bwMode="auto">
            <a:xfrm>
              <a:off x="4054475"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事件主题</a:t>
              </a:r>
            </a:p>
          </p:txBody>
        </p:sp>
        <p:sp>
          <p:nvSpPr>
            <p:cNvPr id="106512" name="Rectangle 11"/>
            <p:cNvSpPr>
              <a:spLocks noChangeArrowheads="1"/>
            </p:cNvSpPr>
            <p:nvPr/>
          </p:nvSpPr>
          <p:spPr bwMode="auto">
            <a:xfrm>
              <a:off x="4935538" y="4071938"/>
              <a:ext cx="788987"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总账主题</a:t>
              </a:r>
            </a:p>
          </p:txBody>
        </p:sp>
        <p:sp>
          <p:nvSpPr>
            <p:cNvPr id="106513" name="Rectangle 12"/>
            <p:cNvSpPr>
              <a:spLocks noChangeArrowheads="1"/>
            </p:cNvSpPr>
            <p:nvPr/>
          </p:nvSpPr>
          <p:spPr bwMode="auto">
            <a:xfrm>
              <a:off x="5816600" y="4071938"/>
              <a:ext cx="788988"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公用模型</a:t>
              </a:r>
            </a:p>
          </p:txBody>
        </p:sp>
        <p:sp>
          <p:nvSpPr>
            <p:cNvPr id="106514" name="Rectangle 13"/>
            <p:cNvSpPr>
              <a:spLocks noChangeArrowheads="1"/>
            </p:cNvSpPr>
            <p:nvPr/>
          </p:nvSpPr>
          <p:spPr bwMode="hidden">
            <a:xfrm>
              <a:off x="442913" y="35718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加工汇总数据层</a:t>
              </a:r>
              <a:r>
                <a:rPr lang="en-US" altLang="zh-CN" b="0">
                  <a:solidFill>
                    <a:srgbClr val="000000"/>
                  </a:solidFill>
                  <a:latin typeface="Arial" pitchFamily="34" charset="0"/>
                  <a:ea typeface="宋体" pitchFamily="2" charset="-122"/>
                </a:rPr>
                <a:t>ADM</a:t>
              </a:r>
            </a:p>
          </p:txBody>
        </p:sp>
        <p:sp>
          <p:nvSpPr>
            <p:cNvPr id="106515" name="Rectangle 14"/>
            <p:cNvSpPr>
              <a:spLocks noChangeArrowheads="1"/>
            </p:cNvSpPr>
            <p:nvPr/>
          </p:nvSpPr>
          <p:spPr bwMode="hidden">
            <a:xfrm>
              <a:off x="455613" y="3267075"/>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marL="343443" indent="-343443" algn="ctr" defTabSz="914886">
                <a:buClr>
                  <a:schemeClr val="bg2"/>
                </a:buClr>
                <a:buSzPct val="75000"/>
              </a:pPr>
              <a:r>
                <a:rPr lang="zh-CN" altLang="en-US" b="0">
                  <a:solidFill>
                    <a:srgbClr val="000000"/>
                  </a:solidFill>
                  <a:latin typeface="Arial" pitchFamily="34" charset="0"/>
                  <a:ea typeface="宋体" pitchFamily="2" charset="-122"/>
                </a:rPr>
                <a:t>应用接口层</a:t>
              </a:r>
              <a:endParaRPr lang="en-US" altLang="zh-CN" b="0">
                <a:solidFill>
                  <a:srgbClr val="000000"/>
                </a:solidFill>
                <a:latin typeface="Arial" pitchFamily="34" charset="0"/>
                <a:ea typeface="宋体" pitchFamily="2" charset="-122"/>
              </a:endParaRPr>
            </a:p>
          </p:txBody>
        </p:sp>
        <p:sp>
          <p:nvSpPr>
            <p:cNvPr id="106516" name="Rectangle 15"/>
            <p:cNvSpPr>
              <a:spLocks noChangeArrowheads="1"/>
            </p:cNvSpPr>
            <p:nvPr/>
          </p:nvSpPr>
          <p:spPr bwMode="hidden">
            <a:xfrm>
              <a:off x="441325" y="4783138"/>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000000"/>
                  </a:solidFill>
                  <a:latin typeface="Arial" pitchFamily="34" charset="0"/>
                  <a:ea typeface="宋体" pitchFamily="2" charset="-122"/>
                </a:rPr>
                <a:t>源数据缓冲层</a:t>
              </a:r>
              <a:r>
                <a:rPr lang="en-US" altLang="zh-CN" b="0">
                  <a:solidFill>
                    <a:srgbClr val="000000"/>
                  </a:solidFill>
                  <a:latin typeface="Arial" pitchFamily="34" charset="0"/>
                  <a:ea typeface="宋体" pitchFamily="2" charset="-122"/>
                </a:rPr>
                <a:t>TDM</a:t>
              </a:r>
            </a:p>
          </p:txBody>
        </p:sp>
        <p:sp>
          <p:nvSpPr>
            <p:cNvPr id="106517" name="Text Box 16"/>
            <p:cNvSpPr txBox="1">
              <a:spLocks noChangeArrowheads="1"/>
            </p:cNvSpPr>
            <p:nvPr/>
          </p:nvSpPr>
          <p:spPr bwMode="auto">
            <a:xfrm>
              <a:off x="2794000" y="3000375"/>
              <a:ext cx="1625599" cy="3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ctr" eaLnBrk="1" hangingPunct="1">
                <a:spcBef>
                  <a:spcPct val="50000"/>
                </a:spcBef>
                <a:buClr>
                  <a:schemeClr val="bg2"/>
                </a:buClr>
                <a:buSzPct val="75000"/>
                <a:buFont typeface="Wingdings" pitchFamily="2" charset="2"/>
                <a:buNone/>
              </a:pPr>
              <a:r>
                <a:rPr lang="zh-CN" altLang="en-US">
                  <a:solidFill>
                    <a:srgbClr val="000000"/>
                  </a:solidFill>
                  <a:latin typeface="Arial" pitchFamily="34" charset="0"/>
                  <a:ea typeface="宋体" pitchFamily="2" charset="-122"/>
                </a:rPr>
                <a:t>数据模型层次划分</a:t>
              </a:r>
            </a:p>
          </p:txBody>
        </p:sp>
        <p:sp>
          <p:nvSpPr>
            <p:cNvPr id="106518" name="Rectangle 17"/>
            <p:cNvSpPr>
              <a:spLocks noChangeArrowheads="1"/>
            </p:cNvSpPr>
            <p:nvPr/>
          </p:nvSpPr>
          <p:spPr bwMode="auto">
            <a:xfrm>
              <a:off x="3128963" y="4071938"/>
              <a:ext cx="835025" cy="266700"/>
            </a:xfrm>
            <a:prstGeom prst="rect">
              <a:avLst/>
            </a:prstGeom>
            <a:solidFill>
              <a:srgbClr val="6699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zh-CN" altLang="en-US" b="0">
                  <a:solidFill>
                    <a:srgbClr val="FFFFFF"/>
                  </a:solidFill>
                  <a:latin typeface="Arial" pitchFamily="34" charset="0"/>
                  <a:ea typeface="宋体" pitchFamily="2" charset="-122"/>
                </a:rPr>
                <a:t>协议主题</a:t>
              </a:r>
            </a:p>
          </p:txBody>
        </p:sp>
        <p:sp>
          <p:nvSpPr>
            <p:cNvPr id="106519" name="Rectangle 15"/>
            <p:cNvSpPr>
              <a:spLocks noChangeArrowheads="1"/>
            </p:cNvSpPr>
            <p:nvPr/>
          </p:nvSpPr>
          <p:spPr bwMode="hidden">
            <a:xfrm>
              <a:off x="428625" y="5072063"/>
              <a:ext cx="6251575" cy="241300"/>
            </a:xfrm>
            <a:prstGeom prst="rect">
              <a:avLst/>
            </a:prstGeom>
            <a:solidFill>
              <a:srgbClr val="CCFF9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r>
                <a:rPr lang="en-US" altLang="zh-CN" b="0">
                  <a:solidFill>
                    <a:srgbClr val="000000"/>
                  </a:solidFill>
                  <a:latin typeface="Arial" pitchFamily="34" charset="0"/>
                  <a:ea typeface="宋体" pitchFamily="2" charset="-122"/>
                </a:rPr>
                <a:t>ODS</a:t>
              </a:r>
              <a:r>
                <a:rPr lang="zh-CN" altLang="en-US" b="0">
                  <a:solidFill>
                    <a:srgbClr val="000000"/>
                  </a:solidFill>
                  <a:latin typeface="Arial" pitchFamily="34" charset="0"/>
                  <a:ea typeface="宋体" pitchFamily="2" charset="-122"/>
                </a:rPr>
                <a:t>缓冲区</a:t>
              </a:r>
            </a:p>
          </p:txBody>
        </p:sp>
      </p:grpSp>
      <p:sp>
        <p:nvSpPr>
          <p:cNvPr id="8" name="矩形 7"/>
          <p:cNvSpPr/>
          <p:nvPr/>
        </p:nvSpPr>
        <p:spPr bwMode="auto">
          <a:xfrm>
            <a:off x="4141932" y="5761182"/>
            <a:ext cx="4813012" cy="305955"/>
          </a:xfrm>
          <a:prstGeom prst="rect">
            <a:avLst/>
          </a:prstGeom>
          <a:noFill/>
          <a:ln w="31750" cap="flat" cmpd="sng" algn="ctr">
            <a:solidFill>
              <a:schemeClr val="bg2">
                <a:lumMod val="75000"/>
              </a:schemeClr>
            </a:solidFill>
            <a:prstDash val="solid"/>
            <a:round/>
            <a:headEnd type="none" w="med" len="med"/>
            <a:tailEnd type="none" w="med" len="med"/>
          </a:ln>
          <a:effectLst/>
        </p:spPr>
        <p:txBody>
          <a:bodyPr lIns="0" tIns="0" rIns="0" bIns="0"/>
          <a:lstStyle/>
          <a:p>
            <a:pPr eaLnBrk="0" hangingPunct="0">
              <a:spcBef>
                <a:spcPct val="50000"/>
              </a:spcBef>
              <a:defRPr/>
            </a:pPr>
            <a:endParaRPr lang="zh-CN" altLang="en-US" sz="1000">
              <a:latin typeface="Frutiger 45 Light" pitchFamily="34" charset="0"/>
            </a:endParaRPr>
          </a:p>
        </p:txBody>
      </p:sp>
    </p:spTree>
    <p:extLst>
      <p:ext uri="{BB962C8B-B14F-4D97-AF65-F5344CB8AC3E}">
        <p14:creationId xmlns:p14="http://schemas.microsoft.com/office/powerpoint/2010/main" val="23226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5FD037E-C020-43D2-8E9A-70FD92FD9838}" type="slidenum">
              <a:rPr lang="zh-TW" altLang="en-GB" sz="1100" b="0">
                <a:latin typeface="Book Antiqua" pitchFamily="18" charset="0"/>
              </a:rPr>
              <a:pPr/>
              <a:t>37</a:t>
            </a:fld>
            <a:endParaRPr lang="en-GB" altLang="zh-TW" sz="1100" b="0">
              <a:latin typeface="Book Antiqua" pitchFamily="18" charset="0"/>
            </a:endParaRPr>
          </a:p>
        </p:txBody>
      </p:sp>
      <p:sp>
        <p:nvSpPr>
          <p:cNvPr id="107523" name="标题 1"/>
          <p:cNvSpPr>
            <a:spLocks noGrp="1"/>
          </p:cNvSpPr>
          <p:nvPr>
            <p:ph type="title" idx="4294967295"/>
          </p:nvPr>
        </p:nvSpPr>
        <p:spPr/>
        <p:txBody>
          <a:bodyPr/>
          <a:lstStyle/>
          <a:p>
            <a:r>
              <a:rPr lang="zh-CN" altLang="en-US" smtClean="0"/>
              <a:t>数据模型：基础数据层</a:t>
            </a:r>
          </a:p>
        </p:txBody>
      </p:sp>
      <p:sp>
        <p:nvSpPr>
          <p:cNvPr id="10752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5B41754-9C56-447F-96BA-B25286D8A4EE}" type="slidenum">
              <a:rPr lang="zh-TW" altLang="en-GB" sz="1100" b="0">
                <a:latin typeface="Book Antiqua" pitchFamily="18" charset="0"/>
              </a:rPr>
              <a:pPr algn="r"/>
              <a:t>37</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834160" y="1031876"/>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层次设计</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按主题对全行各业务系统的关键基础数据进行归类、整合和存储</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数据来源于数据标准层</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数据结构采用近源结构，可剪裁非关键数据</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制定数据保存策略，保存全量快照或者明细表，保存关键数据的历史拉链</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维护稳定的主体模型，需求变更时通过辅表的方式关联，避免主体模型受到变更影响。</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主题划分</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对数据进行归类</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提高数据的使用便利性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分为：团体、协议、事件、渠道、产品、总账、公用</a:t>
            </a:r>
          </a:p>
          <a:p>
            <a:pPr marL="343443" indent="-343443" defTabSz="914886" eaLnBrk="0" hangingPunct="0">
              <a:lnSpc>
                <a:spcPct val="140000"/>
              </a:lnSpc>
              <a:spcBef>
                <a:spcPct val="50000"/>
              </a:spcBef>
              <a:buClr>
                <a:srgbClr val="FB7A13"/>
              </a:buClr>
              <a:buSzPct val="75000"/>
              <a:buFont typeface="Wingdings" pitchFamily="2" charset="2"/>
              <a:buChar char="n"/>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pic>
        <p:nvPicPr>
          <p:cNvPr id="1075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937000"/>
            <a:ext cx="4711989" cy="160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4141932" y="4579216"/>
            <a:ext cx="4813012" cy="525318"/>
          </a:xfrm>
          <a:prstGeom prst="rect">
            <a:avLst/>
          </a:prstGeom>
          <a:noFill/>
          <a:ln w="31750" cap="flat" cmpd="sng" algn="ctr">
            <a:solidFill>
              <a:schemeClr val="bg2">
                <a:lumMod val="75000"/>
              </a:schemeClr>
            </a:solidFill>
            <a:prstDash val="solid"/>
            <a:round/>
            <a:headEnd type="none" w="med" len="med"/>
            <a:tailEnd type="none" w="med" len="med"/>
          </a:ln>
          <a:effectLst/>
        </p:spPr>
        <p:txBody>
          <a:bodyPr lIns="0" tIns="0" rIns="0" bIns="0"/>
          <a:lstStyle/>
          <a:p>
            <a:pPr eaLnBrk="0" hangingPunct="0">
              <a:spcBef>
                <a:spcPct val="50000"/>
              </a:spcBef>
              <a:defRPr/>
            </a:pPr>
            <a:endParaRPr lang="zh-CN" altLang="en-US" sz="1000">
              <a:latin typeface="Frutiger 45 Light" pitchFamily="34" charset="0"/>
            </a:endParaRPr>
          </a:p>
        </p:txBody>
      </p:sp>
    </p:spTree>
    <p:extLst>
      <p:ext uri="{BB962C8B-B14F-4D97-AF65-F5344CB8AC3E}">
        <p14:creationId xmlns:p14="http://schemas.microsoft.com/office/powerpoint/2010/main" val="11760963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idx="4294967295"/>
          </p:nvPr>
        </p:nvSpPr>
        <p:spPr/>
        <p:txBody>
          <a:bodyPr/>
          <a:lstStyle/>
          <a:p>
            <a:r>
              <a:rPr lang="zh-CN" altLang="en-US" smtClean="0"/>
              <a:t>模型设计概述－基础数据层</a:t>
            </a:r>
          </a:p>
        </p:txBody>
      </p:sp>
      <p:graphicFrame>
        <p:nvGraphicFramePr>
          <p:cNvPr id="438275" name="Object 3"/>
          <p:cNvGraphicFramePr>
            <a:graphicFrameLocks noGrp="1" noChangeAspect="1"/>
          </p:cNvGraphicFramePr>
          <p:nvPr>
            <p:ph idx="4294967295"/>
          </p:nvPr>
        </p:nvGraphicFramePr>
        <p:xfrm>
          <a:off x="1639455" y="939512"/>
          <a:ext cx="6158057" cy="5683250"/>
        </p:xfrm>
        <a:graphic>
          <a:graphicData uri="http://schemas.openxmlformats.org/presentationml/2006/ole">
            <mc:AlternateContent xmlns:mc="http://schemas.openxmlformats.org/markup-compatibility/2006">
              <mc:Choice xmlns:v="urn:schemas-microsoft-com:vml" Requires="v">
                <p:oleObj spid="_x0000_s732183" name="Visio" r:id="rId4" imgW="7460742" imgH="5800725" progId="Visio.Drawing.11">
                  <p:embed/>
                </p:oleObj>
              </mc:Choice>
              <mc:Fallback>
                <p:oleObj name="Visio" r:id="rId4" imgW="7460742" imgH="580072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455" y="939512"/>
                        <a:ext cx="6158057" cy="568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40186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idx="4294967295"/>
          </p:nvPr>
        </p:nvSpPr>
        <p:spPr/>
        <p:txBody>
          <a:bodyPr/>
          <a:lstStyle/>
          <a:p>
            <a:r>
              <a:rPr lang="zh-CN" altLang="en-US" smtClean="0"/>
              <a:t>模型设计概述－基础数据层（团体）</a:t>
            </a:r>
          </a:p>
        </p:txBody>
      </p:sp>
      <p:pic>
        <p:nvPicPr>
          <p:cNvPr id="440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28" y="837046"/>
            <a:ext cx="7848023" cy="5326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33882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zh-CN" altLang="en-US" dirty="0" smtClean="0"/>
              <a:t>我们的公司</a:t>
            </a:r>
            <a:endParaRPr lang="zh-CN" altLang="en-US" dirty="0"/>
          </a:p>
        </p:txBody>
      </p:sp>
      <p:sp>
        <p:nvSpPr>
          <p:cNvPr id="4" name="页脚占位符 3"/>
          <p:cNvSpPr>
            <a:spLocks noGrp="1"/>
          </p:cNvSpPr>
          <p:nvPr>
            <p:ph type="ftr" sz="quarter" idx="4294967295"/>
          </p:nvPr>
        </p:nvSpPr>
        <p:spPr>
          <a:xfrm>
            <a:off x="8769350" y="6500813"/>
            <a:ext cx="374650" cy="344487"/>
          </a:xfrm>
          <a:prstGeom prst="rect">
            <a:avLst/>
          </a:prstGeom>
        </p:spPr>
        <p:txBody>
          <a:bodyPr/>
          <a:lstStyle/>
          <a:p>
            <a:fld id="{92BC0E54-0672-490B-B680-9FA08C721129}" type="slidenum">
              <a:rPr lang="en-US" altLang="zh-CN" smtClean="0"/>
              <a:pPr/>
              <a:t>4</a:t>
            </a:fld>
            <a:endParaRPr lang="en-US" altLang="zh-CN" dirty="0"/>
          </a:p>
        </p:txBody>
      </p:sp>
      <p:sp>
        <p:nvSpPr>
          <p:cNvPr id="6" name="AutoShape 3"/>
          <p:cNvSpPr txBox="1">
            <a:spLocks noChangeArrowheads="1"/>
          </p:cNvSpPr>
          <p:nvPr/>
        </p:nvSpPr>
        <p:spPr>
          <a:xfrm>
            <a:off x="1785918" y="1357298"/>
            <a:ext cx="7215238" cy="374571"/>
          </a:xfrm>
          <a:prstGeom prst="roundRect">
            <a:avLst>
              <a:gd name="adj" fmla="val 16667"/>
            </a:avLst>
          </a:prstGeom>
          <a:ln w="12700">
            <a:solidFill>
              <a:schemeClr val="accent1"/>
            </a:solidFill>
            <a:round/>
            <a:headEnd type="none" w="med" len="med"/>
            <a:tailEnd type="none" w="med" len="med"/>
          </a:ln>
        </p:spPr>
        <p:txBody>
          <a:bodyPr wrap="square">
            <a:spAutoFit/>
          </a:bodyPr>
          <a:lstStyle/>
          <a:p>
            <a:pPr marL="342900" marR="0" lvl="0" indent="-342900" algn="l" defTabSz="914400" rtl="0" eaLnBrk="1" fontAlgn="base" latinLnBrk="0" hangingPunct="1">
              <a:lnSpc>
                <a:spcPct val="100000"/>
              </a:lnSpc>
              <a:spcBef>
                <a:spcPct val="30000"/>
              </a:spcBef>
              <a:spcAft>
                <a:spcPct val="30000"/>
              </a:spcAft>
              <a:buClr>
                <a:schemeClr val="bg2"/>
              </a:buClr>
              <a:buSzPct val="75000"/>
              <a:buFont typeface="Wingdings" pitchFamily="2" charset="2"/>
              <a:buChar char="n"/>
              <a:tabLst/>
              <a:defRPr/>
            </a:pPr>
            <a:r>
              <a:rPr kumimoji="0" lang="zh-CN" altLang="en-US" sz="1600" b="1" i="0" u="none" strike="noStrike" kern="0" cap="none" spc="0" normalizeH="0" baseline="0" noProof="0" dirty="0" smtClean="0">
                <a:ln>
                  <a:noFill/>
                </a:ln>
                <a:solidFill>
                  <a:srgbClr val="FF5050"/>
                </a:solidFill>
                <a:effectLst/>
                <a:uLnTx/>
                <a:uFillTx/>
                <a:latin typeface="+mn-lt"/>
                <a:ea typeface="SC STKaiti"/>
                <a:cs typeface="SC STKaiti"/>
              </a:rPr>
              <a:t>目前国内最大的金融</a:t>
            </a:r>
            <a:r>
              <a:rPr kumimoji="0" lang="en-US" altLang="zh-CN" sz="1600" b="1" i="0" u="none" strike="noStrike" kern="0" cap="none" spc="0" normalizeH="0" baseline="0" noProof="0" dirty="0" smtClean="0">
                <a:ln>
                  <a:noFill/>
                </a:ln>
                <a:solidFill>
                  <a:srgbClr val="FF5050"/>
                </a:solidFill>
                <a:effectLst/>
                <a:uLnTx/>
                <a:uFillTx/>
                <a:latin typeface="+mn-lt"/>
                <a:ea typeface="SC STKaiti"/>
                <a:cs typeface="SC STKaiti"/>
              </a:rPr>
              <a:t>IT</a:t>
            </a:r>
            <a:r>
              <a:rPr kumimoji="0" lang="zh-CN" altLang="en-US" sz="1600" b="1" i="0" u="none" strike="noStrike" kern="0" cap="none" spc="0" normalizeH="0" baseline="0" noProof="0" dirty="0" smtClean="0">
                <a:ln>
                  <a:noFill/>
                </a:ln>
                <a:solidFill>
                  <a:srgbClr val="FF5050"/>
                </a:solidFill>
                <a:effectLst/>
                <a:uLnTx/>
                <a:uFillTx/>
                <a:latin typeface="+mn-lt"/>
                <a:ea typeface="SC STKaiti"/>
                <a:cs typeface="SC STKaiti"/>
              </a:rPr>
              <a:t>服务提供商，</a:t>
            </a:r>
            <a:r>
              <a:rPr lang="zh-CN" altLang="en-US" sz="1600" b="1" kern="0" dirty="0" smtClean="0">
                <a:solidFill>
                  <a:srgbClr val="FF5050"/>
                </a:solidFill>
                <a:latin typeface="+mn-lt"/>
                <a:ea typeface="SC STKaiti"/>
                <a:cs typeface="SC STKaiti"/>
              </a:rPr>
              <a:t>和</a:t>
            </a:r>
            <a:r>
              <a:rPr kumimoji="0" lang="zh-CN" altLang="en-US" sz="1600" b="1" i="0" u="none" strike="noStrike" kern="0" cap="none" spc="0" normalizeH="0" baseline="0" noProof="0" dirty="0" smtClean="0">
                <a:ln>
                  <a:noFill/>
                </a:ln>
                <a:solidFill>
                  <a:srgbClr val="FF5050"/>
                </a:solidFill>
                <a:effectLst/>
                <a:uLnTx/>
                <a:uFillTx/>
                <a:latin typeface="+mn-lt"/>
                <a:ea typeface="SC STKaiti"/>
                <a:cs typeface="SC STKaiti"/>
              </a:rPr>
              <a:t>全球领先的综合</a:t>
            </a:r>
            <a:r>
              <a:rPr kumimoji="0" lang="en-US" altLang="zh-CN" sz="1600" b="1" i="0" u="none" strike="noStrike" kern="0" cap="none" spc="0" normalizeH="0" baseline="0" noProof="0" dirty="0" smtClean="0">
                <a:ln>
                  <a:noFill/>
                </a:ln>
                <a:solidFill>
                  <a:srgbClr val="FF5050"/>
                </a:solidFill>
                <a:effectLst/>
                <a:uLnTx/>
                <a:uFillTx/>
                <a:latin typeface="+mn-lt"/>
                <a:ea typeface="SC STKaiti"/>
                <a:cs typeface="SC STKaiti"/>
              </a:rPr>
              <a:t>IT</a:t>
            </a:r>
            <a:r>
              <a:rPr kumimoji="0" lang="zh-CN" altLang="en-US" sz="1600" b="1" i="0" u="none" strike="noStrike" kern="0" cap="none" spc="0" normalizeH="0" baseline="0" noProof="0" dirty="0" smtClean="0">
                <a:ln>
                  <a:noFill/>
                </a:ln>
                <a:solidFill>
                  <a:srgbClr val="FF5050"/>
                </a:solidFill>
                <a:effectLst/>
                <a:uLnTx/>
                <a:uFillTx/>
                <a:latin typeface="+mn-lt"/>
                <a:ea typeface="SC STKaiti"/>
                <a:cs typeface="SC STKaiti"/>
              </a:rPr>
              <a:t>服务供应商</a:t>
            </a:r>
          </a:p>
        </p:txBody>
      </p:sp>
      <p:sp>
        <p:nvSpPr>
          <p:cNvPr id="7" name="AutoShape 4"/>
          <p:cNvSpPr>
            <a:spLocks noChangeArrowheads="1"/>
          </p:cNvSpPr>
          <p:nvPr/>
        </p:nvSpPr>
        <p:spPr bwMode="auto">
          <a:xfrm>
            <a:off x="142844" y="1362866"/>
            <a:ext cx="1546225" cy="42545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a:ea typeface="SC STKaiti"/>
                <a:cs typeface="SC STKaiti"/>
              </a:rPr>
              <a:t>我们的愿景</a:t>
            </a:r>
            <a:endParaRPr lang="en-US" altLang="zh-CN" sz="1400" dirty="0">
              <a:ea typeface="SC STKaiti"/>
              <a:cs typeface="SC STKaiti"/>
            </a:endParaRPr>
          </a:p>
        </p:txBody>
      </p:sp>
      <p:sp>
        <p:nvSpPr>
          <p:cNvPr id="8" name="AutoShape 5"/>
          <p:cNvSpPr>
            <a:spLocks noChangeArrowheads="1"/>
          </p:cNvSpPr>
          <p:nvPr/>
        </p:nvSpPr>
        <p:spPr bwMode="auto">
          <a:xfrm>
            <a:off x="1785918" y="3634579"/>
            <a:ext cx="7215238" cy="912812"/>
          </a:xfrm>
          <a:prstGeom prst="roundRect">
            <a:avLst>
              <a:gd name="adj" fmla="val 16667"/>
            </a:avLst>
          </a:prstGeom>
          <a:noFill/>
          <a:ln w="12700" algn="ctr">
            <a:solidFill>
              <a:schemeClr val="accent1"/>
            </a:solidFill>
            <a:round/>
            <a:headEnd/>
            <a:tailEnd/>
          </a:ln>
        </p:spPr>
        <p:txBody>
          <a:bodyPr wrap="square">
            <a:spAutoFit/>
          </a:bodyPr>
          <a:lstStyle/>
          <a:p>
            <a:pPr marL="342900" indent="-342900" eaLnBrk="0" hangingPunct="0">
              <a:spcBef>
                <a:spcPct val="20000"/>
              </a:spcBef>
              <a:buClr>
                <a:schemeClr val="accent1"/>
              </a:buClr>
              <a:buFont typeface="Wingdings" pitchFamily="2" charset="2"/>
              <a:buChar char="n"/>
            </a:pPr>
            <a:r>
              <a:rPr lang="zh-CN" altLang="en-US" sz="1400" dirty="0">
                <a:ea typeface="SC STKaiti"/>
                <a:cs typeface="SC STKaiti"/>
              </a:rPr>
              <a:t>全面的客户化和标准化软件解决方案</a:t>
            </a:r>
            <a:endParaRPr lang="en-US" altLang="zh-CN" sz="1400" dirty="0">
              <a:ea typeface="SC STKaiti"/>
              <a:cs typeface="SC STKaiti"/>
            </a:endParaRPr>
          </a:p>
          <a:p>
            <a:pPr marL="342900" indent="-342900" eaLnBrk="0" hangingPunct="0">
              <a:spcBef>
                <a:spcPct val="20000"/>
              </a:spcBef>
              <a:buClr>
                <a:schemeClr val="accent1"/>
              </a:buClr>
              <a:buFont typeface="Wingdings" pitchFamily="2" charset="2"/>
              <a:buChar char="n"/>
            </a:pPr>
            <a:r>
              <a:rPr lang="zh-CN" altLang="en-US" sz="1400" dirty="0">
                <a:ea typeface="SC STKaiti"/>
                <a:cs typeface="SC STKaiti"/>
              </a:rPr>
              <a:t>渠道，业务，管理相关解决方案与商业智能解决方案</a:t>
            </a:r>
            <a:endParaRPr lang="en-US" altLang="zh-CN" sz="1400" dirty="0">
              <a:ea typeface="SC STKaiti"/>
              <a:cs typeface="SC STKaiti"/>
            </a:endParaRPr>
          </a:p>
          <a:p>
            <a:pPr marL="342900" indent="-342900" eaLnBrk="0" hangingPunct="0">
              <a:spcBef>
                <a:spcPct val="20000"/>
              </a:spcBef>
              <a:buClr>
                <a:schemeClr val="accent1"/>
              </a:buClr>
              <a:buFont typeface="Wingdings" pitchFamily="2" charset="2"/>
              <a:buChar char="n"/>
            </a:pPr>
            <a:r>
              <a:rPr lang="zh-CN" altLang="en-US" sz="1400" dirty="0">
                <a:ea typeface="SC STKaiti"/>
                <a:cs typeface="SC STKaiti"/>
              </a:rPr>
              <a:t>其它服务，包括</a:t>
            </a:r>
            <a:r>
              <a:rPr lang="en-US" altLang="zh-CN" sz="1400" dirty="0">
                <a:ea typeface="SC STKaiti"/>
                <a:cs typeface="SC STKaiti"/>
              </a:rPr>
              <a:t>ATM </a:t>
            </a:r>
            <a:r>
              <a:rPr lang="zh-CN" altLang="en-US" sz="1400" dirty="0">
                <a:ea typeface="SC STKaiti"/>
                <a:cs typeface="SC STKaiti"/>
              </a:rPr>
              <a:t>维护、咨询和系统集成服务</a:t>
            </a:r>
            <a:endParaRPr lang="en-US" altLang="zh-CN" sz="1400" dirty="0">
              <a:ea typeface="SC STKaiti"/>
              <a:cs typeface="SC STKaiti"/>
            </a:endParaRPr>
          </a:p>
        </p:txBody>
      </p:sp>
      <p:sp>
        <p:nvSpPr>
          <p:cNvPr id="9" name="AutoShape 6"/>
          <p:cNvSpPr>
            <a:spLocks noChangeArrowheads="1"/>
          </p:cNvSpPr>
          <p:nvPr/>
        </p:nvSpPr>
        <p:spPr bwMode="auto">
          <a:xfrm>
            <a:off x="155544" y="3647279"/>
            <a:ext cx="1546225" cy="83185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a:ea typeface="SC STKaiti"/>
                <a:cs typeface="SC STKaiti"/>
              </a:rPr>
              <a:t>我们的解决方案及服务</a:t>
            </a:r>
            <a:endParaRPr lang="en-US" altLang="zh-CN" sz="1400" dirty="0">
              <a:ea typeface="SC STKaiti"/>
              <a:cs typeface="SC STKaiti"/>
            </a:endParaRPr>
          </a:p>
        </p:txBody>
      </p:sp>
      <p:sp>
        <p:nvSpPr>
          <p:cNvPr id="10" name="AutoShape 7"/>
          <p:cNvSpPr>
            <a:spLocks noChangeArrowheads="1"/>
          </p:cNvSpPr>
          <p:nvPr/>
        </p:nvSpPr>
        <p:spPr bwMode="auto">
          <a:xfrm>
            <a:off x="1785918" y="4650579"/>
            <a:ext cx="7215237" cy="817245"/>
          </a:xfrm>
          <a:prstGeom prst="roundRect">
            <a:avLst>
              <a:gd name="adj" fmla="val 16667"/>
            </a:avLst>
          </a:prstGeom>
          <a:noFill/>
          <a:ln w="12700" algn="ctr">
            <a:solidFill>
              <a:schemeClr val="accent1"/>
            </a:solidFill>
            <a:round/>
            <a:headEnd/>
            <a:tailEnd/>
          </a:ln>
        </p:spPr>
        <p:txBody>
          <a:bodyPr wrap="square" rIns="73152">
            <a:spAutoFit/>
          </a:bodyPr>
          <a:lstStyle/>
          <a:p>
            <a:pPr marL="342900" indent="-342900" eaLnBrk="0" hangingPunct="0">
              <a:spcBef>
                <a:spcPct val="20000"/>
              </a:spcBef>
              <a:buClr>
                <a:schemeClr val="accent1"/>
              </a:buClr>
              <a:buFont typeface="Wingdings" pitchFamily="2" charset="2"/>
              <a:buChar char="n"/>
            </a:pPr>
            <a:r>
              <a:rPr lang="zh-CN" altLang="en-US" sz="1400" dirty="0">
                <a:ea typeface="SC STKaiti"/>
                <a:cs typeface="SC STKaiti"/>
              </a:rPr>
              <a:t>由</a:t>
            </a:r>
            <a:r>
              <a:rPr lang="en-US" altLang="zh-CN" sz="1400" dirty="0">
                <a:ea typeface="SC STKaiti"/>
                <a:cs typeface="SC STKaiti"/>
              </a:rPr>
              <a:t>6</a:t>
            </a:r>
            <a:r>
              <a:rPr lang="zh-CN" altLang="en-US" sz="1400" dirty="0">
                <a:ea typeface="SC STKaiti"/>
                <a:cs typeface="SC STKaiti"/>
              </a:rPr>
              <a:t>个交付中心、</a:t>
            </a:r>
            <a:r>
              <a:rPr lang="en-US" altLang="zh-CN" sz="1400" dirty="0">
                <a:ea typeface="SC STKaiti"/>
                <a:cs typeface="SC STKaiti"/>
              </a:rPr>
              <a:t>3</a:t>
            </a:r>
            <a:r>
              <a:rPr lang="zh-CN" altLang="en-US" sz="1400" dirty="0">
                <a:ea typeface="SC STKaiti"/>
                <a:cs typeface="SC STKaiti"/>
              </a:rPr>
              <a:t>个研发中心和</a:t>
            </a:r>
            <a:r>
              <a:rPr lang="en-US" altLang="zh-CN" sz="1400" dirty="0">
                <a:ea typeface="SC STKaiti"/>
                <a:cs typeface="SC STKaiti"/>
              </a:rPr>
              <a:t>94</a:t>
            </a:r>
            <a:r>
              <a:rPr lang="zh-CN" altLang="en-US" sz="1400" dirty="0">
                <a:ea typeface="SC STKaiti"/>
                <a:cs typeface="SC STKaiti"/>
              </a:rPr>
              <a:t>个 </a:t>
            </a:r>
            <a:r>
              <a:rPr lang="en-US" altLang="zh-CN" sz="1400" dirty="0">
                <a:ea typeface="SC STKaiti"/>
                <a:cs typeface="SC STKaiti"/>
              </a:rPr>
              <a:t>ATM </a:t>
            </a:r>
            <a:r>
              <a:rPr lang="zh-CN" altLang="en-US" sz="1400" dirty="0">
                <a:ea typeface="SC STKaiti"/>
                <a:cs typeface="SC STKaiti"/>
              </a:rPr>
              <a:t>服务中心构成的全国性网络，覆盖中国大陆</a:t>
            </a:r>
            <a:r>
              <a:rPr lang="en-US" altLang="zh-CN" sz="1400" dirty="0">
                <a:ea typeface="SC STKaiti"/>
                <a:cs typeface="SC STKaiti"/>
              </a:rPr>
              <a:t>31</a:t>
            </a:r>
            <a:r>
              <a:rPr lang="zh-CN" altLang="en-US" sz="1400" dirty="0">
                <a:ea typeface="SC STKaiti"/>
                <a:cs typeface="SC STKaiti"/>
              </a:rPr>
              <a:t>个省、直辖市的</a:t>
            </a:r>
            <a:r>
              <a:rPr lang="en-US" altLang="zh-CN" sz="1400" dirty="0">
                <a:ea typeface="SC STKaiti"/>
                <a:cs typeface="SC STKaiti"/>
              </a:rPr>
              <a:t>27</a:t>
            </a:r>
            <a:r>
              <a:rPr lang="zh-CN" altLang="en-US" sz="1400" dirty="0" smtClean="0">
                <a:ea typeface="SC STKaiti"/>
                <a:cs typeface="SC STKaiti"/>
              </a:rPr>
              <a:t>个，</a:t>
            </a:r>
            <a:r>
              <a:rPr lang="zh-CN" altLang="en-US" sz="1400" dirty="0" smtClean="0">
                <a:solidFill>
                  <a:srgbClr val="FF0000"/>
                </a:solidFill>
                <a:ea typeface="SC STKaiti"/>
                <a:cs typeface="SC STKaiti"/>
              </a:rPr>
              <a:t>全球拥有</a:t>
            </a:r>
            <a:r>
              <a:rPr lang="en-US" altLang="zh-CN" sz="1400" dirty="0" smtClean="0">
                <a:solidFill>
                  <a:srgbClr val="FF0000"/>
                </a:solidFill>
                <a:ea typeface="SC STKaiti"/>
                <a:cs typeface="SC STKaiti"/>
              </a:rPr>
              <a:t>7000+</a:t>
            </a:r>
            <a:r>
              <a:rPr lang="zh-CN" altLang="en-US" sz="1400" dirty="0" smtClean="0">
                <a:solidFill>
                  <a:srgbClr val="FF0000"/>
                </a:solidFill>
                <a:ea typeface="SC STKaiti"/>
                <a:cs typeface="SC STKaiti"/>
              </a:rPr>
              <a:t>多名员工，</a:t>
            </a:r>
            <a:r>
              <a:rPr lang="zh-CN" altLang="en-US" sz="1400" b="1" dirty="0" smtClean="0">
                <a:solidFill>
                  <a:srgbClr val="FF0000"/>
                </a:solidFill>
                <a:ea typeface="SC STKaiti"/>
                <a:cs typeface="SC STKaiti"/>
              </a:rPr>
              <a:t>商业智能团队有</a:t>
            </a:r>
            <a:r>
              <a:rPr lang="en-US" altLang="zh-CN" sz="1400" b="1" dirty="0" smtClean="0">
                <a:solidFill>
                  <a:srgbClr val="FF0000"/>
                </a:solidFill>
                <a:ea typeface="SC STKaiti"/>
                <a:cs typeface="SC STKaiti"/>
              </a:rPr>
              <a:t>1300+</a:t>
            </a:r>
            <a:r>
              <a:rPr lang="zh-CN" altLang="en-US" sz="1400" b="1" dirty="0" smtClean="0">
                <a:solidFill>
                  <a:srgbClr val="FF0000"/>
                </a:solidFill>
                <a:ea typeface="SC STKaiti"/>
                <a:cs typeface="SC STKaiti"/>
              </a:rPr>
              <a:t>人</a:t>
            </a:r>
            <a:r>
              <a:rPr lang="zh-CN" altLang="en-US" sz="1400" b="1" dirty="0" smtClean="0">
                <a:solidFill>
                  <a:srgbClr val="FF0000"/>
                </a:solidFill>
                <a:ea typeface="SC STKaiti"/>
                <a:cs typeface="SC STKaiti"/>
              </a:rPr>
              <a:t>，其中成都有</a:t>
            </a:r>
            <a:r>
              <a:rPr lang="en-US" altLang="zh-CN" sz="1400" b="1" dirty="0" smtClean="0">
                <a:solidFill>
                  <a:srgbClr val="FF0000"/>
                </a:solidFill>
                <a:ea typeface="SC STKaiti"/>
                <a:cs typeface="SC STKaiti"/>
              </a:rPr>
              <a:t>100+</a:t>
            </a:r>
            <a:r>
              <a:rPr lang="zh-CN" altLang="en-US" sz="1400" b="1" dirty="0" smtClean="0">
                <a:solidFill>
                  <a:srgbClr val="FF0000"/>
                </a:solidFill>
                <a:ea typeface="SC STKaiti"/>
                <a:cs typeface="SC STKaiti"/>
              </a:rPr>
              <a:t>人</a:t>
            </a:r>
            <a:r>
              <a:rPr lang="zh-CN" altLang="en-US" sz="1400" dirty="0" smtClean="0">
                <a:ea typeface="SC STKaiti"/>
                <a:cs typeface="SC STKaiti"/>
              </a:rPr>
              <a:t>。</a:t>
            </a:r>
            <a:endParaRPr lang="zh-CN" altLang="en-US" sz="1400" dirty="0">
              <a:ea typeface="SC STKaiti"/>
              <a:cs typeface="SC STKaiti"/>
            </a:endParaRPr>
          </a:p>
        </p:txBody>
      </p:sp>
      <p:sp>
        <p:nvSpPr>
          <p:cNvPr id="11" name="AutoShape 8"/>
          <p:cNvSpPr>
            <a:spLocks noChangeArrowheads="1"/>
          </p:cNvSpPr>
          <p:nvPr/>
        </p:nvSpPr>
        <p:spPr bwMode="auto">
          <a:xfrm>
            <a:off x="142844" y="4637879"/>
            <a:ext cx="1546225" cy="547687"/>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a:ea typeface="SC STKaiti"/>
                <a:cs typeface="SC STKaiti"/>
              </a:rPr>
              <a:t>交付和服务平台</a:t>
            </a:r>
            <a:endParaRPr lang="en-US" altLang="zh-CN" sz="1400" dirty="0">
              <a:ea typeface="SC STKaiti"/>
              <a:cs typeface="SC STKaiti"/>
            </a:endParaRPr>
          </a:p>
        </p:txBody>
      </p:sp>
      <p:sp>
        <p:nvSpPr>
          <p:cNvPr id="12" name="AutoShape 9"/>
          <p:cNvSpPr>
            <a:spLocks noChangeArrowheads="1"/>
          </p:cNvSpPr>
          <p:nvPr/>
        </p:nvSpPr>
        <p:spPr bwMode="auto">
          <a:xfrm>
            <a:off x="1785918" y="5618881"/>
            <a:ext cx="7215237" cy="906463"/>
          </a:xfrm>
          <a:prstGeom prst="roundRect">
            <a:avLst>
              <a:gd name="adj" fmla="val 16667"/>
            </a:avLst>
          </a:prstGeom>
          <a:noFill/>
          <a:ln w="12700" algn="ctr">
            <a:solidFill>
              <a:schemeClr val="accent1"/>
            </a:solidFill>
            <a:round/>
            <a:headEnd/>
            <a:tailEnd/>
          </a:ln>
        </p:spPr>
        <p:txBody>
          <a:bodyPr wrap="square">
            <a:spAutoFit/>
          </a:bodyPr>
          <a:lstStyle/>
          <a:p>
            <a:pPr marL="342900" indent="-342900" eaLnBrk="0" hangingPunct="0">
              <a:spcBef>
                <a:spcPct val="20000"/>
              </a:spcBef>
              <a:buClr>
                <a:schemeClr val="accent1"/>
              </a:buClr>
              <a:buFont typeface="Wingdings" pitchFamily="2" charset="2"/>
              <a:buChar char="n"/>
            </a:pPr>
            <a:r>
              <a:rPr lang="en-US" altLang="zh-CN" sz="1400" dirty="0">
                <a:ea typeface="SC STKaiti"/>
                <a:cs typeface="SC STKaiti"/>
              </a:rPr>
              <a:t>20</a:t>
            </a:r>
            <a:r>
              <a:rPr lang="zh-CN" altLang="en-US" sz="1400" dirty="0">
                <a:ea typeface="SC STKaiti"/>
                <a:cs typeface="SC STKaiti"/>
              </a:rPr>
              <a:t>多年</a:t>
            </a:r>
            <a:r>
              <a:rPr lang="en-US" altLang="zh-CN" sz="1400" dirty="0">
                <a:ea typeface="SC STKaiti"/>
                <a:cs typeface="SC STKaiti"/>
              </a:rPr>
              <a:t>IT</a:t>
            </a:r>
            <a:r>
              <a:rPr lang="zh-CN" altLang="en-US" sz="1400" dirty="0">
                <a:ea typeface="SC STKaiti"/>
                <a:cs typeface="SC STKaiti"/>
              </a:rPr>
              <a:t>服务</a:t>
            </a:r>
            <a:r>
              <a:rPr lang="zh-CN" altLang="en-US" sz="1400" dirty="0" smtClean="0">
                <a:ea typeface="SC STKaiti"/>
                <a:cs typeface="SC STKaiti"/>
              </a:rPr>
              <a:t>经验的管理</a:t>
            </a:r>
            <a:r>
              <a:rPr lang="zh-CN" altLang="en-US" sz="1400" dirty="0">
                <a:ea typeface="SC STKaiti"/>
                <a:cs typeface="SC STKaiti"/>
              </a:rPr>
              <a:t>团队</a:t>
            </a:r>
          </a:p>
          <a:p>
            <a:pPr marL="342900" indent="-342900" eaLnBrk="0" hangingPunct="0">
              <a:spcBef>
                <a:spcPct val="20000"/>
              </a:spcBef>
              <a:buClr>
                <a:schemeClr val="accent1"/>
              </a:buClr>
              <a:buFont typeface="Wingdings" pitchFamily="2" charset="2"/>
              <a:buChar char="n"/>
            </a:pPr>
            <a:r>
              <a:rPr lang="zh-CN" altLang="en-US" sz="1400" dirty="0">
                <a:ea typeface="SC STKaiti"/>
                <a:cs typeface="SC STKaiti"/>
              </a:rPr>
              <a:t>各副总裁平均具有近</a:t>
            </a:r>
            <a:r>
              <a:rPr lang="en-US" altLang="zh-CN" sz="1400" dirty="0">
                <a:ea typeface="SC STKaiti"/>
                <a:cs typeface="SC STKaiti"/>
              </a:rPr>
              <a:t>20</a:t>
            </a:r>
            <a:r>
              <a:rPr lang="zh-CN" altLang="en-US" sz="1400" dirty="0">
                <a:ea typeface="SC STKaiti"/>
                <a:cs typeface="SC STKaiti"/>
              </a:rPr>
              <a:t>年行业经验</a:t>
            </a:r>
            <a:endParaRPr lang="en-US" altLang="zh-CN" sz="1400" dirty="0">
              <a:ea typeface="SC STKaiti"/>
              <a:cs typeface="SC STKaiti"/>
            </a:endParaRPr>
          </a:p>
          <a:p>
            <a:pPr marL="342900" indent="-342900" eaLnBrk="0" hangingPunct="0">
              <a:spcBef>
                <a:spcPct val="20000"/>
              </a:spcBef>
              <a:buClr>
                <a:schemeClr val="accent1"/>
              </a:buClr>
              <a:buFont typeface="Wingdings" pitchFamily="2" charset="2"/>
              <a:buChar char="n"/>
            </a:pPr>
            <a:r>
              <a:rPr lang="zh-CN" altLang="en-US" sz="1400" dirty="0" smtClean="0">
                <a:ea typeface="SC STKaiti"/>
                <a:cs typeface="SC STKaiti"/>
              </a:rPr>
              <a:t>全球</a:t>
            </a:r>
            <a:r>
              <a:rPr lang="en-US" altLang="zh-CN" sz="1400" dirty="0" smtClean="0">
                <a:ea typeface="SC STKaiti"/>
                <a:cs typeface="SC STKaiti"/>
              </a:rPr>
              <a:t>7000</a:t>
            </a:r>
            <a:r>
              <a:rPr lang="zh-CN" altLang="en-US" sz="1400" dirty="0">
                <a:ea typeface="SC STKaiti"/>
                <a:cs typeface="SC STKaiti"/>
              </a:rPr>
              <a:t>多名员工</a:t>
            </a:r>
          </a:p>
        </p:txBody>
      </p:sp>
      <p:sp>
        <p:nvSpPr>
          <p:cNvPr id="13" name="AutoShape 10"/>
          <p:cNvSpPr>
            <a:spLocks noChangeArrowheads="1"/>
          </p:cNvSpPr>
          <p:nvPr/>
        </p:nvSpPr>
        <p:spPr bwMode="auto">
          <a:xfrm>
            <a:off x="144432" y="5534174"/>
            <a:ext cx="1546225" cy="919162"/>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a:ea typeface="SC STKaiti"/>
                <a:cs typeface="SC STKaiti"/>
              </a:rPr>
              <a:t>管理团队</a:t>
            </a:r>
            <a:endParaRPr lang="en-US" altLang="zh-CN" sz="1400" dirty="0">
              <a:ea typeface="SC STKaiti"/>
              <a:cs typeface="SC STKaiti"/>
            </a:endParaRPr>
          </a:p>
          <a:p>
            <a:r>
              <a:rPr lang="zh-CN" altLang="en-US" sz="1400">
                <a:ea typeface="SC STKaiti"/>
                <a:cs typeface="SC STKaiti"/>
              </a:rPr>
              <a:t>和人员</a:t>
            </a:r>
            <a:endParaRPr lang="en-US" altLang="zh-CN" sz="1400" dirty="0">
              <a:ea typeface="SC STKaiti"/>
              <a:cs typeface="SC STKaiti"/>
            </a:endParaRPr>
          </a:p>
        </p:txBody>
      </p:sp>
      <p:sp>
        <p:nvSpPr>
          <p:cNvPr id="14" name="AutoShape 11"/>
          <p:cNvSpPr>
            <a:spLocks noChangeArrowheads="1"/>
          </p:cNvSpPr>
          <p:nvPr/>
        </p:nvSpPr>
        <p:spPr bwMode="auto">
          <a:xfrm>
            <a:off x="1785918" y="2708920"/>
            <a:ext cx="7215238" cy="769938"/>
          </a:xfrm>
          <a:prstGeom prst="roundRect">
            <a:avLst>
              <a:gd name="adj" fmla="val 16667"/>
            </a:avLst>
          </a:prstGeom>
          <a:noFill/>
          <a:ln w="12700" algn="ctr">
            <a:solidFill>
              <a:schemeClr val="accent1"/>
            </a:solidFill>
            <a:round/>
            <a:headEnd/>
            <a:tailEnd/>
          </a:ln>
        </p:spPr>
        <p:txBody>
          <a:bodyPr/>
          <a:lstStyle/>
          <a:p>
            <a:pPr marL="342900" indent="-342900" eaLnBrk="0" hangingPunct="0">
              <a:buClr>
                <a:schemeClr val="accent1"/>
              </a:buClr>
              <a:buFont typeface="Wingdings" pitchFamily="2" charset="2"/>
              <a:buChar char="n"/>
            </a:pPr>
            <a:r>
              <a:rPr lang="zh-CN" altLang="en-US" sz="1400" dirty="0" smtClean="0">
                <a:ea typeface="SC STKaiti"/>
                <a:cs typeface="SC STKaiti"/>
              </a:rPr>
              <a:t>四</a:t>
            </a:r>
            <a:r>
              <a:rPr lang="zh-CN" altLang="en-US" sz="1400" dirty="0">
                <a:ea typeface="SC STKaiti"/>
                <a:cs typeface="SC STKaiti"/>
              </a:rPr>
              <a:t>大国有银行</a:t>
            </a:r>
          </a:p>
          <a:p>
            <a:pPr marL="342900" indent="-342900" eaLnBrk="0" hangingPunct="0">
              <a:buClr>
                <a:schemeClr val="accent1"/>
              </a:buClr>
              <a:buFont typeface="Wingdings" pitchFamily="2" charset="2"/>
              <a:buChar char="n"/>
            </a:pPr>
            <a:r>
              <a:rPr lang="zh-CN" altLang="en-US" sz="1400" dirty="0">
                <a:ea typeface="SC STKaiti"/>
                <a:cs typeface="SC STKaiti"/>
              </a:rPr>
              <a:t>主要全国性股份制商业银行、交行、邮储银行</a:t>
            </a:r>
            <a:r>
              <a:rPr lang="zh-CN" altLang="en-US" sz="1400" dirty="0" smtClean="0">
                <a:ea typeface="SC STKaiti"/>
                <a:cs typeface="SC STKaiti"/>
              </a:rPr>
              <a:t>、城商行、</a:t>
            </a:r>
            <a:r>
              <a:rPr lang="zh-CN" altLang="en-US" sz="1400" dirty="0">
                <a:ea typeface="SC STKaiti"/>
                <a:cs typeface="SC STKaiti"/>
              </a:rPr>
              <a:t>农信社、保险机构</a:t>
            </a:r>
          </a:p>
          <a:p>
            <a:pPr marL="342900" indent="-342900" eaLnBrk="0" hangingPunct="0">
              <a:buClr>
                <a:schemeClr val="accent1"/>
              </a:buClr>
              <a:buFont typeface="Wingdings" pitchFamily="2" charset="2"/>
              <a:buChar char="n"/>
            </a:pPr>
            <a:r>
              <a:rPr lang="zh-CN" altLang="en-US" sz="1400" dirty="0">
                <a:ea typeface="SC STKaiti"/>
                <a:cs typeface="SC STKaiti"/>
              </a:rPr>
              <a:t>大型国有企业（资金管理、内容管理、</a:t>
            </a:r>
            <a:r>
              <a:rPr lang="en-US" altLang="zh-CN" sz="1400" dirty="0">
                <a:ea typeface="SC STKaiti"/>
                <a:cs typeface="SC STKaiti"/>
              </a:rPr>
              <a:t>BI</a:t>
            </a:r>
            <a:r>
              <a:rPr lang="zh-CN" altLang="en-US" sz="1400" dirty="0">
                <a:ea typeface="SC STKaiti"/>
                <a:cs typeface="SC STKaiti"/>
              </a:rPr>
              <a:t>）</a:t>
            </a:r>
          </a:p>
        </p:txBody>
      </p:sp>
      <p:sp>
        <p:nvSpPr>
          <p:cNvPr id="15" name="AutoShape 12"/>
          <p:cNvSpPr>
            <a:spLocks noChangeArrowheads="1"/>
          </p:cNvSpPr>
          <p:nvPr/>
        </p:nvSpPr>
        <p:spPr bwMode="auto">
          <a:xfrm>
            <a:off x="144432" y="2799554"/>
            <a:ext cx="1546225" cy="744537"/>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a:ea typeface="SC STKaiti"/>
                <a:cs typeface="SC STKaiti"/>
              </a:rPr>
              <a:t>我们的关键客户</a:t>
            </a:r>
            <a:endParaRPr lang="en-US" altLang="zh-CN" sz="1400" dirty="0">
              <a:ea typeface="SC STKaiti"/>
              <a:cs typeface="SC STKaiti"/>
            </a:endParaRPr>
          </a:p>
        </p:txBody>
      </p:sp>
      <p:sp>
        <p:nvSpPr>
          <p:cNvPr id="16" name="AutoShape 13"/>
          <p:cNvSpPr>
            <a:spLocks noChangeArrowheads="1"/>
          </p:cNvSpPr>
          <p:nvPr/>
        </p:nvSpPr>
        <p:spPr bwMode="auto">
          <a:xfrm>
            <a:off x="1785919" y="1916832"/>
            <a:ext cx="7215238" cy="578882"/>
          </a:xfrm>
          <a:prstGeom prst="roundRect">
            <a:avLst>
              <a:gd name="adj" fmla="val 16667"/>
            </a:avLst>
          </a:prstGeom>
          <a:noFill/>
          <a:ln w="12700" algn="ctr">
            <a:solidFill>
              <a:schemeClr val="accent1"/>
            </a:solidFill>
            <a:round/>
            <a:headEnd/>
            <a:tailEnd/>
          </a:ln>
        </p:spPr>
        <p:txBody>
          <a:bodyPr wrap="square">
            <a:spAutoFit/>
          </a:bodyPr>
          <a:lstStyle/>
          <a:p>
            <a:pPr marL="342900" indent="-342900" eaLnBrk="0" hangingPunct="0">
              <a:buClr>
                <a:schemeClr val="accent1"/>
              </a:buClr>
              <a:buFont typeface="Wingdings" pitchFamily="2" charset="2"/>
              <a:buChar char="n"/>
            </a:pPr>
            <a:r>
              <a:rPr lang="en-US" altLang="zh-CN" sz="1400" dirty="0">
                <a:ea typeface="SC STKaiti"/>
                <a:cs typeface="SC STKaiti"/>
              </a:rPr>
              <a:t>1996</a:t>
            </a:r>
            <a:r>
              <a:rPr lang="zh-CN" altLang="en-US" sz="1400" dirty="0">
                <a:ea typeface="SC STKaiti"/>
                <a:cs typeface="SC STKaiti"/>
              </a:rPr>
              <a:t>年成立于厦门，注册资本</a:t>
            </a:r>
            <a:r>
              <a:rPr lang="en-US" altLang="zh-CN" sz="1400" dirty="0" smtClean="0">
                <a:ea typeface="SC STKaiti"/>
                <a:cs typeface="SC STKaiti"/>
              </a:rPr>
              <a:t>13.82</a:t>
            </a:r>
            <a:r>
              <a:rPr lang="zh-CN" altLang="en-US" sz="1400" dirty="0" smtClean="0">
                <a:ea typeface="SC STKaiti"/>
                <a:cs typeface="SC STKaiti"/>
              </a:rPr>
              <a:t>亿</a:t>
            </a:r>
            <a:r>
              <a:rPr lang="zh-CN" altLang="en-US" sz="1400" dirty="0">
                <a:ea typeface="SC STKaiti"/>
                <a:cs typeface="SC STKaiti"/>
              </a:rPr>
              <a:t>人民币</a:t>
            </a:r>
            <a:endParaRPr lang="en-US" altLang="zh-CN" sz="1400" dirty="0">
              <a:ea typeface="SC STKaiti"/>
              <a:cs typeface="SC STKaiti"/>
            </a:endParaRPr>
          </a:p>
          <a:p>
            <a:pPr marL="342900" indent="-342900" eaLnBrk="0" hangingPunct="0">
              <a:buClr>
                <a:schemeClr val="accent1"/>
              </a:buClr>
              <a:buFont typeface="Wingdings" pitchFamily="2" charset="2"/>
              <a:buChar char="n"/>
            </a:pPr>
            <a:r>
              <a:rPr lang="zh-CN" altLang="en-US" sz="1400" dirty="0">
                <a:ea typeface="SC STKaiti"/>
                <a:cs typeface="SC STKaiti"/>
              </a:rPr>
              <a:t>专注于金融</a:t>
            </a:r>
            <a:r>
              <a:rPr lang="en-US" altLang="zh-CN" sz="1400" dirty="0">
                <a:ea typeface="SC STKaiti"/>
                <a:cs typeface="SC STKaiti"/>
              </a:rPr>
              <a:t>IT</a:t>
            </a:r>
            <a:r>
              <a:rPr lang="zh-CN" altLang="en-US" sz="1400" dirty="0">
                <a:ea typeface="SC STKaiti"/>
                <a:cs typeface="SC STKaiti"/>
              </a:rPr>
              <a:t>服务</a:t>
            </a:r>
            <a:r>
              <a:rPr lang="zh-CN" altLang="en-US" sz="1400" dirty="0" smtClean="0">
                <a:ea typeface="SC STKaiti"/>
                <a:cs typeface="SC STKaiti"/>
              </a:rPr>
              <a:t>领域</a:t>
            </a:r>
            <a:endParaRPr lang="zh-CN" altLang="en-US" sz="1400" dirty="0">
              <a:ea typeface="SC STKaiti"/>
              <a:cs typeface="SC STKaiti"/>
            </a:endParaRPr>
          </a:p>
        </p:txBody>
      </p:sp>
      <p:sp>
        <p:nvSpPr>
          <p:cNvPr id="17" name="AutoShape 14"/>
          <p:cNvSpPr>
            <a:spLocks noChangeArrowheads="1"/>
          </p:cNvSpPr>
          <p:nvPr/>
        </p:nvSpPr>
        <p:spPr bwMode="auto">
          <a:xfrm>
            <a:off x="142844" y="1918491"/>
            <a:ext cx="1546225" cy="736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r>
              <a:rPr lang="zh-CN" altLang="en-US" sz="1400" dirty="0">
                <a:ea typeface="SC STKaiti"/>
                <a:cs typeface="SC STKaiti"/>
              </a:rPr>
              <a:t>历史</a:t>
            </a:r>
            <a:endParaRPr lang="en-US" altLang="zh-CN" sz="1400" dirty="0">
              <a:ea typeface="SC STKaiti"/>
              <a:cs typeface="SC STKaiti"/>
            </a:endParaRPr>
          </a:p>
        </p:txBody>
      </p:sp>
    </p:spTree>
    <p:extLst>
      <p:ext uri="{BB962C8B-B14F-4D97-AF65-F5344CB8AC3E}">
        <p14:creationId xmlns:p14="http://schemas.microsoft.com/office/powerpoint/2010/main" val="328784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idx="4294967295"/>
          </p:nvPr>
        </p:nvSpPr>
        <p:spPr/>
        <p:txBody>
          <a:bodyPr/>
          <a:lstStyle/>
          <a:p>
            <a:r>
              <a:rPr lang="zh-CN" altLang="en-US" smtClean="0"/>
              <a:t>模型设计概述－基础数据层（产品）</a:t>
            </a:r>
          </a:p>
        </p:txBody>
      </p:sp>
      <p:pic>
        <p:nvPicPr>
          <p:cNvPr id="442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6" y="1363808"/>
            <a:ext cx="6479886" cy="4586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525271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idx="4294967295"/>
          </p:nvPr>
        </p:nvSpPr>
        <p:spPr/>
        <p:txBody>
          <a:bodyPr/>
          <a:lstStyle/>
          <a:p>
            <a:r>
              <a:rPr lang="zh-CN" altLang="en-US" smtClean="0"/>
              <a:t>模型设计概述－基础数据层（渠道）</a:t>
            </a:r>
          </a:p>
        </p:txBody>
      </p:sp>
      <p:pic>
        <p:nvPicPr>
          <p:cNvPr id="443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944" y="1408546"/>
            <a:ext cx="7777306" cy="4756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507420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idx="4294967295"/>
          </p:nvPr>
        </p:nvSpPr>
        <p:spPr/>
        <p:txBody>
          <a:bodyPr/>
          <a:lstStyle/>
          <a:p>
            <a:r>
              <a:rPr lang="zh-CN" altLang="en-US" smtClean="0"/>
              <a:t>模型设计概述－基础数据层（协议）</a:t>
            </a:r>
          </a:p>
        </p:txBody>
      </p:sp>
      <p:pic>
        <p:nvPicPr>
          <p:cNvPr id="444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9" y="907762"/>
            <a:ext cx="9109364" cy="5958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763622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idx="4294967295"/>
          </p:nvPr>
        </p:nvSpPr>
        <p:spPr/>
        <p:txBody>
          <a:bodyPr/>
          <a:lstStyle/>
          <a:p>
            <a:r>
              <a:rPr lang="zh-CN" altLang="en-US" smtClean="0"/>
              <a:t>模型设计概述－基础数据层（事件）</a:t>
            </a:r>
          </a:p>
        </p:txBody>
      </p:sp>
      <p:pic>
        <p:nvPicPr>
          <p:cNvPr id="445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114" y="907762"/>
            <a:ext cx="8288194" cy="5716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76161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idx="4294967295"/>
          </p:nvPr>
        </p:nvSpPr>
        <p:spPr/>
        <p:txBody>
          <a:bodyPr/>
          <a:lstStyle/>
          <a:p>
            <a:r>
              <a:rPr lang="zh-CN" altLang="en-US" smtClean="0"/>
              <a:t>模型设计概述－基础数据层（总账）</a:t>
            </a:r>
          </a:p>
        </p:txBody>
      </p:sp>
      <p:pic>
        <p:nvPicPr>
          <p:cNvPr id="446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6" y="1268557"/>
            <a:ext cx="6479886" cy="4824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978806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D61B266-0130-421E-AB18-AE1190E96CB5}" type="slidenum">
              <a:rPr lang="zh-TW" altLang="en-GB" sz="1100" b="0">
                <a:latin typeface="Book Antiqua" pitchFamily="18" charset="0"/>
              </a:rPr>
              <a:pPr/>
              <a:t>45</a:t>
            </a:fld>
            <a:endParaRPr lang="en-GB" altLang="zh-TW" sz="1100" b="0">
              <a:latin typeface="Book Antiqua" pitchFamily="18" charset="0"/>
            </a:endParaRPr>
          </a:p>
        </p:txBody>
      </p:sp>
      <p:pic>
        <p:nvPicPr>
          <p:cNvPr id="1126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9" y="1143000"/>
            <a:ext cx="899102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Rectangle 3"/>
          <p:cNvSpPr>
            <a:spLocks noGrp="1" noChangeArrowheads="1"/>
          </p:cNvSpPr>
          <p:nvPr>
            <p:ph type="title"/>
          </p:nvPr>
        </p:nvSpPr>
        <p:spPr/>
        <p:txBody>
          <a:bodyPr/>
          <a:lstStyle/>
          <a:p>
            <a:r>
              <a:rPr lang="zh-CN" altLang="en-US" smtClean="0"/>
              <a:t>数据模型：</a:t>
            </a:r>
            <a:r>
              <a:rPr lang="en-US" altLang="zh-CN" smtClean="0"/>
              <a:t> </a:t>
            </a:r>
            <a:r>
              <a:rPr lang="zh-CN" altLang="en-US" smtClean="0"/>
              <a:t>建总</a:t>
            </a:r>
            <a:r>
              <a:rPr lang="en-US" altLang="zh-CN" smtClean="0"/>
              <a:t>ODS</a:t>
            </a:r>
            <a:r>
              <a:rPr lang="zh-CN" altLang="en-US" smtClean="0"/>
              <a:t>模型示例</a:t>
            </a:r>
          </a:p>
        </p:txBody>
      </p:sp>
    </p:spTree>
    <p:extLst>
      <p:ext uri="{BB962C8B-B14F-4D97-AF65-F5344CB8AC3E}">
        <p14:creationId xmlns:p14="http://schemas.microsoft.com/office/powerpoint/2010/main" val="405863373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标题 1"/>
          <p:cNvSpPr>
            <a:spLocks noGrp="1"/>
          </p:cNvSpPr>
          <p:nvPr>
            <p:ph type="title" idx="4294967295"/>
          </p:nvPr>
        </p:nvSpPr>
        <p:spPr/>
        <p:txBody>
          <a:bodyPr/>
          <a:lstStyle/>
          <a:p>
            <a:r>
              <a:rPr lang="zh-CN" altLang="en-US" smtClean="0"/>
              <a:t>数据模型：加工汇总层</a:t>
            </a:r>
          </a:p>
        </p:txBody>
      </p:sp>
      <p:sp>
        <p:nvSpPr>
          <p:cNvPr id="11366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CBDA67C6-BC9C-4842-B9BB-3D62793F66D5}" type="slidenum">
              <a:rPr lang="zh-TW" altLang="en-GB" sz="1100" b="0">
                <a:latin typeface="Book Antiqua" pitchFamily="18" charset="0"/>
              </a:rPr>
              <a:pPr algn="r"/>
              <a:t>46</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834161" y="1031876"/>
            <a:ext cx="5970088"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层次设计</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应用上共享的原子共性汇总，一次计算，多次共享</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源于应用需求，统一分析、统一提炼</a:t>
            </a:r>
            <a:endParaRPr lang="en-US" altLang="zh-CN" sz="1600" kern="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600" kern="0" dirty="0">
                <a:latin typeface="Frutiger 45 Light" pitchFamily="34" charset="0"/>
              </a:rPr>
              <a:t>汇总主题划分</a:t>
            </a:r>
            <a:endParaRPr lang="en-US" altLang="zh-CN" sz="1600" kern="0" dirty="0">
              <a:latin typeface="Frutiger 45 Light" pitchFamily="34" charset="0"/>
            </a:endParaRPr>
          </a:p>
          <a:p>
            <a:pPr marL="1174633" lvl="2" indent="-343443" defTabSz="914886" eaLnBrk="0" hangingPunct="0">
              <a:lnSpc>
                <a:spcPct val="140000"/>
              </a:lnSpc>
              <a:spcBef>
                <a:spcPct val="50000"/>
              </a:spcBef>
              <a:buClr>
                <a:srgbClr val="FB7A13"/>
              </a:buClr>
              <a:buSzPct val="75000"/>
              <a:buFont typeface="Wingdings" pitchFamily="2" charset="2"/>
              <a:buChar char="Ø"/>
              <a:defRPr/>
            </a:pPr>
            <a:r>
              <a:rPr lang="zh-CN" altLang="en-US" sz="1600" kern="0" dirty="0">
                <a:latin typeface="Frutiger 45 Light" pitchFamily="34" charset="0"/>
              </a:rPr>
              <a:t>交易汇总</a:t>
            </a:r>
            <a:endParaRPr lang="en-US" altLang="zh-CN" sz="1600" kern="0" dirty="0">
              <a:latin typeface="Frutiger 45 Light" pitchFamily="34" charset="0"/>
            </a:endParaRPr>
          </a:p>
          <a:p>
            <a:pPr marL="1174633" lvl="2" indent="-343443" defTabSz="914886" eaLnBrk="0" hangingPunct="0">
              <a:lnSpc>
                <a:spcPct val="140000"/>
              </a:lnSpc>
              <a:spcBef>
                <a:spcPct val="50000"/>
              </a:spcBef>
              <a:buClr>
                <a:srgbClr val="FB7A13"/>
              </a:buClr>
              <a:buSzPct val="75000"/>
              <a:buFont typeface="Wingdings" pitchFamily="2" charset="2"/>
              <a:buChar char="Ø"/>
              <a:defRPr/>
            </a:pPr>
            <a:r>
              <a:rPr lang="zh-CN" altLang="en-US" sz="1600" kern="0" dirty="0">
                <a:latin typeface="Frutiger 45 Light" pitchFamily="34" charset="0"/>
              </a:rPr>
              <a:t>账户汇总</a:t>
            </a:r>
            <a:endParaRPr lang="en-US" altLang="zh-CN" sz="1600" kern="0" dirty="0">
              <a:latin typeface="Frutiger 45 Light" pitchFamily="34" charset="0"/>
            </a:endParaRPr>
          </a:p>
          <a:p>
            <a:pPr marL="1174633" lvl="2" indent="-343443" defTabSz="914886" eaLnBrk="0" hangingPunct="0">
              <a:lnSpc>
                <a:spcPct val="140000"/>
              </a:lnSpc>
              <a:spcBef>
                <a:spcPct val="50000"/>
              </a:spcBef>
              <a:buClr>
                <a:srgbClr val="FB7A13"/>
              </a:buClr>
              <a:buSzPct val="75000"/>
              <a:buFont typeface="Wingdings" pitchFamily="2" charset="2"/>
              <a:buChar char="Ø"/>
              <a:defRPr/>
            </a:pPr>
            <a:r>
              <a:rPr lang="zh-CN" altLang="en-US" sz="1600" kern="0" dirty="0">
                <a:latin typeface="Frutiger 45 Light" pitchFamily="34" charset="0"/>
              </a:rPr>
              <a:t>客户汇总</a:t>
            </a:r>
            <a:endParaRPr lang="en-US" altLang="zh-CN" sz="1600" kern="0" dirty="0">
              <a:latin typeface="Frutiger 45 Light" pitchFamily="34" charset="0"/>
            </a:endParaRPr>
          </a:p>
          <a:p>
            <a:pPr marL="1174633" lvl="2" indent="-343443" defTabSz="914886" eaLnBrk="0" hangingPunct="0">
              <a:lnSpc>
                <a:spcPct val="140000"/>
              </a:lnSpc>
              <a:spcBef>
                <a:spcPct val="50000"/>
              </a:spcBef>
              <a:buClr>
                <a:srgbClr val="FB7A13"/>
              </a:buClr>
              <a:buSzPct val="75000"/>
              <a:buFont typeface="Wingdings" pitchFamily="2" charset="2"/>
              <a:buChar char="Ø"/>
              <a:defRPr/>
            </a:pPr>
            <a:r>
              <a:rPr lang="zh-CN" altLang="en-US" sz="1600" kern="0" dirty="0">
                <a:latin typeface="Frutiger 45 Light" pitchFamily="34" charset="0"/>
              </a:rPr>
              <a:t>渠道汇总</a:t>
            </a:r>
            <a:endParaRPr lang="en-US" altLang="zh-CN" sz="1600" kern="0" dirty="0">
              <a:latin typeface="Frutiger 45 Light" pitchFamily="34" charset="0"/>
            </a:endParaRPr>
          </a:p>
          <a:p>
            <a:pPr marL="1174633" lvl="2" indent="-343443" defTabSz="914886" eaLnBrk="0" hangingPunct="0">
              <a:lnSpc>
                <a:spcPct val="140000"/>
              </a:lnSpc>
              <a:spcBef>
                <a:spcPct val="50000"/>
              </a:spcBef>
              <a:buClr>
                <a:srgbClr val="FB7A13"/>
              </a:buClr>
              <a:buSzPct val="75000"/>
              <a:buFont typeface="Wingdings" pitchFamily="2" charset="2"/>
              <a:buChar char="Ø"/>
              <a:defRPr/>
            </a:pPr>
            <a:r>
              <a:rPr lang="zh-CN" altLang="en-US" sz="1600" kern="0" dirty="0">
                <a:latin typeface="Frutiger 45 Light" pitchFamily="34" charset="0"/>
              </a:rPr>
              <a:t>机构汇总</a:t>
            </a: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pic>
        <p:nvPicPr>
          <p:cNvPr id="74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564904"/>
            <a:ext cx="5774553" cy="3936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160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269303A1-F9E6-4EB6-80E1-D13203EBD871}" type="slidenum">
              <a:rPr lang="zh-TW" altLang="en-GB" sz="1100" b="0">
                <a:latin typeface="Book Antiqua" pitchFamily="18" charset="0"/>
              </a:rPr>
              <a:pPr/>
              <a:t>47</a:t>
            </a:fld>
            <a:endParaRPr lang="en-GB" altLang="zh-TW" sz="1100" b="0">
              <a:latin typeface="Book Antiqua" pitchFamily="18" charset="0"/>
            </a:endParaRPr>
          </a:p>
        </p:txBody>
      </p:sp>
      <p:sp>
        <p:nvSpPr>
          <p:cNvPr id="115715" name="标题 1"/>
          <p:cNvSpPr>
            <a:spLocks noGrp="1"/>
          </p:cNvSpPr>
          <p:nvPr>
            <p:ph type="title" idx="4294967295"/>
          </p:nvPr>
        </p:nvSpPr>
        <p:spPr/>
        <p:txBody>
          <a:bodyPr/>
          <a:lstStyle/>
          <a:p>
            <a:r>
              <a:rPr lang="zh-CN" altLang="en-US" smtClean="0"/>
              <a:t>数据模型：物理化</a:t>
            </a:r>
          </a:p>
        </p:txBody>
      </p:sp>
      <p:sp>
        <p:nvSpPr>
          <p:cNvPr id="11571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77D6938-1417-450D-8848-618B17008291}" type="slidenum">
              <a:rPr lang="zh-TW" altLang="en-GB" sz="1100" b="0">
                <a:latin typeface="Book Antiqua" pitchFamily="18" charset="0"/>
              </a:rPr>
              <a:pPr algn="r"/>
              <a:t>47</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7" name="Rectangle 3"/>
          <p:cNvSpPr txBox="1">
            <a:spLocks noChangeArrowheads="1"/>
          </p:cNvSpPr>
          <p:nvPr/>
        </p:nvSpPr>
        <p:spPr bwMode="auto">
          <a:xfrm>
            <a:off x="457489" y="965754"/>
            <a:ext cx="8451273"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80000"/>
              </a:lnSpc>
              <a:spcBef>
                <a:spcPct val="50000"/>
              </a:spcBef>
              <a:buClr>
                <a:srgbClr val="FB7A13"/>
              </a:buClr>
              <a:buSzPct val="75000"/>
              <a:buFont typeface="Wingdings" pitchFamily="2" charset="2"/>
              <a:buChar char="n"/>
              <a:defRPr/>
            </a:pPr>
            <a:r>
              <a:rPr lang="zh-CN" altLang="zh-CN" sz="1600" dirty="0"/>
              <a:t>接口设计</a:t>
            </a:r>
            <a:endParaRPr lang="en-US" altLang="zh-CN" sz="16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源是数据库时，从源直抽并直接加载到目标的直接用</a:t>
            </a:r>
            <a:r>
              <a:rPr lang="en-US" altLang="zh-CN" sz="1500" kern="0" dirty="0" err="1">
                <a:latin typeface="Frutiger 45 Light" pitchFamily="34" charset="0"/>
              </a:rPr>
              <a:t>DataStage</a:t>
            </a:r>
            <a:r>
              <a:rPr lang="zh-CN" altLang="en-US" sz="1500" kern="0" dirty="0">
                <a:latin typeface="Frutiger 45 Light" pitchFamily="34" charset="0"/>
              </a:rPr>
              <a:t>实现，无需接口。</a:t>
            </a: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源是文本时，采用</a:t>
            </a:r>
            <a:r>
              <a:rPr lang="en-US" altLang="zh-CN" sz="1500" kern="0" dirty="0" err="1">
                <a:latin typeface="Frutiger 45 Light" pitchFamily="34" charset="0"/>
              </a:rPr>
              <a:t>DataStage</a:t>
            </a:r>
            <a:r>
              <a:rPr lang="zh-CN" altLang="en-US" sz="1500" kern="0" dirty="0">
                <a:latin typeface="Frutiger 45 Light" pitchFamily="34" charset="0"/>
              </a:rPr>
              <a:t>直接加载。</a:t>
            </a: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文件直传由交换层直接实现，无需接口</a:t>
            </a: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目标需要文本的，使用目标文本接口标准</a:t>
            </a: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针对多个目标的一致性应用，无需复杂处理的可以建立统一的数据视图，需要复杂处理的可以编制统一数据发布接口，为多个目标提供统一应用</a:t>
            </a: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en-US" sz="1500" kern="0" dirty="0">
                <a:latin typeface="Frutiger 45 Light" pitchFamily="34" charset="0"/>
              </a:rPr>
              <a:t>统一对外的</a:t>
            </a:r>
            <a:r>
              <a:rPr lang="en-US" altLang="zh-CN" sz="1500" kern="0" dirty="0">
                <a:latin typeface="Frutiger 45 Light" pitchFamily="34" charset="0"/>
              </a:rPr>
              <a:t>XML</a:t>
            </a:r>
            <a:r>
              <a:rPr lang="zh-CN" altLang="en-US" sz="1500" kern="0" dirty="0">
                <a:latin typeface="Frutiger 45 Light" pitchFamily="34" charset="0"/>
              </a:rPr>
              <a:t>报文接口标准</a:t>
            </a:r>
          </a:p>
          <a:p>
            <a:pPr marL="343443" indent="-343443" defTabSz="914886" eaLnBrk="0" hangingPunct="0">
              <a:lnSpc>
                <a:spcPct val="80000"/>
              </a:lnSpc>
              <a:spcBef>
                <a:spcPct val="50000"/>
              </a:spcBef>
              <a:buClr>
                <a:srgbClr val="FB7A13"/>
              </a:buClr>
              <a:buSzPct val="75000"/>
              <a:buFont typeface="Wingdings" pitchFamily="2" charset="2"/>
              <a:buChar char="n"/>
              <a:defRPr/>
            </a:pPr>
            <a:r>
              <a:rPr lang="zh-CN" altLang="en-US" sz="1600" dirty="0"/>
              <a:t>存储优化</a:t>
            </a:r>
            <a:r>
              <a:rPr lang="zh-CN" altLang="zh-CN" sz="1600" dirty="0"/>
              <a:t>设计</a:t>
            </a:r>
            <a:endParaRPr lang="en-US" altLang="zh-CN" sz="16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kern="0" dirty="0">
                <a:latin typeface="Frutiger 45 Light" pitchFamily="34" charset="0"/>
              </a:rPr>
              <a:t>确定索引策略</a:t>
            </a:r>
            <a:endParaRPr lang="en-US" altLang="zh-CN" sz="15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kern="0" dirty="0">
                <a:latin typeface="Frutiger 45 Light" pitchFamily="34" charset="0"/>
              </a:rPr>
              <a:t>确定数据存放位置</a:t>
            </a:r>
            <a:endParaRPr lang="en-US" altLang="zh-CN" sz="15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kern="0" dirty="0">
                <a:latin typeface="Frutiger 45 Light" pitchFamily="34" charset="0"/>
              </a:rPr>
              <a:t>确定存储分配</a:t>
            </a:r>
            <a:endParaRPr lang="en-US" altLang="zh-CN" sz="1500" kern="0" dirty="0">
              <a:latin typeface="Frutiger 45 Light" pitchFamily="34" charset="0"/>
            </a:endParaRPr>
          </a:p>
          <a:p>
            <a:pPr marL="343443" indent="-343443" defTabSz="914886" eaLnBrk="0" hangingPunct="0">
              <a:lnSpc>
                <a:spcPct val="80000"/>
              </a:lnSpc>
              <a:spcBef>
                <a:spcPct val="50000"/>
              </a:spcBef>
              <a:buClr>
                <a:srgbClr val="FB7A13"/>
              </a:buClr>
              <a:buSzPct val="75000"/>
              <a:buFont typeface="Wingdings" pitchFamily="2" charset="2"/>
              <a:buChar char="n"/>
              <a:defRPr/>
            </a:pPr>
            <a:r>
              <a:rPr lang="zh-CN" altLang="zh-CN" sz="1600" dirty="0"/>
              <a:t>稳定性设计</a:t>
            </a:r>
            <a:endParaRPr lang="en-US" altLang="zh-CN" sz="1600" dirty="0"/>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dirty="0"/>
              <a:t>不使用“</a:t>
            </a:r>
            <a:r>
              <a:rPr lang="en-US" altLang="zh-CN" sz="1500" dirty="0"/>
              <a:t>select *</a:t>
            </a:r>
            <a:r>
              <a:rPr lang="zh-CN" altLang="zh-CN" sz="1500" dirty="0"/>
              <a:t>”</a:t>
            </a:r>
            <a:endParaRPr lang="en-US" altLang="zh-CN" sz="15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dirty="0"/>
              <a:t>数据标准层</a:t>
            </a:r>
            <a:r>
              <a:rPr lang="en-US" altLang="zh-CN" sz="1500" dirty="0"/>
              <a:t>SDM</a:t>
            </a:r>
            <a:r>
              <a:rPr lang="zh-CN" altLang="zh-CN" sz="1500" dirty="0"/>
              <a:t>中尽量不删除和修改字段，只是新增字段</a:t>
            </a:r>
            <a:endParaRPr lang="en-US" altLang="zh-CN" sz="1500" kern="0" dirty="0">
              <a:latin typeface="Frutiger 45 Light" pitchFamily="34" charset="0"/>
            </a:endParaRPr>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dirty="0"/>
              <a:t>使用辅表方式</a:t>
            </a:r>
            <a:endParaRPr lang="zh-CN" altLang="en-US" sz="1500" kern="0" dirty="0">
              <a:latin typeface="Frutiger 45 Light" pitchFamily="34" charset="0"/>
            </a:endParaRPr>
          </a:p>
          <a:p>
            <a:pPr marL="343443" indent="-343443" defTabSz="914886" eaLnBrk="0" hangingPunct="0">
              <a:lnSpc>
                <a:spcPct val="80000"/>
              </a:lnSpc>
              <a:spcBef>
                <a:spcPct val="50000"/>
              </a:spcBef>
              <a:buClr>
                <a:srgbClr val="FB7A13"/>
              </a:buClr>
              <a:buSzPct val="75000"/>
              <a:buFont typeface="Wingdings" pitchFamily="2" charset="2"/>
              <a:buChar char="n"/>
              <a:defRPr/>
            </a:pPr>
            <a:r>
              <a:rPr lang="zh-CN" altLang="zh-CN" sz="1600" dirty="0"/>
              <a:t>屏蔽源系统设计</a:t>
            </a:r>
            <a:endParaRPr lang="en-US" altLang="zh-CN" sz="1600" dirty="0"/>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dirty="0"/>
              <a:t>模型标准层入库设计</a:t>
            </a:r>
            <a:endParaRPr lang="en-US" altLang="zh-CN" sz="1500" dirty="0"/>
          </a:p>
          <a:p>
            <a:pPr marL="759038" lvl="1" indent="-343443" defTabSz="914886" eaLnBrk="0" hangingPunct="0">
              <a:lnSpc>
                <a:spcPct val="80000"/>
              </a:lnSpc>
              <a:spcBef>
                <a:spcPct val="50000"/>
              </a:spcBef>
              <a:buClr>
                <a:srgbClr val="FB7A13"/>
              </a:buClr>
              <a:buSzPct val="75000"/>
              <a:buFont typeface="Wingdings" pitchFamily="2" charset="2"/>
              <a:buChar char="p"/>
              <a:defRPr/>
            </a:pPr>
            <a:r>
              <a:rPr lang="zh-CN" altLang="zh-CN" sz="1500" dirty="0"/>
              <a:t>数据筛选设计</a:t>
            </a:r>
            <a:endParaRPr lang="en-US" altLang="zh-CN" sz="1500" kern="0" dirty="0">
              <a:latin typeface="Frutiger 45 Light" pitchFamily="34" charset="0"/>
            </a:endParaRPr>
          </a:p>
        </p:txBody>
      </p:sp>
    </p:spTree>
    <p:extLst>
      <p:ext uri="{BB962C8B-B14F-4D97-AF65-F5344CB8AC3E}">
        <p14:creationId xmlns:p14="http://schemas.microsoft.com/office/powerpoint/2010/main" val="2169732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76DDF943-A76B-4120-A71E-CC9EE4446583}" type="slidenum">
              <a:rPr lang="zh-TW" altLang="en-GB" sz="1100" b="0">
                <a:latin typeface="Book Antiqua" pitchFamily="18" charset="0"/>
              </a:rPr>
              <a:pPr/>
              <a:t>48</a:t>
            </a:fld>
            <a:endParaRPr lang="en-GB" altLang="zh-TW" sz="1100" b="0">
              <a:latin typeface="Book Antiqua" pitchFamily="18" charset="0"/>
            </a:endParaRPr>
          </a:p>
        </p:txBody>
      </p:sp>
      <p:sp>
        <p:nvSpPr>
          <p:cNvPr id="116739" name="标题 1"/>
          <p:cNvSpPr>
            <a:spLocks noGrp="1"/>
          </p:cNvSpPr>
          <p:nvPr>
            <p:ph type="title" idx="4294967295"/>
          </p:nvPr>
        </p:nvSpPr>
        <p:spPr/>
        <p:txBody>
          <a:bodyPr/>
          <a:lstStyle/>
          <a:p>
            <a:r>
              <a:rPr lang="zh-CN" altLang="en-US" smtClean="0"/>
              <a:t>数据模型：模型设计工艺</a:t>
            </a:r>
            <a:endParaRPr lang="en-US" altLang="zh-CN" smtClean="0"/>
          </a:p>
        </p:txBody>
      </p:sp>
      <p:sp>
        <p:nvSpPr>
          <p:cNvPr id="11674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19C583A-8DD5-458B-9EE1-0FDADC611CA4}" type="slidenum">
              <a:rPr lang="zh-TW" altLang="en-GB" sz="1100" b="0">
                <a:latin typeface="Book Antiqua" pitchFamily="18" charset="0"/>
              </a:rPr>
              <a:pPr algn="r"/>
              <a:t>48</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116742" name="Rectangle 8"/>
          <p:cNvSpPr>
            <a:spLocks noChangeArrowheads="1"/>
          </p:cNvSpPr>
          <p:nvPr/>
        </p:nvSpPr>
        <p:spPr bwMode="auto">
          <a:xfrm>
            <a:off x="3326535" y="1317625"/>
            <a:ext cx="1440295" cy="281420"/>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lIns="83119" tIns="41559" rIns="83119" bIns="41559" anchor="ctr"/>
          <a:lstStyle/>
          <a:p>
            <a:pPr algn="ctr"/>
            <a:r>
              <a:rPr lang="zh-CN" altLang="en-US" sz="1600"/>
              <a:t>划定数据范围</a:t>
            </a:r>
          </a:p>
        </p:txBody>
      </p:sp>
      <p:grpSp>
        <p:nvGrpSpPr>
          <p:cNvPr id="116743" name="Group 9"/>
          <p:cNvGrpSpPr>
            <a:grpSpLocks/>
          </p:cNvGrpSpPr>
          <p:nvPr/>
        </p:nvGrpSpPr>
        <p:grpSpPr bwMode="auto">
          <a:xfrm>
            <a:off x="3283239" y="1640898"/>
            <a:ext cx="1571625" cy="555625"/>
            <a:chOff x="849" y="1256"/>
            <a:chExt cx="1089" cy="385"/>
          </a:xfrm>
        </p:grpSpPr>
        <p:sp>
          <p:nvSpPr>
            <p:cNvPr id="116766" name="Rectangle 10"/>
            <p:cNvSpPr>
              <a:spLocks noChangeArrowheads="1"/>
            </p:cNvSpPr>
            <p:nvPr/>
          </p:nvSpPr>
          <p:spPr bwMode="auto">
            <a:xfrm>
              <a:off x="849" y="1454"/>
              <a:ext cx="1089" cy="187"/>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表级映射</a:t>
              </a:r>
            </a:p>
          </p:txBody>
        </p:sp>
        <p:sp>
          <p:nvSpPr>
            <p:cNvPr id="3509259" name="AutoShape 11"/>
            <p:cNvSpPr>
              <a:spLocks noChangeArrowheads="1"/>
            </p:cNvSpPr>
            <p:nvPr/>
          </p:nvSpPr>
          <p:spPr bwMode="auto">
            <a:xfrm>
              <a:off x="1208" y="1256"/>
              <a:ext cx="306" cy="151"/>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grpSp>
      <p:grpSp>
        <p:nvGrpSpPr>
          <p:cNvPr id="116744" name="Group 12"/>
          <p:cNvGrpSpPr>
            <a:grpSpLocks/>
          </p:cNvGrpSpPr>
          <p:nvPr/>
        </p:nvGrpSpPr>
        <p:grpSpPr bwMode="auto">
          <a:xfrm>
            <a:off x="3327978" y="2231159"/>
            <a:ext cx="1440295" cy="601807"/>
            <a:chOff x="880" y="1665"/>
            <a:chExt cx="998" cy="417"/>
          </a:xfrm>
        </p:grpSpPr>
        <p:sp>
          <p:nvSpPr>
            <p:cNvPr id="3509261" name="AutoShape 13"/>
            <p:cNvSpPr>
              <a:spLocks noChangeArrowheads="1"/>
            </p:cNvSpPr>
            <p:nvPr/>
          </p:nvSpPr>
          <p:spPr bwMode="auto">
            <a:xfrm>
              <a:off x="1209" y="1665"/>
              <a:ext cx="306" cy="167"/>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sp>
          <p:nvSpPr>
            <p:cNvPr id="116765" name="Rectangle 14"/>
            <p:cNvSpPr>
              <a:spLocks noChangeArrowheads="1"/>
            </p:cNvSpPr>
            <p:nvPr/>
          </p:nvSpPr>
          <p:spPr bwMode="auto">
            <a:xfrm>
              <a:off x="880" y="1879"/>
              <a:ext cx="998" cy="203"/>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字段级分析</a:t>
              </a:r>
            </a:p>
          </p:txBody>
        </p:sp>
      </p:grpSp>
      <p:grpSp>
        <p:nvGrpSpPr>
          <p:cNvPr id="116745" name="Group 15"/>
          <p:cNvGrpSpPr>
            <a:grpSpLocks/>
          </p:cNvGrpSpPr>
          <p:nvPr/>
        </p:nvGrpSpPr>
        <p:grpSpPr bwMode="auto">
          <a:xfrm>
            <a:off x="3361172" y="3433330"/>
            <a:ext cx="1440295" cy="559955"/>
            <a:chOff x="903" y="2106"/>
            <a:chExt cx="998" cy="388"/>
          </a:xfrm>
        </p:grpSpPr>
        <p:sp>
          <p:nvSpPr>
            <p:cNvPr id="116762" name="Rectangle 16"/>
            <p:cNvSpPr>
              <a:spLocks noChangeArrowheads="1"/>
            </p:cNvSpPr>
            <p:nvPr/>
          </p:nvSpPr>
          <p:spPr bwMode="auto">
            <a:xfrm>
              <a:off x="903" y="2307"/>
              <a:ext cx="998" cy="187"/>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逻辑模型设计</a:t>
              </a:r>
            </a:p>
          </p:txBody>
        </p:sp>
        <p:sp>
          <p:nvSpPr>
            <p:cNvPr id="3509265" name="AutoShape 17"/>
            <p:cNvSpPr>
              <a:spLocks noChangeArrowheads="1"/>
            </p:cNvSpPr>
            <p:nvPr/>
          </p:nvSpPr>
          <p:spPr bwMode="auto">
            <a:xfrm>
              <a:off x="1202" y="2106"/>
              <a:ext cx="306" cy="167"/>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grpSp>
      <p:grpSp>
        <p:nvGrpSpPr>
          <p:cNvPr id="116746" name="Group 18"/>
          <p:cNvGrpSpPr>
            <a:grpSpLocks/>
          </p:cNvGrpSpPr>
          <p:nvPr/>
        </p:nvGrpSpPr>
        <p:grpSpPr bwMode="auto">
          <a:xfrm>
            <a:off x="4805796" y="3397250"/>
            <a:ext cx="1881909" cy="883227"/>
            <a:chOff x="1904" y="2081"/>
            <a:chExt cx="1304" cy="612"/>
          </a:xfrm>
        </p:grpSpPr>
        <p:sp>
          <p:nvSpPr>
            <p:cNvPr id="116759" name="Rectangle 19"/>
            <p:cNvSpPr>
              <a:spLocks noChangeArrowheads="1"/>
            </p:cNvSpPr>
            <p:nvPr/>
          </p:nvSpPr>
          <p:spPr bwMode="auto">
            <a:xfrm>
              <a:off x="2210" y="2081"/>
              <a:ext cx="998" cy="211"/>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模型规划</a:t>
              </a:r>
            </a:p>
          </p:txBody>
        </p:sp>
        <p:sp>
          <p:nvSpPr>
            <p:cNvPr id="116760" name="Rectangle 20"/>
            <p:cNvSpPr>
              <a:spLocks noChangeArrowheads="1"/>
            </p:cNvSpPr>
            <p:nvPr/>
          </p:nvSpPr>
          <p:spPr bwMode="auto">
            <a:xfrm>
              <a:off x="2203" y="2482"/>
              <a:ext cx="998" cy="211"/>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模型规范</a:t>
              </a:r>
            </a:p>
          </p:txBody>
        </p:sp>
        <p:sp>
          <p:nvSpPr>
            <p:cNvPr id="116761" name="AutoShape 21"/>
            <p:cNvSpPr>
              <a:spLocks noChangeArrowheads="1"/>
            </p:cNvSpPr>
            <p:nvPr/>
          </p:nvSpPr>
          <p:spPr bwMode="auto">
            <a:xfrm>
              <a:off x="1904" y="2288"/>
              <a:ext cx="312" cy="200"/>
            </a:xfrm>
            <a:prstGeom prst="leftArrowCallout">
              <a:avLst>
                <a:gd name="adj1" fmla="val 50000"/>
                <a:gd name="adj2" fmla="val 25000"/>
                <a:gd name="adj3" fmla="val 17998"/>
                <a:gd name="adj4" fmla="val 66667"/>
              </a:avLst>
            </a:prstGeom>
            <a:solidFill>
              <a:srgbClr val="339966"/>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pPr algn="ctr"/>
              <a:endParaRPr lang="zh-CN" altLang="en-US" sz="1600"/>
            </a:p>
          </p:txBody>
        </p:sp>
      </p:grpSp>
      <p:grpSp>
        <p:nvGrpSpPr>
          <p:cNvPr id="116747" name="Group 22"/>
          <p:cNvGrpSpPr>
            <a:grpSpLocks/>
          </p:cNvGrpSpPr>
          <p:nvPr/>
        </p:nvGrpSpPr>
        <p:grpSpPr bwMode="auto">
          <a:xfrm>
            <a:off x="3349626" y="5280603"/>
            <a:ext cx="1440295" cy="529647"/>
            <a:chOff x="895" y="3386"/>
            <a:chExt cx="998" cy="367"/>
          </a:xfrm>
        </p:grpSpPr>
        <p:sp>
          <p:nvSpPr>
            <p:cNvPr id="116757" name="Rectangle 23"/>
            <p:cNvSpPr>
              <a:spLocks noChangeArrowheads="1"/>
            </p:cNvSpPr>
            <p:nvPr/>
          </p:nvSpPr>
          <p:spPr bwMode="auto">
            <a:xfrm>
              <a:off x="895" y="3598"/>
              <a:ext cx="998" cy="155"/>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en-US" altLang="zh-CN" sz="1600"/>
                <a:t>Mapping</a:t>
              </a:r>
              <a:r>
                <a:rPr lang="zh-CN" altLang="en-US" sz="1600"/>
                <a:t>设计</a:t>
              </a:r>
            </a:p>
          </p:txBody>
        </p:sp>
        <p:sp>
          <p:nvSpPr>
            <p:cNvPr id="3509272" name="AutoShape 24"/>
            <p:cNvSpPr>
              <a:spLocks noChangeArrowheads="1"/>
            </p:cNvSpPr>
            <p:nvPr/>
          </p:nvSpPr>
          <p:spPr bwMode="auto">
            <a:xfrm>
              <a:off x="1194" y="3386"/>
              <a:ext cx="306" cy="183"/>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grpSp>
      <p:grpSp>
        <p:nvGrpSpPr>
          <p:cNvPr id="116748" name="Group 25"/>
          <p:cNvGrpSpPr>
            <a:grpSpLocks/>
          </p:cNvGrpSpPr>
          <p:nvPr/>
        </p:nvGrpSpPr>
        <p:grpSpPr bwMode="auto">
          <a:xfrm>
            <a:off x="3379933" y="4671580"/>
            <a:ext cx="1440295" cy="545523"/>
            <a:chOff x="916" y="2964"/>
            <a:chExt cx="998" cy="378"/>
          </a:xfrm>
        </p:grpSpPr>
        <p:sp>
          <p:nvSpPr>
            <p:cNvPr id="116755" name="Rectangle 26"/>
            <p:cNvSpPr>
              <a:spLocks noChangeArrowheads="1"/>
            </p:cNvSpPr>
            <p:nvPr/>
          </p:nvSpPr>
          <p:spPr bwMode="auto">
            <a:xfrm>
              <a:off x="916" y="3147"/>
              <a:ext cx="998" cy="195"/>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数据库物理设计</a:t>
              </a:r>
            </a:p>
          </p:txBody>
        </p:sp>
        <p:sp>
          <p:nvSpPr>
            <p:cNvPr id="3509275" name="AutoShape 27"/>
            <p:cNvSpPr>
              <a:spLocks noChangeArrowheads="1"/>
            </p:cNvSpPr>
            <p:nvPr/>
          </p:nvSpPr>
          <p:spPr bwMode="auto">
            <a:xfrm>
              <a:off x="1188" y="2964"/>
              <a:ext cx="306" cy="167"/>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grpSp>
      <p:grpSp>
        <p:nvGrpSpPr>
          <p:cNvPr id="116749" name="Group 28"/>
          <p:cNvGrpSpPr>
            <a:grpSpLocks/>
          </p:cNvGrpSpPr>
          <p:nvPr/>
        </p:nvGrpSpPr>
        <p:grpSpPr bwMode="auto">
          <a:xfrm>
            <a:off x="3358285" y="4046682"/>
            <a:ext cx="1440295" cy="559955"/>
            <a:chOff x="901" y="2531"/>
            <a:chExt cx="998" cy="388"/>
          </a:xfrm>
        </p:grpSpPr>
        <p:sp>
          <p:nvSpPr>
            <p:cNvPr id="3509277" name="AutoShape 29"/>
            <p:cNvSpPr>
              <a:spLocks noChangeArrowheads="1"/>
            </p:cNvSpPr>
            <p:nvPr/>
          </p:nvSpPr>
          <p:spPr bwMode="auto">
            <a:xfrm>
              <a:off x="1195" y="2531"/>
              <a:ext cx="306" cy="167"/>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sp>
          <p:nvSpPr>
            <p:cNvPr id="116754" name="Rectangle 30"/>
            <p:cNvSpPr>
              <a:spLocks noChangeArrowheads="1"/>
            </p:cNvSpPr>
            <p:nvPr/>
          </p:nvSpPr>
          <p:spPr bwMode="auto">
            <a:xfrm>
              <a:off x="901" y="2724"/>
              <a:ext cx="998" cy="195"/>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模型验证</a:t>
              </a:r>
            </a:p>
          </p:txBody>
        </p:sp>
      </p:grpSp>
      <p:grpSp>
        <p:nvGrpSpPr>
          <p:cNvPr id="116750" name="Group 31"/>
          <p:cNvGrpSpPr>
            <a:grpSpLocks/>
          </p:cNvGrpSpPr>
          <p:nvPr/>
        </p:nvGrpSpPr>
        <p:grpSpPr bwMode="auto">
          <a:xfrm>
            <a:off x="3329422" y="2821422"/>
            <a:ext cx="1440295" cy="601806"/>
            <a:chOff x="881" y="2074"/>
            <a:chExt cx="998" cy="417"/>
          </a:xfrm>
        </p:grpSpPr>
        <p:sp>
          <p:nvSpPr>
            <p:cNvPr id="3509280" name="AutoShape 32"/>
            <p:cNvSpPr>
              <a:spLocks noChangeArrowheads="1"/>
            </p:cNvSpPr>
            <p:nvPr/>
          </p:nvSpPr>
          <p:spPr bwMode="auto">
            <a:xfrm>
              <a:off x="1210" y="2074"/>
              <a:ext cx="306" cy="167"/>
            </a:xfrm>
            <a:prstGeom prst="downArrow">
              <a:avLst>
                <a:gd name="adj1" fmla="val 50000"/>
                <a:gd name="adj2" fmla="val 25000"/>
              </a:avLst>
            </a:prstGeom>
            <a:gradFill rotWithShape="1">
              <a:gsLst>
                <a:gs pos="0">
                  <a:srgbClr val="339966"/>
                </a:gs>
                <a:gs pos="100000">
                  <a:srgbClr val="339966">
                    <a:gamma/>
                    <a:shade val="46275"/>
                    <a:invGamma/>
                  </a:srgbClr>
                </a:gs>
              </a:gsLst>
              <a:lin ang="5400000" scaled="1"/>
            </a:gradFill>
            <a:ln w="9525" algn="ctr">
              <a:noFill/>
              <a:miter lim="800000"/>
              <a:headEnd/>
              <a:tailEnd/>
            </a:ln>
            <a:effectLst>
              <a:outerShdw dist="35921" dir="2700000" algn="ctr" rotWithShape="0">
                <a:schemeClr val="bg2"/>
              </a:outerShdw>
            </a:effectLst>
          </p:spPr>
          <p:txBody>
            <a:bodyPr wrap="none" anchor="ctr"/>
            <a:lstStyle/>
            <a:p>
              <a:pPr algn="ctr">
                <a:defRPr/>
              </a:pPr>
              <a:endParaRPr lang="zh-CN" altLang="en-US" sz="1600"/>
            </a:p>
          </p:txBody>
        </p:sp>
        <p:sp>
          <p:nvSpPr>
            <p:cNvPr id="116752" name="Rectangle 33"/>
            <p:cNvSpPr>
              <a:spLocks noChangeArrowheads="1"/>
            </p:cNvSpPr>
            <p:nvPr/>
          </p:nvSpPr>
          <p:spPr bwMode="auto">
            <a:xfrm>
              <a:off x="881" y="2288"/>
              <a:ext cx="998" cy="203"/>
            </a:xfrm>
            <a:prstGeom prst="rect">
              <a:avLst/>
            </a:prstGeom>
            <a:gradFill rotWithShape="1">
              <a:gsLst>
                <a:gs pos="0">
                  <a:srgbClr val="9999FF"/>
                </a:gs>
                <a:gs pos="100000">
                  <a:srgbClr val="CCCCFF"/>
                </a:gs>
              </a:gsLst>
              <a:lin ang="5400000" scaled="1"/>
            </a:gradFill>
            <a:ln w="9525">
              <a:solidFill>
                <a:schemeClr val="tx1"/>
              </a:solidFill>
              <a:miter lim="800000"/>
              <a:headEnd/>
              <a:tailEnd/>
            </a:ln>
          </p:spPr>
          <p:txBody>
            <a:bodyPr wrap="none" anchor="ctr"/>
            <a:lstStyle/>
            <a:p>
              <a:pPr algn="ctr"/>
              <a:r>
                <a:rPr lang="zh-CN" altLang="en-US" sz="1600"/>
                <a:t>字段差异调整</a:t>
              </a:r>
            </a:p>
          </p:txBody>
        </p:sp>
      </p:grpSp>
    </p:spTree>
    <p:extLst>
      <p:ext uri="{BB962C8B-B14F-4D97-AF65-F5344CB8AC3E}">
        <p14:creationId xmlns:p14="http://schemas.microsoft.com/office/powerpoint/2010/main" val="9736380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D62BF99-2756-480D-8564-EB7225619727}" type="slidenum">
              <a:rPr lang="zh-TW" altLang="en-GB" sz="1100" b="0">
                <a:latin typeface="Book Antiqua" pitchFamily="18" charset="0"/>
              </a:rPr>
              <a:pPr/>
              <a:t>49</a:t>
            </a:fld>
            <a:endParaRPr lang="en-GB" altLang="zh-TW" sz="1100" b="0">
              <a:latin typeface="Book Antiqua" pitchFamily="18" charset="0"/>
            </a:endParaRPr>
          </a:p>
        </p:txBody>
      </p:sp>
      <p:sp>
        <p:nvSpPr>
          <p:cNvPr id="117763" name="标题 1"/>
          <p:cNvSpPr>
            <a:spLocks noGrp="1"/>
          </p:cNvSpPr>
          <p:nvPr>
            <p:ph type="title" idx="4294967295"/>
          </p:nvPr>
        </p:nvSpPr>
        <p:spPr/>
        <p:txBody>
          <a:bodyPr/>
          <a:lstStyle/>
          <a:p>
            <a:r>
              <a:rPr lang="zh-CN" altLang="en-US" smtClean="0"/>
              <a:t>数据模型：模型设计工艺（示例）</a:t>
            </a:r>
            <a:endParaRPr lang="en-US" altLang="zh-CN" smtClean="0"/>
          </a:p>
        </p:txBody>
      </p:sp>
      <p:sp>
        <p:nvSpPr>
          <p:cNvPr id="11776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C021FA9-61EA-4B11-8FD1-8C586C390AB4}" type="slidenum">
              <a:rPr lang="zh-TW" altLang="en-GB" sz="1100" b="0">
                <a:latin typeface="Book Antiqua" pitchFamily="18" charset="0"/>
              </a:rPr>
              <a:pPr algn="r"/>
              <a:t>49</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pic>
        <p:nvPicPr>
          <p:cNvPr id="117766"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71" y="930852"/>
            <a:ext cx="8312727"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1328"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03" y="1109807"/>
            <a:ext cx="8312727" cy="5507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628934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11328"/>
                                        </p:tgtEl>
                                        <p:attrNameLst>
                                          <p:attrName>style.visibility</p:attrName>
                                        </p:attrNameLst>
                                      </p:cBhvr>
                                      <p:to>
                                        <p:strVal val="visible"/>
                                      </p:to>
                                    </p:set>
                                    <p:anim calcmode="lin" valueType="num">
                                      <p:cBhvr additive="base">
                                        <p:cTn id="7" dur="500" fill="hold"/>
                                        <p:tgtEl>
                                          <p:spTgt spid="3511328"/>
                                        </p:tgtEl>
                                        <p:attrNameLst>
                                          <p:attrName>ppt_x</p:attrName>
                                        </p:attrNameLst>
                                      </p:cBhvr>
                                      <p:tavLst>
                                        <p:tav tm="0">
                                          <p:val>
                                            <p:strVal val="#ppt_x"/>
                                          </p:val>
                                        </p:tav>
                                        <p:tav tm="100000">
                                          <p:val>
                                            <p:strVal val="#ppt_x"/>
                                          </p:val>
                                        </p:tav>
                                      </p:tavLst>
                                    </p:anim>
                                    <p:anim calcmode="lin" valueType="num">
                                      <p:cBhvr additive="base">
                                        <p:cTn id="8" dur="500" fill="hold"/>
                                        <p:tgtEl>
                                          <p:spTgt spid="3511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我们的关键里程碑</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5</a:t>
            </a:fld>
            <a:endParaRPr lang="en-US" altLang="zh-CN" dirty="0"/>
          </a:p>
        </p:txBody>
      </p:sp>
      <p:grpSp>
        <p:nvGrpSpPr>
          <p:cNvPr id="4" name="组合 67"/>
          <p:cNvGrpSpPr>
            <a:grpSpLocks/>
          </p:cNvGrpSpPr>
          <p:nvPr/>
        </p:nvGrpSpPr>
        <p:grpSpPr bwMode="auto">
          <a:xfrm>
            <a:off x="169863" y="1285860"/>
            <a:ext cx="8613775" cy="4867275"/>
            <a:chOff x="354680" y="2214554"/>
            <a:chExt cx="8426468" cy="4286280"/>
          </a:xfrm>
        </p:grpSpPr>
        <p:sp>
          <p:nvSpPr>
            <p:cNvPr id="5" name="Freeform 3"/>
            <p:cNvSpPr>
              <a:spLocks/>
            </p:cNvSpPr>
            <p:nvPr/>
          </p:nvSpPr>
          <p:spPr bwMode="auto">
            <a:xfrm>
              <a:off x="694782" y="2357150"/>
              <a:ext cx="8021141" cy="4143684"/>
            </a:xfrm>
            <a:custGeom>
              <a:avLst/>
              <a:gdLst/>
              <a:ahLst/>
              <a:cxnLst>
                <a:cxn ang="0">
                  <a:pos x="0" y="1994"/>
                </a:cxn>
                <a:cxn ang="0">
                  <a:pos x="2468" y="336"/>
                </a:cxn>
                <a:cxn ang="0">
                  <a:pos x="2297" y="336"/>
                </a:cxn>
                <a:cxn ang="0">
                  <a:pos x="2651" y="0"/>
                </a:cxn>
                <a:cxn ang="0">
                  <a:pos x="2651" y="488"/>
                </a:cxn>
                <a:cxn ang="0">
                  <a:pos x="2550" y="361"/>
                </a:cxn>
                <a:cxn ang="0">
                  <a:pos x="100" y="2298"/>
                </a:cxn>
                <a:cxn ang="0">
                  <a:pos x="0" y="1994"/>
                </a:cxn>
              </a:cxnLst>
              <a:rect l="0" t="0" r="r" b="b"/>
              <a:pathLst>
                <a:path w="2651" h="2298">
                  <a:moveTo>
                    <a:pt x="0" y="1994"/>
                  </a:moveTo>
                  <a:cubicBezTo>
                    <a:pt x="727" y="1785"/>
                    <a:pt x="2183" y="1190"/>
                    <a:pt x="2468" y="336"/>
                  </a:cubicBezTo>
                  <a:lnTo>
                    <a:pt x="2297" y="336"/>
                  </a:lnTo>
                  <a:lnTo>
                    <a:pt x="2651" y="0"/>
                  </a:lnTo>
                  <a:lnTo>
                    <a:pt x="2651" y="488"/>
                  </a:lnTo>
                  <a:lnTo>
                    <a:pt x="2550" y="361"/>
                  </a:lnTo>
                  <a:cubicBezTo>
                    <a:pt x="2292" y="1139"/>
                    <a:pt x="1518" y="1810"/>
                    <a:pt x="100" y="2298"/>
                  </a:cubicBezTo>
                  <a:lnTo>
                    <a:pt x="0" y="1994"/>
                  </a:lnTo>
                  <a:close/>
                </a:path>
              </a:pathLst>
            </a:custGeom>
            <a:solidFill>
              <a:schemeClr val="bg1">
                <a:lumMod val="85000"/>
              </a:schemeClr>
            </a:solidFill>
            <a:ln w="9525">
              <a:noFill/>
              <a:round/>
              <a:headEnd/>
              <a:tailEnd/>
            </a:ln>
            <a:effectLst/>
          </p:spPr>
          <p:txBody>
            <a:bodyPr/>
            <a:lstStyle/>
            <a:p>
              <a:pPr>
                <a:defRPr/>
              </a:pPr>
              <a:endParaRPr lang="zh-CN" altLang="en-US"/>
            </a:p>
          </p:txBody>
        </p:sp>
        <p:sp>
          <p:nvSpPr>
            <p:cNvPr id="6" name="Freeform 3"/>
            <p:cNvSpPr>
              <a:spLocks/>
            </p:cNvSpPr>
            <p:nvPr/>
          </p:nvSpPr>
          <p:spPr bwMode="auto">
            <a:xfrm>
              <a:off x="673796" y="2214554"/>
              <a:ext cx="8021639" cy="4000528"/>
            </a:xfrm>
            <a:custGeom>
              <a:avLst/>
              <a:gdLst>
                <a:gd name="T0" fmla="*/ 0 w 2651"/>
                <a:gd name="T1" fmla="*/ 2147483647 h 2298"/>
                <a:gd name="T2" fmla="*/ 2147483647 w 2651"/>
                <a:gd name="T3" fmla="*/ 2147483647 h 2298"/>
                <a:gd name="T4" fmla="*/ 2147483647 w 2651"/>
                <a:gd name="T5" fmla="*/ 2147483647 h 2298"/>
                <a:gd name="T6" fmla="*/ 2147483647 w 2651"/>
                <a:gd name="T7" fmla="*/ 0 h 2298"/>
                <a:gd name="T8" fmla="*/ 2147483647 w 2651"/>
                <a:gd name="T9" fmla="*/ 2147483647 h 2298"/>
                <a:gd name="T10" fmla="*/ 2147483647 w 2651"/>
                <a:gd name="T11" fmla="*/ 2147483647 h 2298"/>
                <a:gd name="T12" fmla="*/ 2147483647 w 2651"/>
                <a:gd name="T13" fmla="*/ 2147483647 h 2298"/>
                <a:gd name="T14" fmla="*/ 0 w 2651"/>
                <a:gd name="T15" fmla="*/ 2147483647 h 2298"/>
                <a:gd name="T16" fmla="*/ 0 60000 65536"/>
                <a:gd name="T17" fmla="*/ 0 60000 65536"/>
                <a:gd name="T18" fmla="*/ 0 60000 65536"/>
                <a:gd name="T19" fmla="*/ 0 60000 65536"/>
                <a:gd name="T20" fmla="*/ 0 60000 65536"/>
                <a:gd name="T21" fmla="*/ 0 60000 65536"/>
                <a:gd name="T22" fmla="*/ 0 60000 65536"/>
                <a:gd name="T23" fmla="*/ 0 60000 65536"/>
                <a:gd name="T24" fmla="*/ 0 w 2651"/>
                <a:gd name="T25" fmla="*/ 0 h 2298"/>
                <a:gd name="T26" fmla="*/ 2651 w 2651"/>
                <a:gd name="T27" fmla="*/ 2298 h 22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1" h="2298">
                  <a:moveTo>
                    <a:pt x="0" y="1994"/>
                  </a:moveTo>
                  <a:cubicBezTo>
                    <a:pt x="727" y="1785"/>
                    <a:pt x="2183" y="1190"/>
                    <a:pt x="2468" y="336"/>
                  </a:cubicBezTo>
                  <a:lnTo>
                    <a:pt x="2297" y="336"/>
                  </a:lnTo>
                  <a:lnTo>
                    <a:pt x="2651" y="0"/>
                  </a:lnTo>
                  <a:lnTo>
                    <a:pt x="2651" y="488"/>
                  </a:lnTo>
                  <a:lnTo>
                    <a:pt x="2550" y="361"/>
                  </a:lnTo>
                  <a:cubicBezTo>
                    <a:pt x="2292" y="1139"/>
                    <a:pt x="1518" y="1810"/>
                    <a:pt x="100" y="2298"/>
                  </a:cubicBezTo>
                  <a:lnTo>
                    <a:pt x="0" y="1994"/>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a:lstStyle/>
            <a:p>
              <a:endParaRPr lang="zh-CN" altLang="en-US"/>
            </a:p>
          </p:txBody>
        </p:sp>
        <p:sp>
          <p:nvSpPr>
            <p:cNvPr id="7" name="Text Box 4"/>
            <p:cNvSpPr txBox="1">
              <a:spLocks noChangeArrowheads="1"/>
            </p:cNvSpPr>
            <p:nvPr/>
          </p:nvSpPr>
          <p:spPr bwMode="auto">
            <a:xfrm>
              <a:off x="640432" y="5643578"/>
              <a:ext cx="1143008" cy="271038"/>
            </a:xfrm>
            <a:prstGeom prst="rect">
              <a:avLst/>
            </a:prstGeom>
            <a:solidFill>
              <a:srgbClr val="FF6600"/>
            </a:solidFill>
            <a:ln w="9525" algn="ctr">
              <a:noFill/>
              <a:miter lim="800000"/>
              <a:headEnd/>
              <a:tailEnd/>
            </a:ln>
          </p:spPr>
          <p:txBody>
            <a:bodyPr>
              <a:spAutoFit/>
            </a:bodyPr>
            <a:lstStyle/>
            <a:p>
              <a:pPr algn="ctr"/>
              <a:r>
                <a:rPr lang="en-US" altLang="zh-CN" sz="1400" dirty="0">
                  <a:solidFill>
                    <a:schemeClr val="bg1"/>
                  </a:solidFill>
                </a:rPr>
                <a:t>1996.7.15</a:t>
              </a:r>
              <a:endParaRPr lang="zh-CN" altLang="en-US" sz="1400">
                <a:solidFill>
                  <a:schemeClr val="bg1"/>
                </a:solidFill>
              </a:endParaRPr>
            </a:p>
          </p:txBody>
        </p:sp>
        <p:sp>
          <p:nvSpPr>
            <p:cNvPr id="8" name="Text Box 5"/>
            <p:cNvSpPr txBox="1">
              <a:spLocks noChangeArrowheads="1"/>
            </p:cNvSpPr>
            <p:nvPr/>
          </p:nvSpPr>
          <p:spPr bwMode="auto">
            <a:xfrm>
              <a:off x="1557203" y="6027988"/>
              <a:ext cx="800219" cy="258532"/>
            </a:xfrm>
            <a:prstGeom prst="rect">
              <a:avLst/>
            </a:prstGeom>
            <a:noFill/>
            <a:ln w="9525">
              <a:noFill/>
              <a:miter lim="800000"/>
              <a:headEnd/>
              <a:tailEnd/>
            </a:ln>
          </p:spPr>
          <p:txBody>
            <a:bodyPr>
              <a:spAutoFit/>
            </a:bodyPr>
            <a:lstStyle/>
            <a:p>
              <a:r>
                <a:rPr lang="zh-CN" altLang="en-US" sz="1200">
                  <a:solidFill>
                    <a:srgbClr val="F93B07"/>
                  </a:solidFill>
                </a:rPr>
                <a:t>公司成立</a:t>
              </a:r>
            </a:p>
          </p:txBody>
        </p:sp>
        <p:sp>
          <p:nvSpPr>
            <p:cNvPr id="9" name="Text Box 6"/>
            <p:cNvSpPr txBox="1">
              <a:spLocks noChangeArrowheads="1"/>
            </p:cNvSpPr>
            <p:nvPr/>
          </p:nvSpPr>
          <p:spPr bwMode="auto">
            <a:xfrm>
              <a:off x="1864184" y="5571660"/>
              <a:ext cx="778990" cy="286232"/>
            </a:xfrm>
            <a:prstGeom prst="rect">
              <a:avLst/>
            </a:prstGeom>
            <a:noFill/>
            <a:ln w="9525" algn="ctr">
              <a:noFill/>
              <a:miter lim="800000"/>
              <a:headEnd/>
              <a:tailEnd/>
            </a:ln>
          </p:spPr>
          <p:txBody>
            <a:bodyPr>
              <a:spAutoFit/>
            </a:bodyPr>
            <a:lstStyle/>
            <a:p>
              <a:r>
                <a:rPr lang="en-US" altLang="zh-CN" sz="1400" dirty="0">
                  <a:solidFill>
                    <a:schemeClr val="bg1"/>
                  </a:solidFill>
                </a:rPr>
                <a:t>01</a:t>
              </a:r>
              <a:r>
                <a:rPr lang="zh-CN" altLang="en-US" sz="1400">
                  <a:solidFill>
                    <a:schemeClr val="bg1"/>
                  </a:solidFill>
                </a:rPr>
                <a:t>年</a:t>
              </a:r>
            </a:p>
          </p:txBody>
        </p:sp>
        <p:sp>
          <p:nvSpPr>
            <p:cNvPr id="10" name="Text Box 8"/>
            <p:cNvSpPr txBox="1">
              <a:spLocks noChangeArrowheads="1"/>
            </p:cNvSpPr>
            <p:nvPr/>
          </p:nvSpPr>
          <p:spPr bwMode="auto">
            <a:xfrm>
              <a:off x="354680" y="5072074"/>
              <a:ext cx="1762078" cy="176330"/>
            </a:xfrm>
            <a:prstGeom prst="rect">
              <a:avLst/>
            </a:prstGeom>
            <a:noFill/>
            <a:ln w="9525">
              <a:noFill/>
              <a:miter lim="800000"/>
              <a:headEnd/>
              <a:tailEnd/>
            </a:ln>
          </p:spPr>
          <p:txBody>
            <a:bodyPr>
              <a:spAutoFit/>
            </a:bodyPr>
            <a:lstStyle/>
            <a:p>
              <a:r>
                <a:rPr lang="zh-CN" altLang="en-US" sz="1200">
                  <a:solidFill>
                    <a:srgbClr val="F93B07"/>
                  </a:solidFill>
                </a:rPr>
                <a:t>转型为自主软件开发商</a:t>
              </a:r>
            </a:p>
          </p:txBody>
        </p:sp>
        <p:sp>
          <p:nvSpPr>
            <p:cNvPr id="11" name="Text Box 9"/>
            <p:cNvSpPr txBox="1">
              <a:spLocks noChangeArrowheads="1"/>
            </p:cNvSpPr>
            <p:nvPr/>
          </p:nvSpPr>
          <p:spPr bwMode="auto">
            <a:xfrm>
              <a:off x="3140763" y="5214950"/>
              <a:ext cx="642942" cy="244682"/>
            </a:xfrm>
            <a:prstGeom prst="rect">
              <a:avLst/>
            </a:prstGeom>
            <a:noFill/>
            <a:ln w="9525">
              <a:noFill/>
              <a:miter lim="800000"/>
              <a:headEnd/>
              <a:tailEnd/>
            </a:ln>
          </p:spPr>
          <p:txBody>
            <a:bodyPr>
              <a:spAutoFit/>
            </a:bodyPr>
            <a:lstStyle/>
            <a:p>
              <a:r>
                <a:rPr lang="en-US" altLang="zh-CN" sz="1100" dirty="0">
                  <a:solidFill>
                    <a:schemeClr val="bg1"/>
                  </a:solidFill>
                </a:rPr>
                <a:t>05</a:t>
              </a:r>
              <a:r>
                <a:rPr lang="zh-CN" altLang="en-US" sz="1100">
                  <a:solidFill>
                    <a:schemeClr val="bg1"/>
                  </a:solidFill>
                </a:rPr>
                <a:t>年</a:t>
              </a:r>
            </a:p>
          </p:txBody>
        </p:sp>
        <p:sp>
          <p:nvSpPr>
            <p:cNvPr id="12" name="Text Box 10"/>
            <p:cNvSpPr txBox="1">
              <a:spLocks noChangeArrowheads="1"/>
            </p:cNvSpPr>
            <p:nvPr/>
          </p:nvSpPr>
          <p:spPr bwMode="auto">
            <a:xfrm>
              <a:off x="2783572" y="4857760"/>
              <a:ext cx="981043" cy="166878"/>
            </a:xfrm>
            <a:prstGeom prst="rect">
              <a:avLst/>
            </a:prstGeom>
            <a:noFill/>
            <a:ln w="9525">
              <a:noFill/>
              <a:miter lim="800000"/>
              <a:headEnd/>
              <a:tailEnd/>
            </a:ln>
          </p:spPr>
          <p:txBody>
            <a:bodyPr>
              <a:spAutoFit/>
            </a:bodyPr>
            <a:lstStyle/>
            <a:p>
              <a:r>
                <a:rPr lang="zh-CN" altLang="en-US" sz="1100"/>
                <a:t>更换</a:t>
              </a:r>
              <a:r>
                <a:rPr lang="en-US" altLang="zh-CN" sz="1100" dirty="0"/>
                <a:t>logo</a:t>
              </a:r>
              <a:endParaRPr lang="zh-CN" altLang="en-US" sz="1100"/>
            </a:p>
          </p:txBody>
        </p:sp>
        <p:sp>
          <p:nvSpPr>
            <p:cNvPr id="14" name="Text Box 12"/>
            <p:cNvSpPr txBox="1">
              <a:spLocks noChangeArrowheads="1"/>
            </p:cNvSpPr>
            <p:nvPr/>
          </p:nvSpPr>
          <p:spPr bwMode="auto">
            <a:xfrm>
              <a:off x="5429256" y="3500438"/>
              <a:ext cx="1336462" cy="166878"/>
            </a:xfrm>
            <a:prstGeom prst="rect">
              <a:avLst/>
            </a:prstGeom>
            <a:noFill/>
            <a:ln w="9525">
              <a:noFill/>
              <a:miter lim="800000"/>
              <a:headEnd/>
              <a:tailEnd/>
            </a:ln>
          </p:spPr>
          <p:txBody>
            <a:bodyPr>
              <a:spAutoFit/>
            </a:bodyPr>
            <a:lstStyle/>
            <a:p>
              <a:r>
                <a:rPr lang="zh-CN" altLang="en-US" sz="1100"/>
                <a:t>通过</a:t>
              </a:r>
              <a:r>
                <a:rPr lang="en-US" altLang="zh-CN" sz="1100" dirty="0"/>
                <a:t>SOX404</a:t>
              </a:r>
              <a:endParaRPr lang="zh-CN" altLang="en-US" sz="1100"/>
            </a:p>
          </p:txBody>
        </p:sp>
        <p:sp>
          <p:nvSpPr>
            <p:cNvPr id="15" name="Freeform 13"/>
            <p:cNvSpPr>
              <a:spLocks/>
            </p:cNvSpPr>
            <p:nvPr/>
          </p:nvSpPr>
          <p:spPr bwMode="auto">
            <a:xfrm>
              <a:off x="5429256" y="3714752"/>
              <a:ext cx="1640627" cy="149771"/>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16" name="Freeform 14"/>
            <p:cNvSpPr>
              <a:spLocks/>
            </p:cNvSpPr>
            <p:nvPr/>
          </p:nvSpPr>
          <p:spPr bwMode="auto">
            <a:xfrm>
              <a:off x="1262938" y="5905479"/>
              <a:ext cx="998806" cy="346550"/>
            </a:xfrm>
            <a:custGeom>
              <a:avLst/>
              <a:gdLst>
                <a:gd name="T0" fmla="*/ 2147483647 w 1224"/>
                <a:gd name="T1" fmla="*/ 2147483647 h 227"/>
                <a:gd name="T2" fmla="*/ 0 w 1224"/>
                <a:gd name="T3" fmla="*/ 2147483647 h 227"/>
                <a:gd name="T4" fmla="*/ 0 w 1224"/>
                <a:gd name="T5" fmla="*/ 0 h 227"/>
                <a:gd name="T6" fmla="*/ 0 60000 65536"/>
                <a:gd name="T7" fmla="*/ 0 60000 65536"/>
                <a:gd name="T8" fmla="*/ 0 60000 65536"/>
                <a:gd name="T9" fmla="*/ 0 w 1224"/>
                <a:gd name="T10" fmla="*/ 0 h 227"/>
                <a:gd name="T11" fmla="*/ 1224 w 1224"/>
                <a:gd name="T12" fmla="*/ 227 h 227"/>
              </a:gdLst>
              <a:ahLst/>
              <a:cxnLst>
                <a:cxn ang="T6">
                  <a:pos x="T0" y="T1"/>
                </a:cxn>
                <a:cxn ang="T7">
                  <a:pos x="T2" y="T3"/>
                </a:cxn>
                <a:cxn ang="T8">
                  <a:pos x="T4" y="T5"/>
                </a:cxn>
              </a:cxnLst>
              <a:rect l="T9" t="T10" r="T11" b="T12"/>
              <a:pathLst>
                <a:path w="1224" h="227">
                  <a:moveTo>
                    <a:pt x="1224" y="227"/>
                  </a:moveTo>
                  <a:lnTo>
                    <a:pt x="0" y="227"/>
                  </a:lnTo>
                  <a:lnTo>
                    <a:pt x="0" y="0"/>
                  </a:lnTo>
                </a:path>
              </a:pathLst>
            </a:custGeom>
            <a:noFill/>
            <a:ln w="9525">
              <a:solidFill>
                <a:schemeClr val="tx1"/>
              </a:solidFill>
              <a:round/>
              <a:headEnd/>
              <a:tailEnd type="triangle" w="med" len="med"/>
            </a:ln>
          </p:spPr>
          <p:txBody>
            <a:bodyPr/>
            <a:lstStyle/>
            <a:p>
              <a:endParaRPr lang="zh-CN" altLang="en-US"/>
            </a:p>
          </p:txBody>
        </p:sp>
        <p:sp>
          <p:nvSpPr>
            <p:cNvPr id="17" name="Freeform 15"/>
            <p:cNvSpPr>
              <a:spLocks/>
            </p:cNvSpPr>
            <p:nvPr/>
          </p:nvSpPr>
          <p:spPr bwMode="auto">
            <a:xfrm>
              <a:off x="7000892" y="4143380"/>
              <a:ext cx="1075817" cy="428628"/>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cxnSp>
          <p:nvCxnSpPr>
            <p:cNvPr id="18" name="直接箭头连接符 47"/>
            <p:cNvCxnSpPr>
              <a:cxnSpLocks noChangeShapeType="1"/>
            </p:cNvCxnSpPr>
            <p:nvPr/>
          </p:nvCxnSpPr>
          <p:spPr bwMode="auto">
            <a:xfrm>
              <a:off x="1117181" y="4191174"/>
              <a:ext cx="1333730" cy="7134"/>
            </a:xfrm>
            <a:prstGeom prst="straightConnector1">
              <a:avLst/>
            </a:prstGeom>
            <a:noFill/>
            <a:ln w="12700" algn="ctr">
              <a:noFill/>
              <a:round/>
              <a:headEnd/>
              <a:tailEnd type="arrow" w="med" len="med"/>
            </a:ln>
          </p:spPr>
        </p:cxnSp>
        <p:sp>
          <p:nvSpPr>
            <p:cNvPr id="19" name="Freeform 13"/>
            <p:cNvSpPr>
              <a:spLocks/>
            </p:cNvSpPr>
            <p:nvPr/>
          </p:nvSpPr>
          <p:spPr bwMode="auto">
            <a:xfrm>
              <a:off x="428596" y="5357826"/>
              <a:ext cx="1728577" cy="214314"/>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20" name="Text Box 11"/>
            <p:cNvSpPr txBox="1">
              <a:spLocks noChangeArrowheads="1"/>
            </p:cNvSpPr>
            <p:nvPr/>
          </p:nvSpPr>
          <p:spPr bwMode="auto">
            <a:xfrm>
              <a:off x="3714744" y="5041706"/>
              <a:ext cx="650915" cy="244682"/>
            </a:xfrm>
            <a:prstGeom prst="rect">
              <a:avLst/>
            </a:prstGeom>
            <a:noFill/>
            <a:ln w="9525">
              <a:noFill/>
              <a:miter lim="800000"/>
              <a:headEnd/>
              <a:tailEnd/>
            </a:ln>
          </p:spPr>
          <p:txBody>
            <a:bodyPr>
              <a:spAutoFit/>
            </a:bodyPr>
            <a:lstStyle/>
            <a:p>
              <a:r>
                <a:rPr lang="en-US" altLang="zh-CN" sz="1100" dirty="0">
                  <a:solidFill>
                    <a:schemeClr val="bg1"/>
                  </a:solidFill>
                </a:rPr>
                <a:t>06</a:t>
              </a:r>
              <a:r>
                <a:rPr lang="zh-CN" altLang="en-US" sz="1100">
                  <a:solidFill>
                    <a:schemeClr val="bg1"/>
                  </a:solidFill>
                </a:rPr>
                <a:t>年</a:t>
              </a:r>
            </a:p>
          </p:txBody>
        </p:sp>
        <p:sp>
          <p:nvSpPr>
            <p:cNvPr id="21" name="Text Box 12"/>
            <p:cNvSpPr txBox="1">
              <a:spLocks noChangeArrowheads="1"/>
            </p:cNvSpPr>
            <p:nvPr/>
          </p:nvSpPr>
          <p:spPr bwMode="auto">
            <a:xfrm>
              <a:off x="3035143" y="3879751"/>
              <a:ext cx="1251105" cy="549381"/>
            </a:xfrm>
            <a:prstGeom prst="rect">
              <a:avLst/>
            </a:prstGeom>
            <a:noFill/>
            <a:ln w="9525">
              <a:noFill/>
              <a:miter lim="800000"/>
              <a:headEnd/>
              <a:tailEnd/>
            </a:ln>
          </p:spPr>
          <p:txBody>
            <a:bodyPr>
              <a:spAutoFit/>
            </a:bodyPr>
            <a:lstStyle/>
            <a:p>
              <a:r>
                <a:rPr lang="zh-CN" altLang="en-US" sz="1100"/>
                <a:t>加强公司治理</a:t>
              </a:r>
              <a:endParaRPr lang="en-US" altLang="zh-CN" sz="1100" dirty="0"/>
            </a:p>
            <a:p>
              <a:r>
                <a:rPr lang="zh-CN" altLang="en-US" sz="1100"/>
                <a:t>海外业务突破</a:t>
              </a:r>
              <a:endParaRPr lang="en-US" altLang="zh-CN" sz="1100" dirty="0"/>
            </a:p>
            <a:p>
              <a:r>
                <a:rPr lang="zh-CN" altLang="en-US" sz="1100"/>
                <a:t>获</a:t>
              </a:r>
              <a:r>
                <a:rPr lang="en-US" altLang="zh-CN" sz="1100" dirty="0"/>
                <a:t>CMMI4</a:t>
              </a:r>
              <a:r>
                <a:rPr lang="zh-CN" altLang="en-US" sz="1100"/>
                <a:t>评估</a:t>
              </a:r>
            </a:p>
          </p:txBody>
        </p:sp>
        <p:sp>
          <p:nvSpPr>
            <p:cNvPr id="22" name="Freeform 13"/>
            <p:cNvSpPr>
              <a:spLocks/>
            </p:cNvSpPr>
            <p:nvPr/>
          </p:nvSpPr>
          <p:spPr bwMode="auto">
            <a:xfrm>
              <a:off x="3069325" y="4429132"/>
              <a:ext cx="928693" cy="571504"/>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24" name="Freeform 14"/>
            <p:cNvSpPr>
              <a:spLocks/>
            </p:cNvSpPr>
            <p:nvPr/>
          </p:nvSpPr>
          <p:spPr bwMode="auto">
            <a:xfrm>
              <a:off x="4998150" y="5000636"/>
              <a:ext cx="787565" cy="357190"/>
            </a:xfrm>
            <a:custGeom>
              <a:avLst/>
              <a:gdLst>
                <a:gd name="T0" fmla="*/ 2147483647 w 1224"/>
                <a:gd name="T1" fmla="*/ 2147483647 h 227"/>
                <a:gd name="T2" fmla="*/ 0 w 1224"/>
                <a:gd name="T3" fmla="*/ 2147483647 h 227"/>
                <a:gd name="T4" fmla="*/ 0 w 1224"/>
                <a:gd name="T5" fmla="*/ 0 h 227"/>
                <a:gd name="T6" fmla="*/ 0 60000 65536"/>
                <a:gd name="T7" fmla="*/ 0 60000 65536"/>
                <a:gd name="T8" fmla="*/ 0 60000 65536"/>
                <a:gd name="T9" fmla="*/ 0 w 1224"/>
                <a:gd name="T10" fmla="*/ 0 h 227"/>
                <a:gd name="T11" fmla="*/ 1224 w 1224"/>
                <a:gd name="T12" fmla="*/ 227 h 227"/>
              </a:gdLst>
              <a:ahLst/>
              <a:cxnLst>
                <a:cxn ang="T6">
                  <a:pos x="T0" y="T1"/>
                </a:cxn>
                <a:cxn ang="T7">
                  <a:pos x="T2" y="T3"/>
                </a:cxn>
                <a:cxn ang="T8">
                  <a:pos x="T4" y="T5"/>
                </a:cxn>
              </a:cxnLst>
              <a:rect l="T9" t="T10" r="T11" b="T12"/>
              <a:pathLst>
                <a:path w="1224" h="227">
                  <a:moveTo>
                    <a:pt x="1224" y="227"/>
                  </a:moveTo>
                  <a:lnTo>
                    <a:pt x="0" y="227"/>
                  </a:lnTo>
                  <a:lnTo>
                    <a:pt x="0" y="0"/>
                  </a:lnTo>
                </a:path>
              </a:pathLst>
            </a:custGeom>
            <a:noFill/>
            <a:ln w="9525">
              <a:solidFill>
                <a:schemeClr val="tx1"/>
              </a:solidFill>
              <a:round/>
              <a:headEnd/>
              <a:tailEnd type="triangle" w="med" len="med"/>
            </a:ln>
          </p:spPr>
          <p:txBody>
            <a:bodyPr/>
            <a:lstStyle/>
            <a:p>
              <a:endParaRPr lang="zh-CN" altLang="en-US"/>
            </a:p>
          </p:txBody>
        </p:sp>
        <p:sp>
          <p:nvSpPr>
            <p:cNvPr id="25" name="Text Box 11"/>
            <p:cNvSpPr txBox="1">
              <a:spLocks noChangeArrowheads="1"/>
            </p:cNvSpPr>
            <p:nvPr/>
          </p:nvSpPr>
          <p:spPr bwMode="auto">
            <a:xfrm>
              <a:off x="6858016" y="3786190"/>
              <a:ext cx="868844" cy="244682"/>
            </a:xfrm>
            <a:prstGeom prst="rect">
              <a:avLst/>
            </a:prstGeom>
            <a:noFill/>
            <a:ln w="9525">
              <a:noFill/>
              <a:miter lim="800000"/>
              <a:headEnd/>
              <a:tailEnd/>
            </a:ln>
          </p:spPr>
          <p:txBody>
            <a:bodyPr>
              <a:spAutoFit/>
            </a:bodyPr>
            <a:lstStyle/>
            <a:p>
              <a:r>
                <a:rPr lang="en-US" altLang="zh-CN" sz="1100" dirty="0">
                  <a:solidFill>
                    <a:schemeClr val="bg1"/>
                  </a:solidFill>
                </a:rPr>
                <a:t>09.06</a:t>
              </a:r>
              <a:endParaRPr lang="zh-CN" altLang="en-US" sz="1100">
                <a:solidFill>
                  <a:schemeClr val="bg1"/>
                </a:solidFill>
              </a:endParaRPr>
            </a:p>
          </p:txBody>
        </p:sp>
        <p:sp>
          <p:nvSpPr>
            <p:cNvPr id="26" name="Text Box 9"/>
            <p:cNvSpPr txBox="1">
              <a:spLocks noChangeArrowheads="1"/>
            </p:cNvSpPr>
            <p:nvPr/>
          </p:nvSpPr>
          <p:spPr bwMode="auto">
            <a:xfrm>
              <a:off x="2440775" y="5398896"/>
              <a:ext cx="1131093" cy="244682"/>
            </a:xfrm>
            <a:prstGeom prst="rect">
              <a:avLst/>
            </a:prstGeom>
            <a:noFill/>
            <a:ln w="9525">
              <a:noFill/>
              <a:miter lim="800000"/>
              <a:headEnd/>
              <a:tailEnd/>
            </a:ln>
          </p:spPr>
          <p:txBody>
            <a:bodyPr>
              <a:spAutoFit/>
            </a:bodyPr>
            <a:lstStyle/>
            <a:p>
              <a:r>
                <a:rPr lang="en-US" altLang="zh-CN" sz="1100" dirty="0">
                  <a:solidFill>
                    <a:schemeClr val="bg1"/>
                  </a:solidFill>
                </a:rPr>
                <a:t>04</a:t>
              </a:r>
              <a:r>
                <a:rPr lang="zh-CN" altLang="en-US" sz="1100">
                  <a:solidFill>
                    <a:schemeClr val="bg1"/>
                  </a:solidFill>
                </a:rPr>
                <a:t>年底</a:t>
              </a:r>
            </a:p>
          </p:txBody>
        </p:sp>
        <p:sp>
          <p:nvSpPr>
            <p:cNvPr id="27" name="Freeform 15"/>
            <p:cNvSpPr>
              <a:spLocks/>
            </p:cNvSpPr>
            <p:nvPr/>
          </p:nvSpPr>
          <p:spPr bwMode="auto">
            <a:xfrm>
              <a:off x="6357950" y="4500570"/>
              <a:ext cx="1000132" cy="928694"/>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28" name="Text Box 10"/>
            <p:cNvSpPr txBox="1">
              <a:spLocks noChangeArrowheads="1"/>
            </p:cNvSpPr>
            <p:nvPr/>
          </p:nvSpPr>
          <p:spPr bwMode="auto">
            <a:xfrm>
              <a:off x="4183992" y="5786454"/>
              <a:ext cx="1030950" cy="244682"/>
            </a:xfrm>
            <a:prstGeom prst="rect">
              <a:avLst/>
            </a:prstGeom>
            <a:noFill/>
            <a:ln w="9525">
              <a:noFill/>
              <a:miter lim="800000"/>
              <a:headEnd/>
              <a:tailEnd/>
            </a:ln>
          </p:spPr>
          <p:txBody>
            <a:bodyPr>
              <a:spAutoFit/>
            </a:bodyPr>
            <a:lstStyle/>
            <a:p>
              <a:r>
                <a:rPr lang="zh-CN" altLang="en-US" sz="1100"/>
                <a:t>金亿宏信加入</a:t>
              </a:r>
            </a:p>
          </p:txBody>
        </p:sp>
        <p:sp>
          <p:nvSpPr>
            <p:cNvPr id="29" name="Freeform 15"/>
            <p:cNvSpPr>
              <a:spLocks/>
            </p:cNvSpPr>
            <p:nvPr/>
          </p:nvSpPr>
          <p:spPr bwMode="auto">
            <a:xfrm>
              <a:off x="4069456" y="5357826"/>
              <a:ext cx="1015970" cy="642942"/>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30" name="Freeform 13"/>
            <p:cNvSpPr>
              <a:spLocks/>
            </p:cNvSpPr>
            <p:nvPr/>
          </p:nvSpPr>
          <p:spPr bwMode="auto">
            <a:xfrm>
              <a:off x="2926448" y="5072074"/>
              <a:ext cx="560200" cy="176746"/>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32" name="Text Box 11"/>
            <p:cNvSpPr txBox="1">
              <a:spLocks noChangeArrowheads="1"/>
            </p:cNvSpPr>
            <p:nvPr/>
          </p:nvSpPr>
          <p:spPr bwMode="auto">
            <a:xfrm>
              <a:off x="4712398" y="4786322"/>
              <a:ext cx="655848" cy="244682"/>
            </a:xfrm>
            <a:prstGeom prst="rect">
              <a:avLst/>
            </a:prstGeom>
            <a:noFill/>
            <a:ln w="9525">
              <a:noFill/>
              <a:miter lim="800000"/>
              <a:headEnd/>
              <a:tailEnd/>
            </a:ln>
          </p:spPr>
          <p:txBody>
            <a:bodyPr>
              <a:spAutoFit/>
            </a:bodyPr>
            <a:lstStyle/>
            <a:p>
              <a:r>
                <a:rPr lang="en-US" altLang="zh-CN" sz="1100" dirty="0">
                  <a:solidFill>
                    <a:schemeClr val="bg1"/>
                  </a:solidFill>
                </a:rPr>
                <a:t>07</a:t>
              </a:r>
              <a:r>
                <a:rPr lang="zh-CN" altLang="en-US" sz="1100">
                  <a:solidFill>
                    <a:schemeClr val="bg1"/>
                  </a:solidFill>
                </a:rPr>
                <a:t>年</a:t>
              </a:r>
            </a:p>
          </p:txBody>
        </p:sp>
        <p:sp>
          <p:nvSpPr>
            <p:cNvPr id="33" name="Text Box 10"/>
            <p:cNvSpPr txBox="1">
              <a:spLocks noChangeArrowheads="1"/>
            </p:cNvSpPr>
            <p:nvPr/>
          </p:nvSpPr>
          <p:spPr bwMode="auto">
            <a:xfrm>
              <a:off x="5000628" y="5143512"/>
              <a:ext cx="1020487" cy="244682"/>
            </a:xfrm>
            <a:prstGeom prst="rect">
              <a:avLst/>
            </a:prstGeom>
            <a:noFill/>
            <a:ln w="9525">
              <a:noFill/>
              <a:miter lim="800000"/>
              <a:headEnd/>
              <a:tailEnd/>
            </a:ln>
          </p:spPr>
          <p:txBody>
            <a:bodyPr>
              <a:spAutoFit/>
            </a:bodyPr>
            <a:lstStyle/>
            <a:p>
              <a:r>
                <a:rPr lang="en-US" altLang="zh-CN" sz="1100" dirty="0" err="1"/>
                <a:t>Fenet</a:t>
              </a:r>
              <a:r>
                <a:rPr lang="zh-CN" altLang="en-US" sz="1100" dirty="0"/>
                <a:t>加入</a:t>
              </a:r>
            </a:p>
          </p:txBody>
        </p:sp>
        <p:sp>
          <p:nvSpPr>
            <p:cNvPr id="34" name="Text Box 11"/>
            <p:cNvSpPr txBox="1">
              <a:spLocks noChangeArrowheads="1"/>
            </p:cNvSpPr>
            <p:nvPr/>
          </p:nvSpPr>
          <p:spPr bwMode="auto">
            <a:xfrm>
              <a:off x="6286512" y="4113012"/>
              <a:ext cx="763756" cy="244682"/>
            </a:xfrm>
            <a:prstGeom prst="rect">
              <a:avLst/>
            </a:prstGeom>
            <a:noFill/>
            <a:ln w="9525">
              <a:noFill/>
              <a:miter lim="800000"/>
              <a:headEnd/>
              <a:tailEnd/>
            </a:ln>
          </p:spPr>
          <p:txBody>
            <a:bodyPr>
              <a:spAutoFit/>
            </a:bodyPr>
            <a:lstStyle/>
            <a:p>
              <a:r>
                <a:rPr lang="en-US" altLang="zh-CN" sz="1100">
                  <a:solidFill>
                    <a:schemeClr val="bg1"/>
                  </a:solidFill>
                </a:rPr>
                <a:t>09.01</a:t>
              </a:r>
              <a:endParaRPr lang="zh-CN" altLang="en-US" sz="1100">
                <a:solidFill>
                  <a:schemeClr val="bg1"/>
                </a:solidFill>
              </a:endParaRPr>
            </a:p>
          </p:txBody>
        </p:sp>
        <p:sp>
          <p:nvSpPr>
            <p:cNvPr id="35" name="Text Box 10"/>
            <p:cNvSpPr txBox="1">
              <a:spLocks noChangeArrowheads="1"/>
            </p:cNvSpPr>
            <p:nvPr/>
          </p:nvSpPr>
          <p:spPr bwMode="auto">
            <a:xfrm>
              <a:off x="7072330" y="4357694"/>
              <a:ext cx="1071570" cy="244682"/>
            </a:xfrm>
            <a:prstGeom prst="rect">
              <a:avLst/>
            </a:prstGeom>
            <a:noFill/>
            <a:ln w="9525">
              <a:noFill/>
              <a:miter lim="800000"/>
              <a:headEnd/>
              <a:tailEnd/>
            </a:ln>
          </p:spPr>
          <p:txBody>
            <a:bodyPr>
              <a:spAutoFit/>
            </a:bodyPr>
            <a:lstStyle/>
            <a:p>
              <a:r>
                <a:rPr lang="zh-CN" altLang="en-US" sz="1100"/>
                <a:t>尚洋信德加入</a:t>
              </a:r>
            </a:p>
          </p:txBody>
        </p:sp>
        <p:sp>
          <p:nvSpPr>
            <p:cNvPr id="36" name="Text Box 11"/>
            <p:cNvSpPr txBox="1">
              <a:spLocks noChangeArrowheads="1"/>
            </p:cNvSpPr>
            <p:nvPr/>
          </p:nvSpPr>
          <p:spPr bwMode="auto">
            <a:xfrm>
              <a:off x="7670767" y="3113470"/>
              <a:ext cx="759408" cy="244651"/>
            </a:xfrm>
            <a:prstGeom prst="rect">
              <a:avLst/>
            </a:prstGeom>
            <a:noFill/>
            <a:ln w="9525">
              <a:noFill/>
              <a:miter lim="800000"/>
              <a:headEnd/>
              <a:tailEnd/>
            </a:ln>
          </p:spPr>
          <p:txBody>
            <a:bodyPr>
              <a:spAutoFit/>
            </a:bodyPr>
            <a:lstStyle/>
            <a:p>
              <a:pPr>
                <a:defRPr/>
              </a:pPr>
              <a:r>
                <a:rPr lang="en-US" altLang="zh-CN" sz="1100" dirty="0">
                  <a:solidFill>
                    <a:schemeClr val="accent3"/>
                  </a:solidFill>
                </a:rPr>
                <a:t>10.01</a:t>
              </a:r>
              <a:endParaRPr lang="zh-CN" altLang="en-US" sz="1100" dirty="0">
                <a:solidFill>
                  <a:schemeClr val="accent3"/>
                </a:solidFill>
              </a:endParaRPr>
            </a:p>
          </p:txBody>
        </p:sp>
        <p:sp>
          <p:nvSpPr>
            <p:cNvPr id="37" name="矩形 38"/>
            <p:cNvSpPr>
              <a:spLocks noChangeArrowheads="1"/>
            </p:cNvSpPr>
            <p:nvPr/>
          </p:nvSpPr>
          <p:spPr bwMode="auto">
            <a:xfrm>
              <a:off x="6643702" y="2786058"/>
              <a:ext cx="1160329" cy="215639"/>
            </a:xfrm>
            <a:prstGeom prst="rect">
              <a:avLst/>
            </a:prstGeom>
            <a:noFill/>
            <a:ln w="9525">
              <a:noFill/>
              <a:miter lim="800000"/>
              <a:headEnd/>
              <a:tailEnd/>
            </a:ln>
          </p:spPr>
          <p:txBody>
            <a:bodyPr wrap="none">
              <a:spAutoFit/>
            </a:bodyPr>
            <a:lstStyle/>
            <a:p>
              <a:r>
                <a:rPr lang="zh-CN" altLang="en-US" sz="1100"/>
                <a:t>获</a:t>
              </a:r>
              <a:r>
                <a:rPr lang="en-US" altLang="zh-CN" sz="1100"/>
                <a:t>CMMI5</a:t>
              </a:r>
              <a:r>
                <a:rPr lang="zh-CN" altLang="en-US" sz="1100"/>
                <a:t>评估</a:t>
              </a:r>
            </a:p>
          </p:txBody>
        </p:sp>
        <p:sp>
          <p:nvSpPr>
            <p:cNvPr id="38" name="Freeform 13"/>
            <p:cNvSpPr>
              <a:spLocks/>
            </p:cNvSpPr>
            <p:nvPr/>
          </p:nvSpPr>
          <p:spPr bwMode="auto">
            <a:xfrm>
              <a:off x="6715140" y="3000372"/>
              <a:ext cx="1292265" cy="176654"/>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39" name="Text Box 11"/>
            <p:cNvSpPr txBox="1">
              <a:spLocks noChangeArrowheads="1"/>
            </p:cNvSpPr>
            <p:nvPr/>
          </p:nvSpPr>
          <p:spPr bwMode="auto">
            <a:xfrm>
              <a:off x="7430056" y="3358121"/>
              <a:ext cx="708159" cy="243253"/>
            </a:xfrm>
            <a:prstGeom prst="rect">
              <a:avLst/>
            </a:prstGeom>
            <a:noFill/>
            <a:ln w="9525">
              <a:noFill/>
              <a:miter lim="800000"/>
              <a:headEnd/>
              <a:tailEnd/>
            </a:ln>
          </p:spPr>
          <p:txBody>
            <a:bodyPr>
              <a:spAutoFit/>
            </a:bodyPr>
            <a:lstStyle/>
            <a:p>
              <a:pPr>
                <a:defRPr/>
              </a:pPr>
              <a:r>
                <a:rPr lang="en-US" altLang="zh-CN" sz="1100" dirty="0">
                  <a:solidFill>
                    <a:schemeClr val="accent3"/>
                  </a:solidFill>
                </a:rPr>
                <a:t>09.12</a:t>
              </a:r>
              <a:endParaRPr lang="zh-CN" altLang="en-US" sz="1100" dirty="0">
                <a:solidFill>
                  <a:schemeClr val="accent3"/>
                </a:solidFill>
              </a:endParaRPr>
            </a:p>
          </p:txBody>
        </p:sp>
        <p:sp>
          <p:nvSpPr>
            <p:cNvPr id="40" name="Text Box 10"/>
            <p:cNvSpPr txBox="1">
              <a:spLocks noChangeArrowheads="1"/>
            </p:cNvSpPr>
            <p:nvPr/>
          </p:nvSpPr>
          <p:spPr bwMode="auto">
            <a:xfrm>
              <a:off x="7786710" y="3970136"/>
              <a:ext cx="994438" cy="244682"/>
            </a:xfrm>
            <a:prstGeom prst="rect">
              <a:avLst/>
            </a:prstGeom>
            <a:noFill/>
            <a:ln w="9525">
              <a:noFill/>
              <a:miter lim="800000"/>
              <a:headEnd/>
              <a:tailEnd/>
            </a:ln>
          </p:spPr>
          <p:txBody>
            <a:bodyPr>
              <a:spAutoFit/>
            </a:bodyPr>
            <a:lstStyle/>
            <a:p>
              <a:r>
                <a:rPr lang="zh-CN" altLang="en-US" sz="1100"/>
                <a:t>长信通加入</a:t>
              </a:r>
            </a:p>
          </p:txBody>
        </p:sp>
        <p:sp>
          <p:nvSpPr>
            <p:cNvPr id="41" name="Text Box 11"/>
            <p:cNvSpPr txBox="1">
              <a:spLocks noChangeArrowheads="1"/>
            </p:cNvSpPr>
            <p:nvPr/>
          </p:nvSpPr>
          <p:spPr bwMode="auto">
            <a:xfrm>
              <a:off x="7144307" y="3572015"/>
              <a:ext cx="759407" cy="244651"/>
            </a:xfrm>
            <a:prstGeom prst="rect">
              <a:avLst/>
            </a:prstGeom>
            <a:noFill/>
            <a:ln w="9525">
              <a:noFill/>
              <a:miter lim="800000"/>
              <a:headEnd/>
              <a:tailEnd/>
            </a:ln>
          </p:spPr>
          <p:txBody>
            <a:bodyPr>
              <a:spAutoFit/>
            </a:bodyPr>
            <a:lstStyle/>
            <a:p>
              <a:pPr>
                <a:defRPr/>
              </a:pPr>
              <a:r>
                <a:rPr lang="en-US" altLang="zh-CN" sz="1100" dirty="0">
                  <a:solidFill>
                    <a:schemeClr val="accent3"/>
                  </a:solidFill>
                </a:rPr>
                <a:t>09.11</a:t>
              </a:r>
              <a:endParaRPr lang="zh-CN" altLang="en-US" sz="1100" dirty="0">
                <a:solidFill>
                  <a:schemeClr val="accent3"/>
                </a:solidFill>
              </a:endParaRPr>
            </a:p>
          </p:txBody>
        </p:sp>
        <p:sp>
          <p:nvSpPr>
            <p:cNvPr id="42" name="Text Box 12"/>
            <p:cNvSpPr txBox="1">
              <a:spLocks noChangeArrowheads="1"/>
            </p:cNvSpPr>
            <p:nvPr/>
          </p:nvSpPr>
          <p:spPr bwMode="auto">
            <a:xfrm>
              <a:off x="5998282" y="3214686"/>
              <a:ext cx="1336675" cy="166742"/>
            </a:xfrm>
            <a:prstGeom prst="rect">
              <a:avLst/>
            </a:prstGeom>
            <a:noFill/>
            <a:ln w="9525">
              <a:noFill/>
              <a:miter lim="800000"/>
              <a:headEnd/>
              <a:tailEnd/>
            </a:ln>
          </p:spPr>
          <p:txBody>
            <a:bodyPr>
              <a:spAutoFit/>
            </a:bodyPr>
            <a:lstStyle/>
            <a:p>
              <a:r>
                <a:rPr lang="zh-CN" altLang="en-US" sz="1100"/>
                <a:t>     </a:t>
              </a:r>
              <a:r>
                <a:rPr lang="zh-CN" altLang="en-US" sz="1100">
                  <a:solidFill>
                    <a:srgbClr val="FF0000"/>
                  </a:solidFill>
                </a:rPr>
                <a:t>完成二次增发</a:t>
              </a:r>
            </a:p>
          </p:txBody>
        </p:sp>
        <p:sp>
          <p:nvSpPr>
            <p:cNvPr id="43" name="Freeform 15"/>
            <p:cNvSpPr>
              <a:spLocks/>
            </p:cNvSpPr>
            <p:nvPr/>
          </p:nvSpPr>
          <p:spPr bwMode="auto">
            <a:xfrm>
              <a:off x="7766084" y="3572211"/>
              <a:ext cx="937060" cy="642607"/>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44" name="Freeform 15"/>
            <p:cNvSpPr>
              <a:spLocks/>
            </p:cNvSpPr>
            <p:nvPr/>
          </p:nvSpPr>
          <p:spPr bwMode="auto">
            <a:xfrm>
              <a:off x="3357554" y="5429264"/>
              <a:ext cx="642942" cy="773112"/>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45" name="Freeform 15"/>
            <p:cNvSpPr>
              <a:spLocks/>
            </p:cNvSpPr>
            <p:nvPr/>
          </p:nvSpPr>
          <p:spPr bwMode="auto">
            <a:xfrm>
              <a:off x="6500826" y="4500570"/>
              <a:ext cx="1016000" cy="642942"/>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46" name="Text Box 10"/>
            <p:cNvSpPr txBox="1">
              <a:spLocks noChangeArrowheads="1"/>
            </p:cNvSpPr>
            <p:nvPr/>
          </p:nvSpPr>
          <p:spPr bwMode="auto">
            <a:xfrm>
              <a:off x="3357554" y="6000768"/>
              <a:ext cx="1571632" cy="244682"/>
            </a:xfrm>
            <a:prstGeom prst="rect">
              <a:avLst/>
            </a:prstGeom>
            <a:noFill/>
            <a:ln w="9525">
              <a:noFill/>
              <a:miter lim="800000"/>
              <a:headEnd/>
              <a:tailEnd/>
            </a:ln>
          </p:spPr>
          <p:txBody>
            <a:bodyPr>
              <a:spAutoFit/>
            </a:bodyPr>
            <a:lstStyle/>
            <a:p>
              <a:r>
                <a:rPr lang="en-US" altLang="zh-CN" sz="1100"/>
                <a:t>LTI</a:t>
              </a:r>
              <a:r>
                <a:rPr lang="zh-CN" altLang="en-US" sz="1100"/>
                <a:t>加入</a:t>
              </a:r>
            </a:p>
          </p:txBody>
        </p:sp>
        <p:sp>
          <p:nvSpPr>
            <p:cNvPr id="47" name="Text Box 11"/>
            <p:cNvSpPr txBox="1">
              <a:spLocks noChangeArrowheads="1"/>
            </p:cNvSpPr>
            <p:nvPr/>
          </p:nvSpPr>
          <p:spPr bwMode="auto">
            <a:xfrm>
              <a:off x="4500562" y="3500438"/>
              <a:ext cx="1000125" cy="244475"/>
            </a:xfrm>
            <a:prstGeom prst="rect">
              <a:avLst/>
            </a:prstGeom>
            <a:noFill/>
            <a:ln w="9525">
              <a:noFill/>
              <a:miter lim="800000"/>
              <a:headEnd/>
              <a:tailEnd/>
            </a:ln>
          </p:spPr>
          <p:txBody>
            <a:bodyPr>
              <a:spAutoFit/>
            </a:bodyPr>
            <a:lstStyle/>
            <a:p>
              <a:r>
                <a:rPr lang="en-US" altLang="zh-CN" sz="1100">
                  <a:solidFill>
                    <a:schemeClr val="bg1"/>
                  </a:solidFill>
                </a:rPr>
                <a:t>2006</a:t>
              </a:r>
              <a:r>
                <a:rPr lang="zh-CN" altLang="en-US" sz="1100">
                  <a:solidFill>
                    <a:schemeClr val="bg1"/>
                  </a:solidFill>
                </a:rPr>
                <a:t>年</a:t>
              </a:r>
              <a:r>
                <a:rPr lang="en-US" altLang="zh-CN" sz="1100">
                  <a:solidFill>
                    <a:schemeClr val="bg1"/>
                  </a:solidFill>
                </a:rPr>
                <a:t>11</a:t>
              </a:r>
              <a:r>
                <a:rPr lang="zh-CN" altLang="en-US" sz="1100">
                  <a:solidFill>
                    <a:schemeClr val="bg1"/>
                  </a:solidFill>
                </a:rPr>
                <a:t>月</a:t>
              </a:r>
            </a:p>
          </p:txBody>
        </p:sp>
        <p:sp>
          <p:nvSpPr>
            <p:cNvPr id="48" name="Text Box 10"/>
            <p:cNvSpPr txBox="1">
              <a:spLocks noChangeArrowheads="1"/>
            </p:cNvSpPr>
            <p:nvPr/>
          </p:nvSpPr>
          <p:spPr bwMode="auto">
            <a:xfrm>
              <a:off x="6572264" y="4929198"/>
              <a:ext cx="1357312" cy="244475"/>
            </a:xfrm>
            <a:prstGeom prst="rect">
              <a:avLst/>
            </a:prstGeom>
            <a:noFill/>
            <a:ln w="9525">
              <a:noFill/>
              <a:miter lim="800000"/>
              <a:headEnd/>
              <a:tailEnd/>
            </a:ln>
          </p:spPr>
          <p:txBody>
            <a:bodyPr>
              <a:spAutoFit/>
            </a:bodyPr>
            <a:lstStyle/>
            <a:p>
              <a:r>
                <a:rPr lang="zh-CN" altLang="en-US" sz="1100" dirty="0"/>
                <a:t>商务中国加入</a:t>
              </a:r>
            </a:p>
          </p:txBody>
        </p:sp>
        <p:sp>
          <p:nvSpPr>
            <p:cNvPr id="49" name="Freeform 13"/>
            <p:cNvSpPr>
              <a:spLocks/>
            </p:cNvSpPr>
            <p:nvPr/>
          </p:nvSpPr>
          <p:spPr bwMode="auto">
            <a:xfrm>
              <a:off x="6215074" y="3429000"/>
              <a:ext cx="1114425" cy="214314"/>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50" name="Text Box 12"/>
            <p:cNvSpPr txBox="1">
              <a:spLocks noChangeArrowheads="1"/>
            </p:cNvSpPr>
            <p:nvPr/>
          </p:nvSpPr>
          <p:spPr bwMode="auto">
            <a:xfrm>
              <a:off x="6786579" y="4643447"/>
              <a:ext cx="1071570" cy="244682"/>
            </a:xfrm>
            <a:prstGeom prst="rect">
              <a:avLst/>
            </a:prstGeom>
            <a:noFill/>
            <a:ln w="9525">
              <a:noFill/>
              <a:miter lim="800000"/>
              <a:headEnd/>
              <a:tailEnd/>
            </a:ln>
          </p:spPr>
          <p:txBody>
            <a:bodyPr>
              <a:spAutoFit/>
            </a:bodyPr>
            <a:lstStyle/>
            <a:p>
              <a:r>
                <a:rPr lang="zh-CN" altLang="en-US" sz="1100" dirty="0"/>
                <a:t>迈捷测试加入</a:t>
              </a:r>
            </a:p>
          </p:txBody>
        </p:sp>
        <p:sp>
          <p:nvSpPr>
            <p:cNvPr id="51" name="Freeform 13"/>
            <p:cNvSpPr>
              <a:spLocks/>
            </p:cNvSpPr>
            <p:nvPr/>
          </p:nvSpPr>
          <p:spPr bwMode="auto">
            <a:xfrm>
              <a:off x="1857356" y="5000636"/>
              <a:ext cx="914799" cy="401886"/>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52" name="Text Box 10"/>
            <p:cNvSpPr txBox="1">
              <a:spLocks noChangeArrowheads="1"/>
            </p:cNvSpPr>
            <p:nvPr/>
          </p:nvSpPr>
          <p:spPr bwMode="auto">
            <a:xfrm>
              <a:off x="1785918" y="4786322"/>
              <a:ext cx="1188727" cy="244690"/>
            </a:xfrm>
            <a:prstGeom prst="rect">
              <a:avLst/>
            </a:prstGeom>
            <a:noFill/>
            <a:ln w="9525">
              <a:noFill/>
              <a:miter lim="800000"/>
              <a:headEnd/>
              <a:tailEnd/>
            </a:ln>
          </p:spPr>
          <p:txBody>
            <a:bodyPr>
              <a:spAutoFit/>
            </a:bodyPr>
            <a:lstStyle/>
            <a:p>
              <a:r>
                <a:rPr lang="zh-CN" altLang="en-US" sz="1100"/>
                <a:t>第一轮风投</a:t>
              </a:r>
            </a:p>
          </p:txBody>
        </p:sp>
        <p:sp>
          <p:nvSpPr>
            <p:cNvPr id="53" name="Freeform 13"/>
            <p:cNvSpPr>
              <a:spLocks/>
            </p:cNvSpPr>
            <p:nvPr/>
          </p:nvSpPr>
          <p:spPr bwMode="auto">
            <a:xfrm>
              <a:off x="2603852" y="4714884"/>
              <a:ext cx="1214445" cy="214314"/>
            </a:xfrm>
            <a:custGeom>
              <a:avLst/>
              <a:gdLst>
                <a:gd name="T0" fmla="*/ 0 w 817"/>
                <a:gd name="T1" fmla="*/ 0 h 226"/>
                <a:gd name="T2" fmla="*/ 2147483647 w 817"/>
                <a:gd name="T3" fmla="*/ 0 h 226"/>
                <a:gd name="T4" fmla="*/ 2147483647 w 817"/>
                <a:gd name="T5" fmla="*/ 2147483647 h 226"/>
                <a:gd name="T6" fmla="*/ 0 60000 65536"/>
                <a:gd name="T7" fmla="*/ 0 60000 65536"/>
                <a:gd name="T8" fmla="*/ 0 60000 65536"/>
                <a:gd name="T9" fmla="*/ 0 w 817"/>
                <a:gd name="T10" fmla="*/ 0 h 226"/>
                <a:gd name="T11" fmla="*/ 817 w 817"/>
                <a:gd name="T12" fmla="*/ 226 h 226"/>
              </a:gdLst>
              <a:ahLst/>
              <a:cxnLst>
                <a:cxn ang="T6">
                  <a:pos x="T0" y="T1"/>
                </a:cxn>
                <a:cxn ang="T7">
                  <a:pos x="T2" y="T3"/>
                </a:cxn>
                <a:cxn ang="T8">
                  <a:pos x="T4" y="T5"/>
                </a:cxn>
              </a:cxnLst>
              <a:rect l="T9" t="T10" r="T11" b="T12"/>
              <a:pathLst>
                <a:path w="817" h="226">
                  <a:moveTo>
                    <a:pt x="0" y="0"/>
                  </a:moveTo>
                  <a:lnTo>
                    <a:pt x="817" y="0"/>
                  </a:lnTo>
                  <a:lnTo>
                    <a:pt x="817" y="226"/>
                  </a:lnTo>
                </a:path>
              </a:pathLst>
            </a:custGeom>
            <a:noFill/>
            <a:ln w="9525">
              <a:solidFill>
                <a:schemeClr val="tx1"/>
              </a:solidFill>
              <a:round/>
              <a:headEnd/>
              <a:tailEnd type="triangle" w="med" len="med"/>
            </a:ln>
          </p:spPr>
          <p:txBody>
            <a:bodyPr/>
            <a:lstStyle/>
            <a:p>
              <a:endParaRPr lang="zh-CN" altLang="en-US"/>
            </a:p>
          </p:txBody>
        </p:sp>
        <p:sp>
          <p:nvSpPr>
            <p:cNvPr id="54" name="Text Box 10"/>
            <p:cNvSpPr txBox="1">
              <a:spLocks noChangeArrowheads="1"/>
            </p:cNvSpPr>
            <p:nvPr/>
          </p:nvSpPr>
          <p:spPr bwMode="auto">
            <a:xfrm>
              <a:off x="2908975" y="4500570"/>
              <a:ext cx="1030950" cy="244682"/>
            </a:xfrm>
            <a:prstGeom prst="rect">
              <a:avLst/>
            </a:prstGeom>
            <a:noFill/>
            <a:ln w="9525">
              <a:noFill/>
              <a:miter lim="800000"/>
              <a:headEnd/>
              <a:tailEnd/>
            </a:ln>
          </p:spPr>
          <p:txBody>
            <a:bodyPr>
              <a:spAutoFit/>
            </a:bodyPr>
            <a:lstStyle/>
            <a:p>
              <a:r>
                <a:rPr lang="zh-CN" altLang="en-US" sz="1100"/>
                <a:t>第二轮风投</a:t>
              </a:r>
              <a:endParaRPr lang="en-US" altLang="zh-CN" sz="1100"/>
            </a:p>
          </p:txBody>
        </p:sp>
        <p:sp>
          <p:nvSpPr>
            <p:cNvPr id="55" name="Freeform 14"/>
            <p:cNvSpPr>
              <a:spLocks/>
            </p:cNvSpPr>
            <p:nvPr/>
          </p:nvSpPr>
          <p:spPr bwMode="auto">
            <a:xfrm>
              <a:off x="4643438" y="5143512"/>
              <a:ext cx="1214446" cy="571504"/>
            </a:xfrm>
            <a:custGeom>
              <a:avLst/>
              <a:gdLst>
                <a:gd name="T0" fmla="*/ 2147483647 w 1224"/>
                <a:gd name="T1" fmla="*/ 2147483647 h 227"/>
                <a:gd name="T2" fmla="*/ 0 w 1224"/>
                <a:gd name="T3" fmla="*/ 2147483647 h 227"/>
                <a:gd name="T4" fmla="*/ 0 w 1224"/>
                <a:gd name="T5" fmla="*/ 0 h 227"/>
                <a:gd name="T6" fmla="*/ 0 60000 65536"/>
                <a:gd name="T7" fmla="*/ 0 60000 65536"/>
                <a:gd name="T8" fmla="*/ 0 60000 65536"/>
                <a:gd name="T9" fmla="*/ 0 w 1224"/>
                <a:gd name="T10" fmla="*/ 0 h 227"/>
                <a:gd name="T11" fmla="*/ 1224 w 1224"/>
                <a:gd name="T12" fmla="*/ 227 h 227"/>
              </a:gdLst>
              <a:ahLst/>
              <a:cxnLst>
                <a:cxn ang="T6">
                  <a:pos x="T0" y="T1"/>
                </a:cxn>
                <a:cxn ang="T7">
                  <a:pos x="T2" y="T3"/>
                </a:cxn>
                <a:cxn ang="T8">
                  <a:pos x="T4" y="T5"/>
                </a:cxn>
              </a:cxnLst>
              <a:rect l="T9" t="T10" r="T11" b="T12"/>
              <a:pathLst>
                <a:path w="1224" h="227">
                  <a:moveTo>
                    <a:pt x="1224" y="227"/>
                  </a:moveTo>
                  <a:lnTo>
                    <a:pt x="0" y="227"/>
                  </a:lnTo>
                  <a:lnTo>
                    <a:pt x="0" y="0"/>
                  </a:lnTo>
                </a:path>
              </a:pathLst>
            </a:custGeom>
            <a:noFill/>
            <a:ln w="9525">
              <a:solidFill>
                <a:schemeClr val="tx1"/>
              </a:solidFill>
              <a:round/>
              <a:headEnd/>
              <a:tailEnd type="triangle" w="med" len="med"/>
            </a:ln>
          </p:spPr>
          <p:txBody>
            <a:bodyPr/>
            <a:lstStyle/>
            <a:p>
              <a:endParaRPr lang="zh-CN" altLang="en-US"/>
            </a:p>
          </p:txBody>
        </p:sp>
        <p:sp>
          <p:nvSpPr>
            <p:cNvPr id="56" name="Text Box 12"/>
            <p:cNvSpPr txBox="1">
              <a:spLocks noChangeArrowheads="1"/>
            </p:cNvSpPr>
            <p:nvPr/>
          </p:nvSpPr>
          <p:spPr bwMode="auto">
            <a:xfrm>
              <a:off x="4714876" y="5500702"/>
              <a:ext cx="1357322" cy="244682"/>
            </a:xfrm>
            <a:prstGeom prst="rect">
              <a:avLst/>
            </a:prstGeom>
            <a:noFill/>
            <a:ln w="9525">
              <a:noFill/>
              <a:miter lim="800000"/>
              <a:headEnd/>
              <a:tailEnd/>
            </a:ln>
          </p:spPr>
          <p:txBody>
            <a:bodyPr>
              <a:spAutoFit/>
            </a:bodyPr>
            <a:lstStyle/>
            <a:p>
              <a:r>
                <a:rPr lang="en-US" altLang="zh-CN" sz="1100" dirty="0" err="1"/>
                <a:t>Minecode</a:t>
              </a:r>
              <a:r>
                <a:rPr lang="zh-CN" altLang="en-US" sz="1100" dirty="0"/>
                <a:t>加入</a:t>
              </a:r>
            </a:p>
          </p:txBody>
        </p:sp>
        <p:sp>
          <p:nvSpPr>
            <p:cNvPr id="57" name="Text Box 12"/>
            <p:cNvSpPr txBox="1">
              <a:spLocks noChangeArrowheads="1"/>
            </p:cNvSpPr>
            <p:nvPr/>
          </p:nvSpPr>
          <p:spPr bwMode="auto">
            <a:xfrm>
              <a:off x="6429389" y="5214950"/>
              <a:ext cx="928693" cy="244682"/>
            </a:xfrm>
            <a:prstGeom prst="rect">
              <a:avLst/>
            </a:prstGeom>
            <a:noFill/>
            <a:ln w="9525">
              <a:noFill/>
              <a:miter lim="800000"/>
              <a:headEnd/>
              <a:tailEnd/>
            </a:ln>
          </p:spPr>
          <p:txBody>
            <a:bodyPr>
              <a:spAutoFit/>
            </a:bodyPr>
            <a:lstStyle/>
            <a:p>
              <a:r>
                <a:rPr lang="zh-CN" altLang="en-US" sz="1100"/>
                <a:t>华育昌加入</a:t>
              </a:r>
            </a:p>
          </p:txBody>
        </p:sp>
        <p:sp>
          <p:nvSpPr>
            <p:cNvPr id="58" name="Freeform 15"/>
            <p:cNvSpPr>
              <a:spLocks/>
            </p:cNvSpPr>
            <p:nvPr/>
          </p:nvSpPr>
          <p:spPr bwMode="auto">
            <a:xfrm>
              <a:off x="6715140" y="4286256"/>
              <a:ext cx="1214446" cy="571504"/>
            </a:xfrm>
            <a:custGeom>
              <a:avLst/>
              <a:gdLst>
                <a:gd name="T0" fmla="*/ 2147483647 w 907"/>
                <a:gd name="T1" fmla="*/ 2147483647 h 272"/>
                <a:gd name="T2" fmla="*/ 0 w 907"/>
                <a:gd name="T3" fmla="*/ 2147483647 h 272"/>
                <a:gd name="T4" fmla="*/ 0 w 907"/>
                <a:gd name="T5" fmla="*/ 0 h 272"/>
                <a:gd name="T6" fmla="*/ 0 60000 65536"/>
                <a:gd name="T7" fmla="*/ 0 60000 65536"/>
                <a:gd name="T8" fmla="*/ 0 60000 65536"/>
                <a:gd name="T9" fmla="*/ 0 w 907"/>
                <a:gd name="T10" fmla="*/ 0 h 272"/>
                <a:gd name="T11" fmla="*/ 907 w 907"/>
                <a:gd name="T12" fmla="*/ 272 h 272"/>
              </a:gdLst>
              <a:ahLst/>
              <a:cxnLst>
                <a:cxn ang="T6">
                  <a:pos x="T0" y="T1"/>
                </a:cxn>
                <a:cxn ang="T7">
                  <a:pos x="T2" y="T3"/>
                </a:cxn>
                <a:cxn ang="T8">
                  <a:pos x="T4" y="T5"/>
                </a:cxn>
              </a:cxnLst>
              <a:rect l="T9" t="T10" r="T11" b="T12"/>
              <a:pathLst>
                <a:path w="907" h="272">
                  <a:moveTo>
                    <a:pt x="907" y="272"/>
                  </a:moveTo>
                  <a:lnTo>
                    <a:pt x="0" y="272"/>
                  </a:lnTo>
                  <a:lnTo>
                    <a:pt x="0" y="0"/>
                  </a:lnTo>
                </a:path>
              </a:pathLst>
            </a:custGeom>
            <a:noFill/>
            <a:ln w="9525">
              <a:solidFill>
                <a:schemeClr val="tx1"/>
              </a:solidFill>
              <a:round/>
              <a:headEnd/>
              <a:tailEnd type="triangle" w="med" len="med"/>
            </a:ln>
          </p:spPr>
          <p:txBody>
            <a:bodyPr/>
            <a:lstStyle/>
            <a:p>
              <a:endParaRPr lang="zh-CN" altLang="en-US"/>
            </a:p>
          </p:txBody>
        </p:sp>
        <p:sp>
          <p:nvSpPr>
            <p:cNvPr id="59" name="Text Box 11"/>
            <p:cNvSpPr txBox="1">
              <a:spLocks noChangeArrowheads="1"/>
            </p:cNvSpPr>
            <p:nvPr/>
          </p:nvSpPr>
          <p:spPr bwMode="auto">
            <a:xfrm>
              <a:off x="4273342" y="4929198"/>
              <a:ext cx="655848" cy="244682"/>
            </a:xfrm>
            <a:prstGeom prst="rect">
              <a:avLst/>
            </a:prstGeom>
            <a:noFill/>
            <a:ln w="9525">
              <a:noFill/>
              <a:miter lim="800000"/>
              <a:headEnd/>
              <a:tailEnd/>
            </a:ln>
          </p:spPr>
          <p:txBody>
            <a:bodyPr>
              <a:spAutoFit/>
            </a:bodyPr>
            <a:lstStyle/>
            <a:p>
              <a:r>
                <a:rPr lang="en-US" altLang="zh-CN" sz="1100">
                  <a:solidFill>
                    <a:schemeClr val="bg1"/>
                  </a:solidFill>
                </a:rPr>
                <a:t>06</a:t>
              </a:r>
              <a:r>
                <a:rPr lang="zh-CN" altLang="en-US" sz="1100">
                  <a:solidFill>
                    <a:schemeClr val="bg1"/>
                  </a:solidFill>
                </a:rPr>
                <a:t>年</a:t>
              </a:r>
            </a:p>
          </p:txBody>
        </p:sp>
        <p:sp>
          <p:nvSpPr>
            <p:cNvPr id="60" name="Text Box 11"/>
            <p:cNvSpPr txBox="1">
              <a:spLocks noChangeArrowheads="1"/>
            </p:cNvSpPr>
            <p:nvPr/>
          </p:nvSpPr>
          <p:spPr bwMode="auto">
            <a:xfrm>
              <a:off x="6000760" y="4286256"/>
              <a:ext cx="655848" cy="244682"/>
            </a:xfrm>
            <a:prstGeom prst="rect">
              <a:avLst/>
            </a:prstGeom>
            <a:noFill/>
            <a:ln w="9525">
              <a:noFill/>
              <a:miter lim="800000"/>
              <a:headEnd/>
              <a:tailEnd/>
            </a:ln>
          </p:spPr>
          <p:txBody>
            <a:bodyPr>
              <a:spAutoFit/>
            </a:bodyPr>
            <a:lstStyle/>
            <a:p>
              <a:r>
                <a:rPr lang="en-US" altLang="zh-CN" sz="1100">
                  <a:solidFill>
                    <a:schemeClr val="bg1"/>
                  </a:solidFill>
                </a:rPr>
                <a:t>08</a:t>
              </a:r>
              <a:r>
                <a:rPr lang="zh-CN" altLang="en-US" sz="1100">
                  <a:solidFill>
                    <a:schemeClr val="bg1"/>
                  </a:solidFill>
                </a:rPr>
                <a:t>年</a:t>
              </a:r>
            </a:p>
          </p:txBody>
        </p:sp>
        <p:sp>
          <p:nvSpPr>
            <p:cNvPr id="61" name="Text Box 11"/>
            <p:cNvSpPr txBox="1">
              <a:spLocks noChangeArrowheads="1"/>
            </p:cNvSpPr>
            <p:nvPr/>
          </p:nvSpPr>
          <p:spPr bwMode="auto">
            <a:xfrm>
              <a:off x="6594326" y="3970136"/>
              <a:ext cx="763756" cy="244682"/>
            </a:xfrm>
            <a:prstGeom prst="rect">
              <a:avLst/>
            </a:prstGeom>
            <a:noFill/>
            <a:ln w="9525">
              <a:noFill/>
              <a:miter lim="800000"/>
              <a:headEnd/>
              <a:tailEnd/>
            </a:ln>
          </p:spPr>
          <p:txBody>
            <a:bodyPr>
              <a:spAutoFit/>
            </a:bodyPr>
            <a:lstStyle/>
            <a:p>
              <a:r>
                <a:rPr lang="en-US" altLang="zh-CN" sz="1100">
                  <a:solidFill>
                    <a:schemeClr val="bg1"/>
                  </a:solidFill>
                </a:rPr>
                <a:t>09.03</a:t>
              </a:r>
              <a:endParaRPr lang="zh-CN" altLang="en-US" sz="1100">
                <a:solidFill>
                  <a:schemeClr val="bg1"/>
                </a:solidFill>
              </a:endParaRPr>
            </a:p>
          </p:txBody>
        </p:sp>
      </p:grpSp>
      <p:sp>
        <p:nvSpPr>
          <p:cNvPr id="62" name="矩形 61"/>
          <p:cNvSpPr/>
          <p:nvPr/>
        </p:nvSpPr>
        <p:spPr>
          <a:xfrm>
            <a:off x="428596" y="1556792"/>
            <a:ext cx="5184576" cy="93610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smtClean="0"/>
              <a:t>2010</a:t>
            </a:r>
            <a:r>
              <a:rPr lang="zh-CN" altLang="en-US" dirty="0" smtClean="0"/>
              <a:t>年的</a:t>
            </a:r>
            <a:r>
              <a:rPr lang="en-US" altLang="zh-CN" dirty="0" smtClean="0"/>
              <a:t>IT</a:t>
            </a:r>
            <a:r>
              <a:rPr lang="zh-CN" altLang="en-US" dirty="0" smtClean="0"/>
              <a:t>两会，东南融通荣获</a:t>
            </a:r>
            <a:r>
              <a:rPr lang="zh-CN" altLang="en-US" b="1" dirty="0" smtClean="0">
                <a:solidFill>
                  <a:schemeClr val="bg1"/>
                </a:solidFill>
              </a:rPr>
              <a:t>“</a:t>
            </a:r>
            <a:r>
              <a:rPr lang="en-US" altLang="zh-CN" b="1" dirty="0" smtClean="0">
                <a:solidFill>
                  <a:schemeClr val="bg1"/>
                </a:solidFill>
              </a:rPr>
              <a:t>2010</a:t>
            </a:r>
            <a:r>
              <a:rPr lang="zh-CN" altLang="en-US" b="1" dirty="0" smtClean="0">
                <a:solidFill>
                  <a:schemeClr val="bg1"/>
                </a:solidFill>
              </a:rPr>
              <a:t>年中国软件服务冠军奖”、“</a:t>
            </a:r>
            <a:r>
              <a:rPr lang="en-US" altLang="zh-CN" b="1" dirty="0" smtClean="0">
                <a:solidFill>
                  <a:schemeClr val="bg1"/>
                </a:solidFill>
              </a:rPr>
              <a:t>30</a:t>
            </a:r>
            <a:r>
              <a:rPr lang="zh-CN" altLang="en-US" b="1" dirty="0" smtClean="0">
                <a:solidFill>
                  <a:schemeClr val="bg1"/>
                </a:solidFill>
              </a:rPr>
              <a:t>周年特别贡献奖”</a:t>
            </a:r>
            <a:r>
              <a:rPr lang="zh-CN" altLang="en-US" dirty="0" smtClean="0"/>
              <a:t>，东南融通是</a:t>
            </a:r>
            <a:r>
              <a:rPr lang="zh-CN" altLang="en-US" b="1" dirty="0" smtClean="0"/>
              <a:t>金融</a:t>
            </a:r>
            <a:r>
              <a:rPr lang="en-US" altLang="zh-CN" b="1" dirty="0" smtClean="0"/>
              <a:t>IT</a:t>
            </a:r>
            <a:r>
              <a:rPr lang="zh-CN" altLang="en-US" b="1" dirty="0" smtClean="0"/>
              <a:t>综合软件服务领域唯一获奖公司</a:t>
            </a:r>
            <a:endParaRPr lang="zh-CN" altLang="en-US" b="1" dirty="0"/>
          </a:p>
        </p:txBody>
      </p:sp>
    </p:spTree>
    <p:extLst>
      <p:ext uri="{BB962C8B-B14F-4D97-AF65-F5344CB8AC3E}">
        <p14:creationId xmlns:p14="http://schemas.microsoft.com/office/powerpoint/2010/main" val="402187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500" dirty="0">
                <a:solidFill>
                  <a:schemeClr val="bg1"/>
                </a:solidFill>
                <a:latin typeface="Arial" charset="0"/>
              </a:rPr>
              <a:t>ETL</a:t>
            </a:r>
            <a:r>
              <a:rPr lang="zh-CN" altLang="en-US" sz="1500" dirty="0">
                <a:solidFill>
                  <a:schemeClr val="bg1"/>
                </a:solidFill>
                <a:latin typeface="Arial" charset="0"/>
              </a:rPr>
              <a:t>架构</a:t>
            </a:r>
            <a:endParaRPr lang="zh-CN" altLang="zh-CN" sz="1500" dirty="0">
              <a:solidFill>
                <a:schemeClr val="bg1"/>
              </a:solidFill>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技术架构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18804"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18805" name="标题 23"/>
          <p:cNvSpPr>
            <a:spLocks noGrp="1"/>
          </p:cNvSpPr>
          <p:nvPr>
            <p:ph type="title" idx="4294967295"/>
          </p:nvPr>
        </p:nvSpPr>
        <p:spPr/>
        <p:txBody>
          <a:bodyPr/>
          <a:lstStyle/>
          <a:p>
            <a:pPr eaLnBrk="1" hangingPunct="1"/>
            <a:r>
              <a:rPr lang="zh-CN" altLang="en-US" smtClean="0"/>
              <a:t>主题</a:t>
            </a:r>
          </a:p>
        </p:txBody>
      </p:sp>
      <p:grpSp>
        <p:nvGrpSpPr>
          <p:cNvPr id="118806"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18807"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18808"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18809"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18810"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物理架构</a:t>
            </a:r>
            <a:endParaRPr lang="zh-CN" altLang="zh-CN" sz="1500" dirty="0">
              <a:latin typeface="Arial" charset="0"/>
            </a:endParaRPr>
          </a:p>
        </p:txBody>
      </p:sp>
      <p:sp>
        <p:nvSpPr>
          <p:cNvPr id="87" name="AutoShape 5"/>
          <p:cNvSpPr>
            <a:spLocks noChangeArrowheads="1"/>
          </p:cNvSpPr>
          <p:nvPr/>
        </p:nvSpPr>
        <p:spPr bwMode="gray">
          <a:xfrm>
            <a:off x="4639831" y="4868896"/>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808185" y="4953081"/>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数据质量管理</a:t>
            </a:r>
            <a:endParaRPr lang="zh-CN" altLang="zh-CN" sz="1500"/>
          </a:p>
        </p:txBody>
      </p:sp>
      <p:sp>
        <p:nvSpPr>
          <p:cNvPr id="90" name="AutoShape 5"/>
          <p:cNvSpPr>
            <a:spLocks noChangeArrowheads="1"/>
          </p:cNvSpPr>
          <p:nvPr/>
        </p:nvSpPr>
        <p:spPr bwMode="gray">
          <a:xfrm>
            <a:off x="4639831" y="5350918"/>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3535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118850"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653770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14B7D5B4-E293-4397-B13D-7266D0A29A86}" type="slidenum">
              <a:rPr lang="zh-TW" altLang="en-GB" sz="1100" b="0">
                <a:latin typeface="Book Antiqua" pitchFamily="18" charset="0"/>
              </a:rPr>
              <a:pPr/>
              <a:t>51</a:t>
            </a:fld>
            <a:endParaRPr lang="en-GB" altLang="zh-TW" sz="1100" b="0">
              <a:latin typeface="Book Antiqua" pitchFamily="18" charset="0"/>
            </a:endParaRPr>
          </a:p>
        </p:txBody>
      </p:sp>
      <p:sp>
        <p:nvSpPr>
          <p:cNvPr id="2052" name="标题 1"/>
          <p:cNvSpPr>
            <a:spLocks noGrp="1"/>
          </p:cNvSpPr>
          <p:nvPr>
            <p:ph type="title" idx="4294967295"/>
          </p:nvPr>
        </p:nvSpPr>
        <p:spPr/>
        <p:txBody>
          <a:bodyPr/>
          <a:lstStyle/>
          <a:p>
            <a:pPr eaLnBrk="1" hangingPunct="1"/>
            <a:r>
              <a:rPr lang="en-US" altLang="zh-CN" smtClean="0"/>
              <a:t>ETL</a:t>
            </a:r>
            <a:r>
              <a:rPr lang="zh-CN" smtClean="0"/>
              <a:t>架构</a:t>
            </a:r>
            <a:endParaRPr lang="zh-CN" altLang="en-US" smtClean="0"/>
          </a:p>
        </p:txBody>
      </p:sp>
      <p:sp>
        <p:nvSpPr>
          <p:cNvPr id="2053"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0DE98AD-9D3D-46E7-8930-825CCC7E83C7}" type="slidenum">
              <a:rPr lang="zh-TW" altLang="en-GB" sz="1100" b="0">
                <a:latin typeface="Book Antiqua" pitchFamily="18" charset="0"/>
              </a:rPr>
              <a:pPr algn="r"/>
              <a:t>51</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406530"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graphicFrame>
        <p:nvGraphicFramePr>
          <p:cNvPr id="2050" name="Object 1"/>
          <p:cNvGraphicFramePr>
            <a:graphicFrameLocks noChangeAspect="1"/>
          </p:cNvGraphicFramePr>
          <p:nvPr/>
        </p:nvGraphicFramePr>
        <p:xfrm>
          <a:off x="395432" y="897659"/>
          <a:ext cx="8115012" cy="6005080"/>
        </p:xfrm>
        <a:graphic>
          <a:graphicData uri="http://schemas.openxmlformats.org/presentationml/2006/ole">
            <mc:AlternateContent xmlns:mc="http://schemas.openxmlformats.org/markup-compatibility/2006">
              <mc:Choice xmlns:v="urn:schemas-microsoft-com:vml" Requires="v">
                <p:oleObj spid="_x0000_s733207" name="Visio" r:id="rId4" imgW="6062472" imgH="4488561" progId="Visio.Drawing.11">
                  <p:embed/>
                </p:oleObj>
              </mc:Choice>
              <mc:Fallback>
                <p:oleObj name="Visio" r:id="rId4" imgW="6062472" imgH="448856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32" y="897659"/>
                        <a:ext cx="8115012" cy="6005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380095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0040E5F-B514-4881-8808-5CB5BA6763A6}" type="slidenum">
              <a:rPr lang="zh-TW" altLang="en-GB" sz="1100" b="0">
                <a:latin typeface="Book Antiqua" pitchFamily="18" charset="0"/>
              </a:rPr>
              <a:pPr/>
              <a:t>52</a:t>
            </a:fld>
            <a:endParaRPr lang="en-GB" altLang="zh-TW" sz="1100" b="0">
              <a:latin typeface="Book Antiqua" pitchFamily="18" charset="0"/>
            </a:endParaRPr>
          </a:p>
        </p:txBody>
      </p:sp>
      <p:sp>
        <p:nvSpPr>
          <p:cNvPr id="119811" name="标题 1"/>
          <p:cNvSpPr>
            <a:spLocks noGrp="1"/>
          </p:cNvSpPr>
          <p:nvPr>
            <p:ph type="title" idx="4294967295"/>
          </p:nvPr>
        </p:nvSpPr>
        <p:spPr/>
        <p:txBody>
          <a:bodyPr/>
          <a:lstStyle/>
          <a:p>
            <a:pPr eaLnBrk="1" hangingPunct="1"/>
            <a:r>
              <a:rPr lang="en-US" altLang="zh-CN" smtClean="0"/>
              <a:t>ETL</a:t>
            </a:r>
            <a:r>
              <a:rPr lang="zh-CN" altLang="en-US" smtClean="0"/>
              <a:t>组件化</a:t>
            </a:r>
          </a:p>
        </p:txBody>
      </p:sp>
      <p:sp>
        <p:nvSpPr>
          <p:cNvPr id="11981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C7AD94D-94DF-4966-9FCC-593FA16C8CEA}" type="slidenum">
              <a:rPr lang="zh-TW" altLang="en-GB" sz="1100" b="0">
                <a:latin typeface="Book Antiqua" pitchFamily="18" charset="0"/>
              </a:rPr>
              <a:pPr algn="r"/>
              <a:t>52</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406530"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1981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68" y="1818410"/>
            <a:ext cx="7467023" cy="368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354705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3CA30197-B318-41BD-B245-26EEA1B649B0}" type="slidenum">
              <a:rPr lang="zh-TW" altLang="en-GB" sz="1100" b="0">
                <a:latin typeface="Book Antiqua" pitchFamily="18" charset="0"/>
              </a:rPr>
              <a:pPr/>
              <a:t>53</a:t>
            </a:fld>
            <a:endParaRPr lang="en-GB" altLang="zh-TW" sz="1100" b="0">
              <a:latin typeface="Book Antiqua" pitchFamily="18" charset="0"/>
            </a:endParaRPr>
          </a:p>
        </p:txBody>
      </p:sp>
      <p:sp>
        <p:nvSpPr>
          <p:cNvPr id="120835" name="标题 1"/>
          <p:cNvSpPr>
            <a:spLocks noGrp="1"/>
          </p:cNvSpPr>
          <p:nvPr>
            <p:ph type="title" idx="4294967295"/>
          </p:nvPr>
        </p:nvSpPr>
        <p:spPr/>
        <p:txBody>
          <a:bodyPr/>
          <a:lstStyle/>
          <a:p>
            <a:pPr eaLnBrk="1" hangingPunct="1"/>
            <a:r>
              <a:rPr lang="en-US" altLang="zh-CN" smtClean="0"/>
              <a:t>ETL</a:t>
            </a:r>
            <a:r>
              <a:rPr lang="zh-CN" altLang="en-US" smtClean="0"/>
              <a:t>并发调度</a:t>
            </a:r>
          </a:p>
        </p:txBody>
      </p:sp>
      <p:sp>
        <p:nvSpPr>
          <p:cNvPr id="12083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F60823C-4B13-4BA1-B3F4-E49F350247E6}" type="slidenum">
              <a:rPr lang="zh-TW" altLang="en-GB" sz="1100" b="0">
                <a:latin typeface="Book Antiqua" pitchFamily="18" charset="0"/>
              </a:rPr>
              <a:pPr algn="r"/>
              <a:t>53</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406530"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453634"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2084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78" y="1646671"/>
            <a:ext cx="7999557" cy="404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1040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71C15199-7960-401D-91D7-13532E7D9318}" type="slidenum">
              <a:rPr lang="zh-TW" altLang="en-GB" sz="1100" b="0">
                <a:latin typeface="Book Antiqua" pitchFamily="18" charset="0"/>
              </a:rPr>
              <a:pPr/>
              <a:t>54</a:t>
            </a:fld>
            <a:endParaRPr lang="en-GB" altLang="zh-TW" sz="1100" b="0">
              <a:latin typeface="Book Antiqua" pitchFamily="18" charset="0"/>
            </a:endParaRPr>
          </a:p>
        </p:txBody>
      </p:sp>
      <p:sp>
        <p:nvSpPr>
          <p:cNvPr id="121859" name="标题 1"/>
          <p:cNvSpPr>
            <a:spLocks noGrp="1"/>
          </p:cNvSpPr>
          <p:nvPr>
            <p:ph type="title" idx="4294967295"/>
          </p:nvPr>
        </p:nvSpPr>
        <p:spPr/>
        <p:txBody>
          <a:bodyPr/>
          <a:lstStyle/>
          <a:p>
            <a:pPr eaLnBrk="1" hangingPunct="1"/>
            <a:r>
              <a:rPr lang="en-US" altLang="zh-CN" smtClean="0"/>
              <a:t>ETL</a:t>
            </a:r>
            <a:r>
              <a:rPr lang="zh-CN" altLang="en-US" smtClean="0"/>
              <a:t>处理集群</a:t>
            </a:r>
          </a:p>
        </p:txBody>
      </p:sp>
      <p:sp>
        <p:nvSpPr>
          <p:cNvPr id="12186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72FEB30-0288-4F80-8226-74461F521EEE}" type="slidenum">
              <a:rPr lang="zh-TW" altLang="en-GB" sz="1100" b="0">
                <a:latin typeface="Book Antiqua" pitchFamily="18" charset="0"/>
              </a:rPr>
              <a:pPr algn="r"/>
              <a:t>54</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406530"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453634"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470018"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21865" name="图片 10" descr="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932" y="1503796"/>
            <a:ext cx="8223250" cy="4863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756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3DF32617-29A1-4CED-8D8A-3710D9FBBFA5}" type="slidenum">
              <a:rPr lang="zh-TW" altLang="en-GB" sz="1100" b="0">
                <a:latin typeface="Book Antiqua" pitchFamily="18" charset="0"/>
              </a:rPr>
              <a:pPr/>
              <a:t>55</a:t>
            </a:fld>
            <a:endParaRPr lang="en-GB" altLang="zh-TW" sz="1100" b="0">
              <a:latin typeface="Book Antiqua" pitchFamily="18" charset="0"/>
            </a:endParaRPr>
          </a:p>
        </p:txBody>
      </p:sp>
      <p:sp>
        <p:nvSpPr>
          <p:cNvPr id="122883" name="标题 1"/>
          <p:cNvSpPr>
            <a:spLocks noGrp="1"/>
          </p:cNvSpPr>
          <p:nvPr>
            <p:ph type="title" idx="4294967295"/>
          </p:nvPr>
        </p:nvSpPr>
        <p:spPr/>
        <p:txBody>
          <a:bodyPr/>
          <a:lstStyle/>
          <a:p>
            <a:pPr eaLnBrk="1" hangingPunct="1"/>
            <a:r>
              <a:rPr lang="en-US" altLang="zh-CN" smtClean="0"/>
              <a:t>《ETL</a:t>
            </a:r>
            <a:r>
              <a:rPr lang="zh-CN" altLang="en-US" smtClean="0"/>
              <a:t>最佳实践</a:t>
            </a:r>
            <a:r>
              <a:rPr lang="en-US" altLang="zh-CN" smtClean="0"/>
              <a:t>》</a:t>
            </a:r>
          </a:p>
        </p:txBody>
      </p:sp>
      <p:sp>
        <p:nvSpPr>
          <p:cNvPr id="12288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92C8C8D0-B7B8-4226-9A29-920096B0A99C}" type="slidenum">
              <a:rPr lang="zh-TW" altLang="en-GB" sz="1100" b="0">
                <a:latin typeface="Book Antiqua" pitchFamily="18" charset="0"/>
              </a:rPr>
              <a:pPr algn="r"/>
              <a:t>55</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406530"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122887" name="Rectangle 3"/>
          <p:cNvSpPr txBox="1">
            <a:spLocks noChangeArrowheads="1"/>
          </p:cNvSpPr>
          <p:nvPr/>
        </p:nvSpPr>
        <p:spPr bwMode="auto">
          <a:xfrm>
            <a:off x="834160" y="1070841"/>
            <a:ext cx="7801841" cy="57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SzPct val="75000"/>
              <a:buFont typeface="Wingdings" pitchFamily="2" charset="2"/>
              <a:buChar char="n"/>
            </a:pPr>
            <a:r>
              <a:rPr lang="zh-CN" altLang="en-US" sz="1600" b="0">
                <a:latin typeface="Arial" pitchFamily="34" charset="0"/>
                <a:ea typeface="宋体" pitchFamily="2" charset="-122"/>
              </a:rPr>
              <a:t>工具、组件积累</a:t>
            </a:r>
          </a:p>
          <a:p>
            <a:pPr>
              <a:lnSpc>
                <a:spcPct val="140000"/>
              </a:lnSpc>
              <a:spcBef>
                <a:spcPct val="50000"/>
              </a:spcBef>
              <a:buClr>
                <a:srgbClr val="FB7A13"/>
              </a:buClr>
              <a:buSzPct val="75000"/>
              <a:buFont typeface="Wingdings" pitchFamily="2" charset="2"/>
              <a:buChar char="n"/>
            </a:pPr>
            <a:r>
              <a:rPr lang="en-US" altLang="zh-CN" sz="1600" b="0">
                <a:latin typeface="Arial" pitchFamily="34" charset="0"/>
                <a:ea typeface="宋体" pitchFamily="2" charset="-122"/>
              </a:rPr>
              <a:t>Datastage</a:t>
            </a:r>
            <a:r>
              <a:rPr lang="zh-CN" altLang="en-US" sz="1600" b="0">
                <a:latin typeface="Arial" pitchFamily="34" charset="0"/>
                <a:ea typeface="宋体" pitchFamily="2" charset="-122"/>
              </a:rPr>
              <a:t>开发规范</a:t>
            </a:r>
            <a:endParaRPr lang="en-US" altLang="zh-CN" sz="1600" b="0">
              <a:latin typeface="Frutiger 45 Light"/>
            </a:endParaRPr>
          </a:p>
        </p:txBody>
      </p:sp>
      <p:graphicFrame>
        <p:nvGraphicFramePr>
          <p:cNvPr id="121907" name="Group 51"/>
          <p:cNvGraphicFramePr>
            <a:graphicFrameLocks noGrp="1"/>
          </p:cNvGraphicFramePr>
          <p:nvPr/>
        </p:nvGraphicFramePr>
        <p:xfrm>
          <a:off x="1319068" y="1997364"/>
          <a:ext cx="6637193" cy="1719119"/>
        </p:xfrm>
        <a:graphic>
          <a:graphicData uri="http://schemas.openxmlformats.org/drawingml/2006/table">
            <a:tbl>
              <a:tblPr/>
              <a:tblGrid>
                <a:gridCol w="2049318"/>
                <a:gridCol w="1518227"/>
                <a:gridCol w="3069648"/>
              </a:tblGrid>
              <a:tr h="207818">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bg1"/>
                          </a:solidFill>
                          <a:effectLst/>
                          <a:latin typeface="Times New Roman" pitchFamily="18" charset="0"/>
                          <a:ea typeface="宋体" pitchFamily="2" charset="-122"/>
                        </a:rPr>
                        <a:t>Stage Name</a:t>
                      </a: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bg1"/>
                          </a:solidFill>
                          <a:effectLst/>
                          <a:latin typeface="Times New Roman" pitchFamily="18" charset="0"/>
                          <a:ea typeface="宋体" pitchFamily="2" charset="-122"/>
                        </a:rPr>
                        <a:t>命名</a:t>
                      </a: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bg1"/>
                          </a:solidFill>
                          <a:effectLst/>
                          <a:latin typeface="Times New Roman" pitchFamily="18" charset="0"/>
                          <a:ea typeface="宋体" pitchFamily="2" charset="-122"/>
                        </a:rPr>
                        <a:t>说明</a:t>
                      </a: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r>
              <a:tr h="207818">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Aggregator</a:t>
                      </a: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AGG</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description</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Times New Roman" pitchFamily="18" charset="0"/>
                          <a:ea typeface="宋体" pitchFamily="2" charset="-122"/>
                        </a:rPr>
                        <a:t>聚合</a:t>
                      </a: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r>
              <a:tr h="207818">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Change Capture</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CCP</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description</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Times New Roman" pitchFamily="18" charset="0"/>
                          <a:ea typeface="宋体" pitchFamily="2" charset="-122"/>
                        </a:rPr>
                        <a:t>变化数据比对</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r>
              <a:tr h="207818">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Copy</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CPY</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description</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Times New Roman" pitchFamily="18" charset="0"/>
                          <a:ea typeface="宋体" pitchFamily="2" charset="-122"/>
                        </a:rPr>
                        <a:t>数据拷贝</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r>
              <a:tr h="220807">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Data Set</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DTS</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filename</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Data Set</a:t>
                      </a:r>
                      <a:r>
                        <a:rPr kumimoji="0" lang="zh-CN" sz="1100" b="0" i="0" u="none" strike="noStrike" cap="none" normalizeH="0" baseline="0" smtClean="0">
                          <a:ln>
                            <a:noFill/>
                          </a:ln>
                          <a:solidFill>
                            <a:schemeClr val="tx1"/>
                          </a:solidFill>
                          <a:effectLst/>
                          <a:latin typeface="Times New Roman" pitchFamily="18" charset="0"/>
                          <a:ea typeface="宋体" pitchFamily="2" charset="-122"/>
                        </a:rPr>
                        <a:t>文件，其中</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filename</a:t>
                      </a:r>
                      <a:r>
                        <a:rPr kumimoji="0" lang="zh-CN" sz="1100" b="0" i="0" u="none" strike="noStrike" cap="none" normalizeH="0" baseline="0" smtClean="0">
                          <a:ln>
                            <a:noFill/>
                          </a:ln>
                          <a:solidFill>
                            <a:schemeClr val="tx1"/>
                          </a:solidFill>
                          <a:effectLst/>
                          <a:latin typeface="Times New Roman" pitchFamily="18" charset="0"/>
                          <a:ea typeface="宋体" pitchFamily="2" charset="-122"/>
                        </a:rPr>
                        <a:t>为文件名</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r>
              <a:tr h="415636">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rPr>
                        <a:t>DB2/UDB API(DB2/UDB Enterprise)</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DBA</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tablename</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DB</a:t>
                      </a:r>
                      <a:r>
                        <a:rPr kumimoji="0" lang="zh-CN" sz="1100" b="0" i="0" u="none" strike="noStrike" cap="none" normalizeH="0" baseline="0" smtClean="0">
                          <a:ln>
                            <a:noFill/>
                          </a:ln>
                          <a:solidFill>
                            <a:schemeClr val="tx1"/>
                          </a:solidFill>
                          <a:effectLst/>
                          <a:latin typeface="Times New Roman" pitchFamily="18" charset="0"/>
                          <a:ea typeface="宋体" pitchFamily="2" charset="-122"/>
                        </a:rPr>
                        <a:t>数据表，其中</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tablename</a:t>
                      </a:r>
                      <a:r>
                        <a:rPr kumimoji="0" lang="zh-CN" sz="1100" b="0" i="0" u="none" strike="noStrike" cap="none" normalizeH="0" baseline="0" smtClean="0">
                          <a:ln>
                            <a:noFill/>
                          </a:ln>
                          <a:solidFill>
                            <a:schemeClr val="tx1"/>
                          </a:solidFill>
                          <a:effectLst/>
                          <a:latin typeface="Times New Roman" pitchFamily="18" charset="0"/>
                          <a:ea typeface="宋体" pitchFamily="2" charset="-122"/>
                        </a:rPr>
                        <a:t>为表名</a:t>
                      </a:r>
                    </a:p>
                  </a:txBody>
                  <a:tcPr marL="62345" marR="62345" marT="0" marB="0" horzOverflow="overflow">
                    <a:lnL>
                      <a:noFill/>
                    </a:lnL>
                    <a:lnR>
                      <a:noFill/>
                    </a:lnR>
                    <a:lnT>
                      <a:noFill/>
                    </a:lnT>
                    <a:lnB>
                      <a:noFill/>
                    </a:lnB>
                    <a:lnTlToBr>
                      <a:noFill/>
                    </a:lnTlToBr>
                    <a:lnBlToTr>
                      <a:noFill/>
                    </a:lnBlToTr>
                    <a:pattFill prst="pct20">
                      <a:fgClr>
                        <a:srgbClr val="FFFF00"/>
                      </a:fgClr>
                      <a:bgClr>
                        <a:srgbClr val="FFFFEF"/>
                      </a:bgClr>
                    </a:pattFill>
                  </a:tcPr>
                </a:tc>
              </a:tr>
              <a:tr h="241012">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File Set</a:t>
                      </a: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1" i="0" u="none" strike="noStrike" cap="none" normalizeH="0" baseline="0" smtClean="0">
                          <a:ln>
                            <a:noFill/>
                          </a:ln>
                          <a:solidFill>
                            <a:schemeClr val="tx1"/>
                          </a:solidFill>
                          <a:effectLst/>
                          <a:latin typeface="Times New Roman" pitchFamily="18" charset="0"/>
                          <a:ea typeface="宋体" pitchFamily="2" charset="-122"/>
                        </a:rPr>
                        <a:t>FST</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_</a:t>
                      </a:r>
                      <a:r>
                        <a:rPr kumimoji="0" lang="zh-CN" altLang="zh-CN" sz="1100" b="0" i="1" u="none" strike="noStrike" cap="none" normalizeH="0" baseline="0" smtClean="0">
                          <a:ln>
                            <a:noFill/>
                          </a:ln>
                          <a:solidFill>
                            <a:schemeClr val="tx1"/>
                          </a:solidFill>
                          <a:effectLst/>
                          <a:latin typeface="Times New Roman" pitchFamily="18" charset="0"/>
                          <a:ea typeface="宋体" pitchFamily="2" charset="-122"/>
                        </a:rPr>
                        <a:t>filename</a:t>
                      </a:r>
                      <a:endParaRPr kumimoji="0" lang="zh-CN" alt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File Set</a:t>
                      </a:r>
                      <a:r>
                        <a:rPr kumimoji="0" lang="zh-CN" sz="1100" b="0" i="0" u="none" strike="noStrike" cap="none" normalizeH="0" baseline="0" smtClean="0">
                          <a:ln>
                            <a:noFill/>
                          </a:ln>
                          <a:solidFill>
                            <a:schemeClr val="tx1"/>
                          </a:solidFill>
                          <a:effectLst/>
                          <a:latin typeface="Times New Roman" pitchFamily="18" charset="0"/>
                          <a:ea typeface="宋体" pitchFamily="2" charset="-122"/>
                        </a:rPr>
                        <a:t>文件，其中</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filename</a:t>
                      </a:r>
                      <a:r>
                        <a:rPr kumimoji="0" lang="zh-CN" sz="1100" b="0" i="0" u="none" strike="noStrike" cap="none" normalizeH="0" baseline="0" smtClean="0">
                          <a:ln>
                            <a:noFill/>
                          </a:ln>
                          <a:solidFill>
                            <a:schemeClr val="tx1"/>
                          </a:solidFill>
                          <a:effectLst/>
                          <a:latin typeface="Times New Roman" pitchFamily="18" charset="0"/>
                          <a:ea typeface="宋体" pitchFamily="2" charset="-122"/>
                        </a:rPr>
                        <a:t>为文件名</a:t>
                      </a: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r>
            </a:tbl>
          </a:graphicData>
        </a:graphic>
      </p:graphicFrame>
      <p:sp>
        <p:nvSpPr>
          <p:cNvPr id="13" name="Rectangle 3"/>
          <p:cNvSpPr txBox="1">
            <a:spLocks noChangeArrowheads="1"/>
          </p:cNvSpPr>
          <p:nvPr/>
        </p:nvSpPr>
        <p:spPr bwMode="auto">
          <a:xfrm>
            <a:off x="834160" y="3680114"/>
            <a:ext cx="7801841" cy="577273"/>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dirty="0"/>
              <a:t>常见的</a:t>
            </a:r>
            <a:r>
              <a:rPr lang="en-US" sz="1600" dirty="0" err="1"/>
              <a:t>Datastage</a:t>
            </a:r>
            <a:r>
              <a:rPr lang="zh-CN" altLang="en-US" sz="1600" dirty="0"/>
              <a:t>错误处理、经典的场景案例、</a:t>
            </a:r>
            <a:r>
              <a:rPr lang="en-US" sz="1600" dirty="0" err="1"/>
              <a:t>DatastageAPI</a:t>
            </a:r>
            <a:r>
              <a:rPr lang="zh-CN" altLang="en-US" sz="1600" dirty="0"/>
              <a:t>开发等</a:t>
            </a:r>
            <a:endParaRPr lang="en-US" altLang="zh-CN" sz="1600" kern="0" dirty="0">
              <a:latin typeface="Frutiger 45 Light" pitchFamily="34" charset="0"/>
            </a:endParaRPr>
          </a:p>
        </p:txBody>
      </p:sp>
      <p:graphicFrame>
        <p:nvGraphicFramePr>
          <p:cNvPr id="121906" name="Group 50"/>
          <p:cNvGraphicFramePr>
            <a:graphicFrameLocks noGrp="1"/>
          </p:cNvGraphicFramePr>
          <p:nvPr/>
        </p:nvGraphicFramePr>
        <p:xfrm>
          <a:off x="1320512" y="4140489"/>
          <a:ext cx="7038398" cy="2514600"/>
        </p:xfrm>
        <a:graphic>
          <a:graphicData uri="http://schemas.openxmlformats.org/drawingml/2006/table">
            <a:tbl>
              <a:tblPr/>
              <a:tblGrid>
                <a:gridCol w="1470602"/>
                <a:gridCol w="2219614"/>
                <a:gridCol w="3348182"/>
              </a:tblGrid>
              <a:tr h="207818">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bg1"/>
                          </a:solidFill>
                          <a:effectLst/>
                          <a:latin typeface="Verdana" pitchFamily="34" charset="0"/>
                          <a:ea typeface="宋体" pitchFamily="2" charset="-122"/>
                        </a:rPr>
                        <a:t>案例</a:t>
                      </a:r>
                      <a:endParaRPr kumimoji="0" lang="zh-CN" sz="1100" b="0" i="0" u="none" strike="noStrike" cap="none" normalizeH="0" baseline="0" smtClean="0">
                        <a:ln>
                          <a:noFill/>
                        </a:ln>
                        <a:solidFill>
                          <a:schemeClr val="bg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bg1"/>
                          </a:solidFill>
                          <a:effectLst/>
                          <a:latin typeface="Verdana" pitchFamily="34" charset="0"/>
                          <a:ea typeface="宋体" pitchFamily="2" charset="-122"/>
                        </a:rPr>
                        <a:t>问题描述</a:t>
                      </a:r>
                      <a:endParaRPr kumimoji="0" lang="zh-CN" sz="1100" b="0" i="0" u="none" strike="noStrike" cap="none" normalizeH="0" baseline="0" smtClean="0">
                        <a:ln>
                          <a:noFill/>
                        </a:ln>
                        <a:solidFill>
                          <a:schemeClr val="bg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bg1"/>
                          </a:solidFill>
                          <a:effectLst/>
                          <a:latin typeface="Verdana" pitchFamily="34" charset="0"/>
                          <a:ea typeface="宋体" pitchFamily="2" charset="-122"/>
                        </a:rPr>
                        <a:t>解决方法</a:t>
                      </a:r>
                      <a:endParaRPr kumimoji="0" lang="zh-CN" sz="1100" b="0" i="0" u="none" strike="noStrike" cap="none" normalizeH="0" baseline="0" smtClean="0">
                        <a:ln>
                          <a:noFill/>
                        </a:ln>
                        <a:solidFill>
                          <a:schemeClr val="bg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800000"/>
                    </a:solidFill>
                  </a:tcPr>
                </a:tc>
              </a:tr>
              <a:tr h="1039091">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en-US" altLang="zh-CN" sz="1100" b="0" i="0" u="none" strike="noStrike" cap="none" normalizeH="0" baseline="0" smtClean="0">
                          <a:ln>
                            <a:noFill/>
                          </a:ln>
                          <a:solidFill>
                            <a:schemeClr val="tx1"/>
                          </a:solidFill>
                          <a:effectLst/>
                          <a:latin typeface="Verdana" pitchFamily="34" charset="0"/>
                          <a:ea typeface="宋体" pitchFamily="2" charset="-122"/>
                        </a:rPr>
                        <a:t>JOIN</a:t>
                      </a:r>
                      <a:r>
                        <a:rPr kumimoji="0" lang="zh-CN" sz="1100" b="0" i="0" u="none" strike="noStrike" cap="none" normalizeH="0" baseline="0" smtClean="0">
                          <a:ln>
                            <a:noFill/>
                          </a:ln>
                          <a:solidFill>
                            <a:schemeClr val="tx1"/>
                          </a:solidFill>
                          <a:effectLst/>
                          <a:latin typeface="Verdana" pitchFamily="34" charset="0"/>
                          <a:ea typeface="宋体" pitchFamily="2" charset="-122"/>
                        </a:rPr>
                        <a:t>组件关联不到</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Verdana" pitchFamily="34" charset="0"/>
                          <a:ea typeface="宋体" pitchFamily="2" charset="-122"/>
                        </a:rPr>
                        <a:t>如果在</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Join</a:t>
                      </a:r>
                      <a:r>
                        <a:rPr kumimoji="0" lang="zh-CN" sz="1100" b="0" i="0" u="none" strike="noStrike" cap="none" normalizeH="0" baseline="0" smtClean="0">
                          <a:ln>
                            <a:noFill/>
                          </a:ln>
                          <a:solidFill>
                            <a:schemeClr val="tx1"/>
                          </a:solidFill>
                          <a:effectLst/>
                          <a:latin typeface="Verdana" pitchFamily="34" charset="0"/>
                          <a:ea typeface="宋体" pitchFamily="2" charset="-122"/>
                        </a:rPr>
                        <a:t>之前有做过排序操作的话，数据在各个分区的分布会重新被打乱，如果不进行重新分区的话，会出现记录关联不上的问题</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Verdana" pitchFamily="34" charset="0"/>
                          <a:ea typeface="宋体" pitchFamily="2" charset="-122"/>
                        </a:rPr>
                        <a:t>在</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Join</a:t>
                      </a:r>
                      <a:r>
                        <a:rPr kumimoji="0" lang="zh-CN" sz="1100" b="0" i="0" u="none" strike="noStrike" cap="none" normalizeH="0" baseline="0" smtClean="0">
                          <a:ln>
                            <a:noFill/>
                          </a:ln>
                          <a:solidFill>
                            <a:schemeClr val="tx1"/>
                          </a:solidFill>
                          <a:effectLst/>
                          <a:latin typeface="Verdana" pitchFamily="34" charset="0"/>
                          <a:ea typeface="宋体" pitchFamily="2" charset="-122"/>
                        </a:rPr>
                        <a:t>组件里面进行重新分区，分区方法一般选取</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HASH</a:t>
                      </a:r>
                      <a:r>
                        <a:rPr kumimoji="0" lang="zh-CN" sz="1100" b="0" i="0" u="none" strike="noStrike" cap="none" normalizeH="0" baseline="0" smtClean="0">
                          <a:ln>
                            <a:noFill/>
                          </a:ln>
                          <a:solidFill>
                            <a:schemeClr val="tx1"/>
                          </a:solidFill>
                          <a:effectLst/>
                          <a:latin typeface="Verdana" pitchFamily="34" charset="0"/>
                          <a:ea typeface="宋体" pitchFamily="2" charset="-122"/>
                        </a:rPr>
                        <a:t>分区方式，</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HASH</a:t>
                      </a:r>
                      <a:r>
                        <a:rPr kumimoji="0" lang="zh-CN" sz="1100" b="0" i="0" u="none" strike="noStrike" cap="none" normalizeH="0" baseline="0" smtClean="0">
                          <a:ln>
                            <a:noFill/>
                          </a:ln>
                          <a:solidFill>
                            <a:schemeClr val="tx1"/>
                          </a:solidFill>
                          <a:effectLst/>
                          <a:latin typeface="Verdana" pitchFamily="34" charset="0"/>
                          <a:ea typeface="宋体" pitchFamily="2" charset="-122"/>
                        </a:rPr>
                        <a:t>的主建就选取需要做关联的组件即可</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pattFill prst="pct20">
                      <a:fgClr>
                        <a:srgbClr val="FFFF00"/>
                      </a:fgClr>
                      <a:bgClr>
                        <a:srgbClr val="FFFFEF"/>
                      </a:bgClr>
                    </a:pattFill>
                  </a:tcPr>
                </a:tc>
              </a:tr>
              <a:tr h="1246909">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Verdana" pitchFamily="34" charset="0"/>
                          <a:ea typeface="宋体" pitchFamily="2" charset="-122"/>
                        </a:rPr>
                        <a:t>数据库乱码问题</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c>
                  <a:txBody>
                    <a:bodyPr/>
                    <a:lstStyle/>
                    <a:p>
                      <a:pPr marL="266700" marR="0" lvl="0" indent="0" algn="just"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Verdana" pitchFamily="34" charset="0"/>
                          <a:ea typeface="宋体" pitchFamily="2" charset="-122"/>
                        </a:rPr>
                        <a:t>用</a:t>
                      </a:r>
                      <a:r>
                        <a:rPr kumimoji="0" lang="en-US" altLang="zh-CN" sz="1100" b="0" i="0" u="none" strike="noStrike" cap="none" normalizeH="0" baseline="0" smtClean="0">
                          <a:ln>
                            <a:noFill/>
                          </a:ln>
                          <a:solidFill>
                            <a:schemeClr val="tx1"/>
                          </a:solidFill>
                          <a:effectLst/>
                          <a:latin typeface="Verdana" pitchFamily="34" charset="0"/>
                          <a:ea typeface="宋体" pitchFamily="2" charset="-122"/>
                        </a:rPr>
                        <a:t>Oracle Enterprise</a:t>
                      </a:r>
                      <a:r>
                        <a:rPr kumimoji="0" lang="zh-CN" sz="1100" b="0" i="0" u="none" strike="noStrike" cap="none" normalizeH="0" baseline="0" smtClean="0">
                          <a:ln>
                            <a:noFill/>
                          </a:ln>
                          <a:solidFill>
                            <a:schemeClr val="tx1"/>
                          </a:solidFill>
                          <a:effectLst/>
                          <a:latin typeface="Verdana" pitchFamily="34" charset="0"/>
                          <a:ea typeface="宋体" pitchFamily="2" charset="-122"/>
                        </a:rPr>
                        <a:t>组件进行入库，常常会出现汉字入库后变成乱码的问题</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c>
                  <a:txBody>
                    <a:bodyPr/>
                    <a:lstStyle/>
                    <a:p>
                      <a:pPr marL="266700" marR="0" lvl="0" indent="0" algn="l" defTabSz="914400" rtl="0" eaLnBrk="1" fontAlgn="base" latinLnBrk="0" hangingPunct="1">
                        <a:lnSpc>
                          <a:spcPct val="125000"/>
                        </a:lnSpc>
                        <a:spcBef>
                          <a:spcPts val="300"/>
                        </a:spcBef>
                        <a:spcAft>
                          <a:spcPts val="300"/>
                        </a:spcAft>
                        <a:buClrTx/>
                        <a:buSzTx/>
                        <a:buFontTx/>
                        <a:buNone/>
                        <a:tabLst/>
                      </a:pPr>
                      <a:r>
                        <a:rPr kumimoji="0" lang="zh-CN" sz="1100" b="0" i="0" u="none" strike="noStrike" cap="none" normalizeH="0" baseline="0" smtClean="0">
                          <a:ln>
                            <a:noFill/>
                          </a:ln>
                          <a:solidFill>
                            <a:schemeClr val="tx1"/>
                          </a:solidFill>
                          <a:effectLst/>
                          <a:latin typeface="Verdana" pitchFamily="34" charset="0"/>
                          <a:ea typeface="宋体" pitchFamily="2" charset="-122"/>
                        </a:rPr>
                        <a:t>这是由于数据库中的字符集和</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DataStage</a:t>
                      </a:r>
                      <a:r>
                        <a:rPr kumimoji="0" lang="zh-CN" sz="1100" b="0" i="0" u="none" strike="noStrike" cap="none" normalizeH="0" baseline="0" smtClean="0">
                          <a:ln>
                            <a:noFill/>
                          </a:ln>
                          <a:solidFill>
                            <a:schemeClr val="tx1"/>
                          </a:solidFill>
                          <a:effectLst/>
                          <a:latin typeface="Verdana" pitchFamily="34" charset="0"/>
                          <a:ea typeface="宋体" pitchFamily="2" charset="-122"/>
                        </a:rPr>
                        <a:t>中用到的字符集不一致导致的。这时需要去查看数据库中的字符集，然后修改</a:t>
                      </a:r>
                      <a:r>
                        <a:rPr kumimoji="0" lang="zh-CN" altLang="zh-CN" sz="1100" b="0" i="0" u="none" strike="noStrike" cap="none" normalizeH="0" baseline="0" smtClean="0">
                          <a:ln>
                            <a:noFill/>
                          </a:ln>
                          <a:solidFill>
                            <a:schemeClr val="tx1"/>
                          </a:solidFill>
                          <a:effectLst/>
                          <a:latin typeface="Times New Roman" pitchFamily="18" charset="0"/>
                          <a:ea typeface="宋体" pitchFamily="2" charset="-122"/>
                        </a:rPr>
                        <a:t>DataStage</a:t>
                      </a:r>
                      <a:r>
                        <a:rPr kumimoji="0" lang="zh-CN" sz="1100" b="0" i="0" u="none" strike="noStrike" cap="none" normalizeH="0" baseline="0" smtClean="0">
                          <a:ln>
                            <a:noFill/>
                          </a:ln>
                          <a:solidFill>
                            <a:schemeClr val="tx1"/>
                          </a:solidFill>
                          <a:effectLst/>
                          <a:latin typeface="Verdana" pitchFamily="34" charset="0"/>
                          <a:ea typeface="宋体" pitchFamily="2" charset="-122"/>
                        </a:rPr>
                        <a:t>中的字符集映射：</a:t>
                      </a:r>
                      <a:r>
                        <a:rPr kumimoji="0" lang="zh-CN" altLang="zh-CN" sz="1100" b="0" i="0" u="none" strike="noStrike" cap="none" normalizeH="0" baseline="0" smtClean="0">
                          <a:ln>
                            <a:noFill/>
                          </a:ln>
                          <a:solidFill>
                            <a:srgbClr val="000000"/>
                          </a:solidFill>
                          <a:effectLst/>
                          <a:latin typeface="Times New Roman" pitchFamily="18" charset="0"/>
                          <a:ea typeface="Verdana" pitchFamily="34" charset="0"/>
                          <a:cs typeface="Arial" pitchFamily="34" charset="0"/>
                        </a:rPr>
                        <a:t>$APT_ORCHHOME/etc/oracle_cs.txt</a:t>
                      </a:r>
                      <a:r>
                        <a:rPr kumimoji="0" lang="zh-CN" sz="1100" b="0" i="0" u="none" strike="noStrike" cap="none" normalizeH="0" baseline="0" smtClean="0">
                          <a:ln>
                            <a:noFill/>
                          </a:ln>
                          <a:solidFill>
                            <a:srgbClr val="000000"/>
                          </a:solidFill>
                          <a:effectLst/>
                          <a:latin typeface="Verdana" pitchFamily="34" charset="0"/>
                          <a:ea typeface="宋体" pitchFamily="2" charset="-122"/>
                          <a:cs typeface="Arial" pitchFamily="34" charset="0"/>
                        </a:rPr>
                        <a:t>文件，文件中要能够找到映射关系，并且映射关系要于数据库中相符。</a:t>
                      </a:r>
                      <a:endParaRPr kumimoji="0" lang="zh-CN" sz="1100" b="0" i="0" u="none" strike="noStrike" cap="none" normalizeH="0" baseline="0" smtClean="0">
                        <a:ln>
                          <a:noFill/>
                        </a:ln>
                        <a:solidFill>
                          <a:schemeClr val="tx1"/>
                        </a:solidFill>
                        <a:effectLst/>
                        <a:latin typeface="Times New Roman" pitchFamily="18" charset="0"/>
                        <a:ea typeface="宋体" pitchFamily="2" charset="-122"/>
                      </a:endParaRPr>
                    </a:p>
                  </a:txBody>
                  <a:tcPr marL="62345" marR="6234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pattFill prst="pct20">
                      <a:fgClr>
                        <a:srgbClr val="FFFF00"/>
                      </a:fgClr>
                      <a:bgClr>
                        <a:srgbClr val="FFFFEF"/>
                      </a:bgClr>
                    </a:pattFill>
                  </a:tcPr>
                </a:tc>
              </a:tr>
            </a:tbl>
          </a:graphicData>
        </a:graphic>
      </p:graphicFrame>
    </p:spTree>
    <p:extLst>
      <p:ext uri="{BB962C8B-B14F-4D97-AF65-F5344CB8AC3E}">
        <p14:creationId xmlns:p14="http://schemas.microsoft.com/office/powerpoint/2010/main" val="15493547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物理架构</a:t>
            </a:r>
            <a:endParaRPr lang="zh-CN" altLang="zh-CN" sz="1500" dirty="0">
              <a:solidFill>
                <a:schemeClr val="bg1"/>
              </a:solidFill>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ETL</a:t>
            </a:r>
            <a:r>
              <a:rPr lang="zh-CN" altLang="en-US" sz="1600" dirty="0">
                <a:solidFill>
                  <a:schemeClr val="bg1">
                    <a:lumMod val="65000"/>
                  </a:schemeClr>
                </a:solidFill>
                <a:effectLst>
                  <a:outerShdw blurRad="38100" dist="38100" dir="2700000" algn="tl">
                    <a:srgbClr val="C0C0C0"/>
                  </a:outerShdw>
                </a:effectLst>
                <a:latin typeface="Arial" charset="0"/>
              </a:rPr>
              <a:t>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技术架构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23927"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23928" name="标题 23"/>
          <p:cNvSpPr>
            <a:spLocks noGrp="1"/>
          </p:cNvSpPr>
          <p:nvPr>
            <p:ph type="title" idx="4294967295"/>
          </p:nvPr>
        </p:nvSpPr>
        <p:spPr/>
        <p:txBody>
          <a:bodyPr/>
          <a:lstStyle/>
          <a:p>
            <a:pPr eaLnBrk="1" hangingPunct="1"/>
            <a:r>
              <a:rPr lang="zh-CN" altLang="en-US" smtClean="0"/>
              <a:t>主题</a:t>
            </a:r>
          </a:p>
        </p:txBody>
      </p:sp>
      <p:grpSp>
        <p:nvGrpSpPr>
          <p:cNvPr id="123929"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23930"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23931"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23932"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23933"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87" name="AutoShape 5"/>
          <p:cNvSpPr>
            <a:spLocks noChangeArrowheads="1"/>
          </p:cNvSpPr>
          <p:nvPr/>
        </p:nvSpPr>
        <p:spPr bwMode="gray">
          <a:xfrm>
            <a:off x="4639831" y="488822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8" name="AutoShape 4"/>
          <p:cNvSpPr>
            <a:spLocks noChangeArrowheads="1"/>
          </p:cNvSpPr>
          <p:nvPr/>
        </p:nvSpPr>
        <p:spPr bwMode="gray">
          <a:xfrm>
            <a:off x="4808185" y="4972413"/>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数据质量管理</a:t>
            </a:r>
            <a:endParaRPr lang="zh-CN" altLang="zh-CN" sz="1500"/>
          </a:p>
        </p:txBody>
      </p:sp>
      <p:sp>
        <p:nvSpPr>
          <p:cNvPr id="90" name="AutoShape 5"/>
          <p:cNvSpPr>
            <a:spLocks noChangeArrowheads="1"/>
          </p:cNvSpPr>
          <p:nvPr/>
        </p:nvSpPr>
        <p:spPr bwMode="gray">
          <a:xfrm>
            <a:off x="4639831" y="537025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5468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123970"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752168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idx="4294967295"/>
          </p:nvPr>
        </p:nvSpPr>
        <p:spPr/>
        <p:txBody>
          <a:bodyPr/>
          <a:lstStyle/>
          <a:p>
            <a:pPr eaLnBrk="1" hangingPunct="1"/>
            <a:r>
              <a:rPr lang="zh-CN" altLang="en-US" smtClean="0"/>
              <a:t>总体</a:t>
            </a:r>
            <a:r>
              <a:rPr lang="zh-CN" smtClean="0"/>
              <a:t>物理架构</a:t>
            </a:r>
            <a:endParaRPr lang="zh-CN" altLang="en-US" smtClean="0"/>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35849" name="Rectangle 9"/>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graphicFrame>
        <p:nvGraphicFramePr>
          <p:cNvPr id="3074" name="Object 8"/>
          <p:cNvGraphicFramePr>
            <a:graphicFrameLocks noChangeAspect="1"/>
          </p:cNvGraphicFramePr>
          <p:nvPr/>
        </p:nvGraphicFramePr>
        <p:xfrm>
          <a:off x="777876" y="848591"/>
          <a:ext cx="6769965" cy="5735205"/>
        </p:xfrm>
        <a:graphic>
          <a:graphicData uri="http://schemas.openxmlformats.org/presentationml/2006/ole">
            <mc:AlternateContent xmlns:mc="http://schemas.openxmlformats.org/markup-compatibility/2006">
              <mc:Choice xmlns:v="urn:schemas-microsoft-com:vml" Requires="v">
                <p:oleObj spid="_x0000_s734231" name="Visio" r:id="rId4" imgW="3959733" imgH="3956304" progId="Visio.Drawing.11">
                  <p:embed/>
                </p:oleObj>
              </mc:Choice>
              <mc:Fallback>
                <p:oleObj name="Visio" r:id="rId4" imgW="3959733" imgH="395630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6" y="848591"/>
                        <a:ext cx="6769965" cy="5735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49867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5993E861-E01F-42D1-9B1E-9CB8564C8B57}" type="slidenum">
              <a:rPr lang="zh-TW" altLang="en-GB" sz="1100" b="0">
                <a:latin typeface="Book Antiqua" pitchFamily="18" charset="0"/>
              </a:rPr>
              <a:pPr/>
              <a:t>58</a:t>
            </a:fld>
            <a:endParaRPr lang="en-GB" altLang="zh-TW" sz="1100" b="0">
              <a:latin typeface="Book Antiqua" pitchFamily="18" charset="0"/>
            </a:endParaRPr>
          </a:p>
        </p:txBody>
      </p:sp>
      <p:sp>
        <p:nvSpPr>
          <p:cNvPr id="124931" name="标题 1"/>
          <p:cNvSpPr>
            <a:spLocks noGrp="1"/>
          </p:cNvSpPr>
          <p:nvPr>
            <p:ph type="title" idx="4294967295"/>
          </p:nvPr>
        </p:nvSpPr>
        <p:spPr/>
        <p:txBody>
          <a:bodyPr/>
          <a:lstStyle/>
          <a:p>
            <a:pPr eaLnBrk="1" hangingPunct="1"/>
            <a:r>
              <a:rPr lang="zh-CN" smtClean="0"/>
              <a:t>软硬件配置</a:t>
            </a:r>
            <a:r>
              <a:rPr lang="zh-CN" altLang="en-US" smtClean="0"/>
              <a:t>：</a:t>
            </a:r>
            <a:r>
              <a:rPr lang="zh-CN" smtClean="0"/>
              <a:t>软件配置建议</a:t>
            </a:r>
            <a:endParaRPr lang="zh-CN" altLang="en-US" smtClean="0"/>
          </a:p>
        </p:txBody>
      </p:sp>
      <p:sp>
        <p:nvSpPr>
          <p:cNvPr id="12493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DBA5741-7E74-4385-8BE8-9BD274E01766}" type="slidenum">
              <a:rPr lang="zh-TW" altLang="en-GB" sz="1100" b="0">
                <a:latin typeface="Book Antiqua" pitchFamily="18" charset="0"/>
              </a:rPr>
              <a:pPr algn="r"/>
              <a:t>58</a:t>
            </a:fld>
            <a:endParaRPr lang="en-GB" altLang="zh-TW" sz="1100" b="0">
              <a:latin typeface="Book Antiqua"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772185346"/>
              </p:ext>
            </p:extLst>
          </p:nvPr>
        </p:nvGraphicFramePr>
        <p:xfrm>
          <a:off x="264103" y="1440682"/>
          <a:ext cx="8576829" cy="4343080"/>
        </p:xfrm>
        <a:graphic>
          <a:graphicData uri="http://schemas.openxmlformats.org/drawingml/2006/table">
            <a:tbl>
              <a:tblPr/>
              <a:tblGrid>
                <a:gridCol w="626096"/>
                <a:gridCol w="1578396"/>
                <a:gridCol w="4010404"/>
                <a:gridCol w="2361933"/>
              </a:tblGrid>
              <a:tr h="507647">
                <a:tc>
                  <a:txBody>
                    <a:bodyPr/>
                    <a:lstStyle/>
                    <a:p>
                      <a:pPr algn="ctr">
                        <a:lnSpc>
                          <a:spcPct val="125000"/>
                        </a:lnSpc>
                        <a:spcBef>
                          <a:spcPts val="300"/>
                        </a:spcBef>
                        <a:spcAft>
                          <a:spcPts val="300"/>
                        </a:spcAft>
                      </a:pPr>
                      <a:endParaRPr lang="zh-CN" sz="1800" kern="100" spc="50" dirty="0">
                        <a:latin typeface="Times New Roman"/>
                        <a:ea typeface="宋体"/>
                      </a:endParaRPr>
                    </a:p>
                  </a:txBody>
                  <a:tcPr marL="62347" marR="6234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gn="ctr">
                        <a:lnSpc>
                          <a:spcPct val="125000"/>
                        </a:lnSpc>
                        <a:spcBef>
                          <a:spcPts val="300"/>
                        </a:spcBef>
                        <a:spcAft>
                          <a:spcPts val="300"/>
                        </a:spcAft>
                      </a:pPr>
                      <a:r>
                        <a:rPr lang="zh-CN" sz="1800" b="1" kern="0" spc="50" dirty="0">
                          <a:latin typeface="Times New Roman"/>
                          <a:ea typeface="宋体"/>
                        </a:rPr>
                        <a:t>软件类别</a:t>
                      </a:r>
                      <a:endParaRPr lang="zh-CN" sz="1800" kern="100" spc="50" dirty="0">
                        <a:latin typeface="Times New Roman"/>
                        <a:ea typeface="宋体"/>
                      </a:endParaRPr>
                    </a:p>
                  </a:txBody>
                  <a:tcPr marL="62347" marR="6234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gn="ctr">
                        <a:lnSpc>
                          <a:spcPct val="125000"/>
                        </a:lnSpc>
                        <a:spcBef>
                          <a:spcPts val="300"/>
                        </a:spcBef>
                        <a:spcAft>
                          <a:spcPts val="300"/>
                        </a:spcAft>
                      </a:pPr>
                      <a:r>
                        <a:rPr lang="zh-CN" sz="1800" b="1" kern="0" spc="50">
                          <a:latin typeface="Times New Roman"/>
                          <a:ea typeface="宋体"/>
                        </a:rPr>
                        <a:t>软件功能</a:t>
                      </a:r>
                      <a:endParaRPr lang="zh-CN" sz="1800" kern="100" spc="50">
                        <a:latin typeface="Times New Roman"/>
                        <a:ea typeface="宋体"/>
                      </a:endParaRPr>
                    </a:p>
                  </a:txBody>
                  <a:tcPr marL="62347" marR="6234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algn="ctr">
                        <a:lnSpc>
                          <a:spcPct val="125000"/>
                        </a:lnSpc>
                        <a:spcBef>
                          <a:spcPts val="300"/>
                        </a:spcBef>
                        <a:spcAft>
                          <a:spcPts val="300"/>
                        </a:spcAft>
                      </a:pPr>
                      <a:r>
                        <a:rPr lang="zh-CN" sz="1800" b="1" kern="0" spc="50">
                          <a:latin typeface="Times New Roman"/>
                          <a:ea typeface="宋体"/>
                        </a:rPr>
                        <a:t>配置</a:t>
                      </a:r>
                      <a:endParaRPr lang="zh-CN" sz="1800" kern="100" spc="50">
                        <a:latin typeface="Times New Roman"/>
                        <a:ea typeface="宋体"/>
                      </a:endParaRPr>
                    </a:p>
                  </a:txBody>
                  <a:tcPr marL="62347" marR="62347"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507647">
                <a:tc>
                  <a:txBody>
                    <a:bodyPr/>
                    <a:lstStyle/>
                    <a:p>
                      <a:pPr algn="ctr">
                        <a:lnSpc>
                          <a:spcPct val="125000"/>
                        </a:lnSpc>
                        <a:spcBef>
                          <a:spcPts val="300"/>
                        </a:spcBef>
                        <a:spcAft>
                          <a:spcPts val="300"/>
                        </a:spcAft>
                      </a:pPr>
                      <a:r>
                        <a:rPr lang="en-US" sz="1800" kern="100" spc="50">
                          <a:latin typeface="Times New Roman"/>
                          <a:ea typeface="宋体"/>
                        </a:rPr>
                        <a:t>1</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基础数据平台</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管理和存储基础数据的数据库</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a:latin typeface="Times New Roman"/>
                          <a:ea typeface="宋体"/>
                        </a:rPr>
                        <a:t>Oracle </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6531">
                <a:tc>
                  <a:txBody>
                    <a:bodyPr/>
                    <a:lstStyle/>
                    <a:p>
                      <a:pPr algn="ctr">
                        <a:lnSpc>
                          <a:spcPct val="125000"/>
                        </a:lnSpc>
                        <a:spcBef>
                          <a:spcPts val="300"/>
                        </a:spcBef>
                        <a:spcAft>
                          <a:spcPts val="300"/>
                        </a:spcAft>
                      </a:pPr>
                      <a:r>
                        <a:rPr lang="en-US" sz="1800" kern="100" spc="50">
                          <a:latin typeface="Times New Roman"/>
                          <a:ea typeface="宋体"/>
                        </a:rPr>
                        <a:t>2</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a:latin typeface="Times New Roman"/>
                          <a:ea typeface="宋体"/>
                        </a:rPr>
                        <a:t>ODS</a:t>
                      </a:r>
                      <a:r>
                        <a:rPr lang="zh-CN" sz="1800" kern="100" spc="50">
                          <a:latin typeface="Times New Roman"/>
                          <a:ea typeface="宋体"/>
                        </a:rPr>
                        <a:t>数据模型</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管理和存储基础数据的数据模型</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dirty="0" smtClean="0">
                          <a:latin typeface="Times New Roman"/>
                          <a:ea typeface="宋体"/>
                        </a:rPr>
                        <a:t>LFT</a:t>
                      </a:r>
                      <a:r>
                        <a:rPr lang="en-US" sz="1800" kern="100" spc="50" baseline="0" dirty="0" smtClean="0">
                          <a:latin typeface="Times New Roman"/>
                          <a:ea typeface="宋体"/>
                        </a:rPr>
                        <a:t> </a:t>
                      </a:r>
                      <a:r>
                        <a:rPr lang="en-US" sz="1800" kern="100" spc="50" dirty="0" smtClean="0">
                          <a:latin typeface="Times New Roman"/>
                          <a:ea typeface="宋体"/>
                        </a:rPr>
                        <a:t>ODS </a:t>
                      </a:r>
                      <a:r>
                        <a:rPr lang="en-US" sz="1800" kern="100" spc="50" dirty="0" err="1">
                          <a:latin typeface="Times New Roman"/>
                          <a:ea typeface="宋体"/>
                        </a:rPr>
                        <a:t>DataModel</a:t>
                      </a:r>
                      <a:endParaRPr lang="zh-CN" sz="1800" kern="100" spc="50" dirty="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7647">
                <a:tc>
                  <a:txBody>
                    <a:bodyPr/>
                    <a:lstStyle/>
                    <a:p>
                      <a:pPr algn="ctr">
                        <a:lnSpc>
                          <a:spcPct val="125000"/>
                        </a:lnSpc>
                        <a:spcBef>
                          <a:spcPts val="300"/>
                        </a:spcBef>
                        <a:spcAft>
                          <a:spcPts val="300"/>
                        </a:spcAft>
                      </a:pPr>
                      <a:r>
                        <a:rPr lang="en-US" sz="1800" kern="100" spc="50">
                          <a:latin typeface="Times New Roman"/>
                          <a:ea typeface="宋体"/>
                        </a:rPr>
                        <a:t>3</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控管软件</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实现系统的调度、监控和自动化开发</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a:latin typeface="Times New Roman"/>
                          <a:ea typeface="宋体"/>
                        </a:rPr>
                        <a:t>ETL PLUS</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5294">
                <a:tc>
                  <a:txBody>
                    <a:bodyPr/>
                    <a:lstStyle/>
                    <a:p>
                      <a:pPr algn="ctr">
                        <a:lnSpc>
                          <a:spcPct val="125000"/>
                        </a:lnSpc>
                        <a:spcBef>
                          <a:spcPts val="300"/>
                        </a:spcBef>
                        <a:spcAft>
                          <a:spcPts val="300"/>
                        </a:spcAft>
                      </a:pPr>
                      <a:r>
                        <a:rPr lang="en-US" sz="1800" kern="100" spc="50">
                          <a:latin typeface="Times New Roman"/>
                          <a:ea typeface="宋体"/>
                        </a:rPr>
                        <a:t>4</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a:latin typeface="Times New Roman"/>
                          <a:ea typeface="宋体"/>
                        </a:rPr>
                        <a:t>ETL</a:t>
                      </a:r>
                      <a:r>
                        <a:rPr lang="zh-CN" sz="1800" kern="100" spc="50">
                          <a:latin typeface="Times New Roman"/>
                          <a:ea typeface="宋体"/>
                        </a:rPr>
                        <a:t>软件</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支持对</a:t>
                      </a:r>
                      <a:r>
                        <a:rPr lang="en-US" sz="1800" kern="100" spc="50">
                          <a:latin typeface="Times New Roman"/>
                          <a:ea typeface="宋体"/>
                        </a:rPr>
                        <a:t>ETL</a:t>
                      </a:r>
                      <a:r>
                        <a:rPr lang="zh-CN" sz="1800" kern="100" spc="50">
                          <a:latin typeface="Times New Roman"/>
                          <a:ea typeface="宋体"/>
                        </a:rPr>
                        <a:t>任务的定制和自动调度，以实现数据自动抽取和装载</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altLang="zh-CN" sz="1800" kern="100" spc="50" dirty="0" smtClean="0">
                          <a:latin typeface="Times New Roman"/>
                          <a:ea typeface="宋体"/>
                        </a:rPr>
                        <a:t>SQL/SPL</a:t>
                      </a:r>
                      <a:endParaRPr lang="zh-CN" sz="1800" kern="100" spc="50" dirty="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5760">
                <a:tc>
                  <a:txBody>
                    <a:bodyPr/>
                    <a:lstStyle/>
                    <a:p>
                      <a:pPr algn="ctr">
                        <a:lnSpc>
                          <a:spcPct val="125000"/>
                        </a:lnSpc>
                        <a:spcBef>
                          <a:spcPts val="300"/>
                        </a:spcBef>
                        <a:spcAft>
                          <a:spcPts val="300"/>
                        </a:spcAft>
                      </a:pPr>
                      <a:r>
                        <a:rPr lang="en-US" sz="1800" kern="100" spc="50">
                          <a:latin typeface="Times New Roman"/>
                          <a:ea typeface="宋体"/>
                        </a:rPr>
                        <a:t>5</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前端展现平台</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实现报表、查询、多维分析、仪表盘的定制和开发功能</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1800" kern="100" spc="50">
                          <a:latin typeface="Times New Roman"/>
                          <a:ea typeface="宋体"/>
                        </a:rPr>
                        <a:t>BI.Office</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2554">
                <a:tc>
                  <a:txBody>
                    <a:bodyPr/>
                    <a:lstStyle/>
                    <a:p>
                      <a:pPr algn="ctr">
                        <a:lnSpc>
                          <a:spcPct val="125000"/>
                        </a:lnSpc>
                        <a:spcBef>
                          <a:spcPts val="300"/>
                        </a:spcBef>
                        <a:spcAft>
                          <a:spcPts val="300"/>
                        </a:spcAft>
                      </a:pPr>
                      <a:r>
                        <a:rPr lang="en-US" sz="1800" kern="100" spc="50">
                          <a:latin typeface="Times New Roman"/>
                          <a:ea typeface="宋体"/>
                        </a:rPr>
                        <a:t>6</a:t>
                      </a:r>
                      <a:endParaRPr lang="zh-CN" sz="1800" kern="100" spc="50">
                        <a:latin typeface="Times New Roman"/>
                        <a:ea typeface="宋体"/>
                      </a:endParaRP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应用服务器</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a:latin typeface="Times New Roman"/>
                          <a:ea typeface="宋体"/>
                        </a:rPr>
                        <a:t>实现</a:t>
                      </a:r>
                      <a:r>
                        <a:rPr lang="en-US" sz="1800" kern="100" spc="50">
                          <a:latin typeface="Times New Roman"/>
                          <a:ea typeface="宋体"/>
                        </a:rPr>
                        <a:t>Web</a:t>
                      </a:r>
                      <a:r>
                        <a:rPr lang="zh-CN" sz="1800" kern="100" spc="50">
                          <a:latin typeface="Times New Roman"/>
                          <a:ea typeface="宋体"/>
                        </a:rPr>
                        <a:t>应用服务器功能</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1800" kern="100" spc="50" dirty="0" smtClean="0">
                          <a:latin typeface="Times New Roman"/>
                          <a:ea typeface="宋体"/>
                        </a:rPr>
                        <a:t>在</a:t>
                      </a:r>
                      <a:r>
                        <a:rPr lang="zh-CN" sz="1800" kern="100" spc="50" dirty="0">
                          <a:latin typeface="Times New Roman"/>
                          <a:ea typeface="宋体"/>
                        </a:rPr>
                        <a:t>用的应用服务器</a:t>
                      </a:r>
                    </a:p>
                  </a:txBody>
                  <a:tcPr marL="62347" marR="6234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867482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A542164F-FB52-4FD6-8C7B-FAF0118FEBA6}" type="slidenum">
              <a:rPr lang="zh-TW" altLang="en-GB" sz="1100" b="0">
                <a:latin typeface="Book Antiqua" pitchFamily="18" charset="0"/>
              </a:rPr>
              <a:pPr/>
              <a:t>59</a:t>
            </a:fld>
            <a:endParaRPr lang="en-GB" altLang="zh-TW" sz="1100" b="0">
              <a:latin typeface="Book Antiqua" pitchFamily="18" charset="0"/>
            </a:endParaRPr>
          </a:p>
        </p:txBody>
      </p:sp>
      <p:sp>
        <p:nvSpPr>
          <p:cNvPr id="125955" name="标题 1"/>
          <p:cNvSpPr>
            <a:spLocks noGrp="1"/>
          </p:cNvSpPr>
          <p:nvPr>
            <p:ph type="title" idx="4294967295"/>
          </p:nvPr>
        </p:nvSpPr>
        <p:spPr/>
        <p:txBody>
          <a:bodyPr/>
          <a:lstStyle/>
          <a:p>
            <a:pPr eaLnBrk="1" hangingPunct="1"/>
            <a:r>
              <a:rPr lang="zh-CN" smtClean="0"/>
              <a:t>软硬件配置</a:t>
            </a:r>
            <a:r>
              <a:rPr lang="zh-CN" altLang="en-US" smtClean="0"/>
              <a:t>：</a:t>
            </a:r>
            <a:r>
              <a:rPr lang="zh-CN" smtClean="0"/>
              <a:t>硬件配置</a:t>
            </a:r>
            <a:r>
              <a:rPr lang="zh-CN" altLang="en-US" smtClean="0"/>
              <a:t>建议</a:t>
            </a:r>
          </a:p>
        </p:txBody>
      </p:sp>
      <p:sp>
        <p:nvSpPr>
          <p:cNvPr id="12595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8B5675B-9828-47D8-9D5B-361F9D524C91}" type="slidenum">
              <a:rPr lang="zh-TW" altLang="en-GB" sz="1100" b="0">
                <a:latin typeface="Book Antiqua" pitchFamily="18" charset="0"/>
              </a:rPr>
              <a:pPr algn="r"/>
              <a:t>59</a:t>
            </a:fld>
            <a:endParaRPr lang="en-GB" altLang="zh-TW" sz="1100" b="0">
              <a:latin typeface="Book Antiqua" pitchFamily="18" charset="0"/>
            </a:endParaRPr>
          </a:p>
        </p:txBody>
      </p:sp>
      <p:graphicFrame>
        <p:nvGraphicFramePr>
          <p:cNvPr id="8" name="表格 7"/>
          <p:cNvGraphicFramePr>
            <a:graphicFrameLocks noGrp="1"/>
          </p:cNvGraphicFramePr>
          <p:nvPr>
            <p:extLst>
              <p:ext uri="{D42A27DB-BD31-4B8C-83A1-F6EECF244321}">
                <p14:modId xmlns:p14="http://schemas.microsoft.com/office/powerpoint/2010/main" val="4030978323"/>
              </p:ext>
            </p:extLst>
          </p:nvPr>
        </p:nvGraphicFramePr>
        <p:xfrm>
          <a:off x="251114" y="1596062"/>
          <a:ext cx="8656205" cy="4209202"/>
        </p:xfrm>
        <a:graphic>
          <a:graphicData uri="http://schemas.openxmlformats.org/drawingml/2006/table">
            <a:tbl>
              <a:tblPr/>
              <a:tblGrid>
                <a:gridCol w="1814897"/>
                <a:gridCol w="854662"/>
                <a:gridCol w="2138662"/>
                <a:gridCol w="3847984"/>
              </a:tblGrid>
              <a:tr h="797094">
                <a:tc gridSpan="4">
                  <a:txBody>
                    <a:bodyPr/>
                    <a:lstStyle/>
                    <a:p>
                      <a:pPr algn="just">
                        <a:lnSpc>
                          <a:spcPct val="125000"/>
                        </a:lnSpc>
                        <a:spcBef>
                          <a:spcPts val="300"/>
                        </a:spcBef>
                        <a:spcAft>
                          <a:spcPts val="300"/>
                        </a:spcAft>
                      </a:pPr>
                      <a:r>
                        <a:rPr lang="zh-CN" sz="2200" b="1" kern="100" spc="50">
                          <a:latin typeface="Times New Roman"/>
                          <a:ea typeface="宋体"/>
                        </a:rPr>
                        <a:t>系统硬件配置</a:t>
                      </a:r>
                      <a:endParaRPr lang="zh-CN" sz="2200" kern="100" spc="50">
                        <a:latin typeface="Times New Roman"/>
                        <a:ea typeface="宋体"/>
                      </a:endParaRP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18767">
                <a:tc>
                  <a:txBody>
                    <a:bodyPr/>
                    <a:lstStyle/>
                    <a:p>
                      <a:pPr algn="just">
                        <a:lnSpc>
                          <a:spcPct val="125000"/>
                        </a:lnSpc>
                        <a:spcBef>
                          <a:spcPts val="300"/>
                        </a:spcBef>
                        <a:spcAft>
                          <a:spcPts val="300"/>
                        </a:spcAft>
                      </a:pPr>
                      <a:r>
                        <a:rPr lang="en-US" sz="2200" kern="100" spc="50">
                          <a:latin typeface="Times New Roman"/>
                          <a:ea typeface="宋体"/>
                        </a:rPr>
                        <a:t>DB Server</a:t>
                      </a:r>
                      <a:endParaRPr lang="zh-CN" sz="2200" kern="100" spc="50">
                        <a:latin typeface="Times New Roman"/>
                        <a:ea typeface="宋体"/>
                      </a:endParaRP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1</a:t>
                      </a:r>
                      <a:r>
                        <a:rPr lang="zh-CN" sz="2200" kern="100" spc="5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4CPU 8GB</a:t>
                      </a:r>
                      <a:r>
                        <a:rPr lang="zh-CN" sz="2200" kern="100" spc="50">
                          <a:latin typeface="Times New Roman"/>
                          <a:ea typeface="宋体"/>
                        </a:rPr>
                        <a:t>内存</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2200" kern="100" spc="50">
                          <a:latin typeface="Times New Roman"/>
                          <a:ea typeface="宋体"/>
                        </a:rPr>
                        <a:t>今后可以扩充为</a:t>
                      </a:r>
                      <a:r>
                        <a:rPr lang="en-US" sz="2200" kern="100" spc="50">
                          <a:latin typeface="Times New Roman"/>
                          <a:ea typeface="宋体"/>
                        </a:rPr>
                        <a:t>RAC </a:t>
                      </a:r>
                      <a:r>
                        <a:rPr lang="zh-CN" sz="2200" kern="100" spc="50">
                          <a:latin typeface="Times New Roman"/>
                          <a:ea typeface="宋体"/>
                        </a:rPr>
                        <a:t>集群</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5994">
                <a:tc>
                  <a:txBody>
                    <a:bodyPr/>
                    <a:lstStyle/>
                    <a:p>
                      <a:pPr algn="just">
                        <a:lnSpc>
                          <a:spcPct val="125000"/>
                        </a:lnSpc>
                        <a:spcBef>
                          <a:spcPts val="300"/>
                        </a:spcBef>
                        <a:spcAft>
                          <a:spcPts val="300"/>
                        </a:spcAft>
                      </a:pPr>
                      <a:r>
                        <a:rPr lang="zh-CN" sz="2200" kern="100" spc="50">
                          <a:latin typeface="Times New Roman"/>
                          <a:ea typeface="宋体"/>
                        </a:rPr>
                        <a:t>管控、报表、传输服务器</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1</a:t>
                      </a:r>
                      <a:r>
                        <a:rPr lang="zh-CN" sz="2200" kern="100" spc="5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4CPU 8GB </a:t>
                      </a:r>
                      <a:endParaRPr lang="zh-CN" sz="2200" kern="100" spc="50">
                        <a:latin typeface="Times New Roman"/>
                        <a:ea typeface="宋体"/>
                      </a:endParaRP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2200" kern="100" spc="50">
                          <a:latin typeface="Times New Roman"/>
                          <a:ea typeface="宋体"/>
                        </a:rPr>
                        <a:t>安装</a:t>
                      </a:r>
                      <a:r>
                        <a:rPr lang="en-US" sz="2200" kern="100" spc="50">
                          <a:latin typeface="Times New Roman"/>
                          <a:ea typeface="宋体"/>
                        </a:rPr>
                        <a:t>ETL PLUS</a:t>
                      </a:r>
                      <a:r>
                        <a:rPr lang="zh-CN" sz="2200" kern="100" spc="50">
                          <a:latin typeface="Times New Roman"/>
                          <a:ea typeface="宋体"/>
                        </a:rPr>
                        <a:t>、</a:t>
                      </a:r>
                      <a:r>
                        <a:rPr lang="en-US" sz="2200" kern="100" spc="50">
                          <a:latin typeface="Times New Roman"/>
                          <a:ea typeface="宋体"/>
                        </a:rPr>
                        <a:t>BI.Office</a:t>
                      </a:r>
                      <a:r>
                        <a:rPr lang="zh-CN" sz="2200" kern="100" spc="50">
                          <a:latin typeface="Times New Roman"/>
                          <a:ea typeface="宋体"/>
                        </a:rPr>
                        <a:t>，今后根据业务增长再各自独立</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80">
                <a:tc>
                  <a:txBody>
                    <a:bodyPr/>
                    <a:lstStyle/>
                    <a:p>
                      <a:pPr algn="just">
                        <a:lnSpc>
                          <a:spcPct val="125000"/>
                        </a:lnSpc>
                        <a:spcBef>
                          <a:spcPts val="300"/>
                        </a:spcBef>
                        <a:spcAft>
                          <a:spcPts val="300"/>
                        </a:spcAft>
                      </a:pPr>
                      <a:r>
                        <a:rPr lang="en-US" sz="2200" kern="100" spc="50">
                          <a:latin typeface="Times New Roman"/>
                          <a:ea typeface="宋体"/>
                        </a:rPr>
                        <a:t>ETL Server</a:t>
                      </a:r>
                      <a:endParaRPr lang="zh-CN" sz="2200" kern="100" spc="50">
                        <a:latin typeface="Times New Roman"/>
                        <a:ea typeface="宋体"/>
                      </a:endParaRP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1</a:t>
                      </a:r>
                      <a:r>
                        <a:rPr lang="zh-CN" sz="2200" kern="100" spc="5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2CPU 4GB</a:t>
                      </a:r>
                      <a:r>
                        <a:rPr lang="zh-CN" sz="2200" kern="100" spc="50">
                          <a:latin typeface="Times New Roman"/>
                          <a:ea typeface="宋体"/>
                        </a:rPr>
                        <a:t>内存</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2200" kern="100" spc="50">
                          <a:latin typeface="Times New Roman"/>
                          <a:ea typeface="宋体"/>
                        </a:rPr>
                        <a:t>今后可能需要再增加</a:t>
                      </a:r>
                      <a:r>
                        <a:rPr lang="en-US" sz="2200" kern="100" spc="50">
                          <a:latin typeface="Times New Roman"/>
                          <a:ea typeface="宋体"/>
                        </a:rPr>
                        <a:t>1</a:t>
                      </a:r>
                      <a:r>
                        <a:rPr lang="zh-CN" sz="2200" kern="100" spc="5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07267">
                <a:tc>
                  <a:txBody>
                    <a:bodyPr/>
                    <a:lstStyle/>
                    <a:p>
                      <a:pPr algn="just">
                        <a:lnSpc>
                          <a:spcPct val="125000"/>
                        </a:lnSpc>
                        <a:spcBef>
                          <a:spcPts val="300"/>
                        </a:spcBef>
                        <a:spcAft>
                          <a:spcPts val="300"/>
                        </a:spcAft>
                      </a:pPr>
                      <a:r>
                        <a:rPr lang="en-US" sz="2200" kern="100" spc="50">
                          <a:latin typeface="Times New Roman"/>
                          <a:ea typeface="宋体"/>
                        </a:rPr>
                        <a:t>ETL Work</a:t>
                      </a:r>
                      <a:endParaRPr lang="zh-CN" sz="2200" kern="100" spc="50">
                        <a:latin typeface="Times New Roman"/>
                        <a:ea typeface="宋体"/>
                      </a:endParaRP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1</a:t>
                      </a:r>
                      <a:r>
                        <a:rPr lang="zh-CN" sz="2200" kern="100" spc="5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en-US" sz="2200" kern="100" spc="50">
                          <a:latin typeface="Times New Roman"/>
                          <a:ea typeface="宋体"/>
                        </a:rPr>
                        <a:t>4CPU 8GB</a:t>
                      </a:r>
                      <a:r>
                        <a:rPr lang="zh-CN" sz="2200" kern="100" spc="50">
                          <a:latin typeface="Times New Roman"/>
                          <a:ea typeface="宋体"/>
                        </a:rPr>
                        <a:t>内存</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25000"/>
                        </a:lnSpc>
                        <a:spcBef>
                          <a:spcPts val="300"/>
                        </a:spcBef>
                        <a:spcAft>
                          <a:spcPts val="300"/>
                        </a:spcAft>
                      </a:pPr>
                      <a:r>
                        <a:rPr lang="zh-CN" sz="2200" kern="100" spc="50" dirty="0">
                          <a:latin typeface="Times New Roman"/>
                          <a:ea typeface="宋体"/>
                        </a:rPr>
                        <a:t>今后可能需要再增加</a:t>
                      </a:r>
                      <a:r>
                        <a:rPr lang="en-US" sz="2200" kern="100" spc="50" dirty="0">
                          <a:latin typeface="Times New Roman"/>
                          <a:ea typeface="宋体"/>
                        </a:rPr>
                        <a:t>1~2</a:t>
                      </a:r>
                      <a:r>
                        <a:rPr lang="zh-CN" sz="2200" kern="100" spc="50" dirty="0">
                          <a:latin typeface="Times New Roman"/>
                          <a:ea typeface="宋体"/>
                        </a:rPr>
                        <a:t>台</a:t>
                      </a:r>
                    </a:p>
                  </a:txBody>
                  <a:tcPr marL="62348" marR="623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71257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我们的客户</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6</a:t>
            </a:fld>
            <a:endParaRPr lang="en-US" altLang="zh-CN"/>
          </a:p>
        </p:txBody>
      </p:sp>
      <p:pic>
        <p:nvPicPr>
          <p:cNvPr id="4" name="图片 42" descr="CDB.gif"/>
          <p:cNvPicPr>
            <a:picLocks noChangeAspect="1"/>
          </p:cNvPicPr>
          <p:nvPr/>
        </p:nvPicPr>
        <p:blipFill>
          <a:blip r:embed="rId4" cstate="print"/>
          <a:srcRect/>
          <a:stretch>
            <a:fillRect/>
          </a:stretch>
        </p:blipFill>
        <p:spPr bwMode="auto">
          <a:xfrm>
            <a:off x="3594100" y="1681147"/>
            <a:ext cx="1323975" cy="395288"/>
          </a:xfrm>
          <a:prstGeom prst="rect">
            <a:avLst/>
          </a:prstGeom>
          <a:noFill/>
          <a:ln w="9525">
            <a:noFill/>
            <a:miter lim="800000"/>
            <a:headEnd/>
            <a:tailEnd/>
          </a:ln>
        </p:spPr>
      </p:pic>
      <p:sp>
        <p:nvSpPr>
          <p:cNvPr id="5" name="Line 3"/>
          <p:cNvSpPr>
            <a:spLocks noChangeShapeType="1"/>
          </p:cNvSpPr>
          <p:nvPr/>
        </p:nvSpPr>
        <p:spPr bwMode="auto">
          <a:xfrm>
            <a:off x="2244725" y="2851135"/>
            <a:ext cx="6600825" cy="0"/>
          </a:xfrm>
          <a:prstGeom prst="line">
            <a:avLst/>
          </a:prstGeom>
          <a:noFill/>
          <a:ln w="9525">
            <a:solidFill>
              <a:schemeClr val="accent1"/>
            </a:solidFill>
            <a:round/>
            <a:headEnd/>
            <a:tailEnd/>
          </a:ln>
        </p:spPr>
        <p:txBody>
          <a:bodyPr/>
          <a:lstStyle/>
          <a:p>
            <a:endParaRPr lang="zh-CN" altLang="en-US"/>
          </a:p>
        </p:txBody>
      </p:sp>
      <p:pic>
        <p:nvPicPr>
          <p:cNvPr id="6" name="Picture 4" descr="001"/>
          <p:cNvPicPr>
            <a:picLocks noChangeAspect="1" noChangeArrowheads="1"/>
          </p:cNvPicPr>
          <p:nvPr/>
        </p:nvPicPr>
        <p:blipFill>
          <a:blip r:embed="rId5" cstate="print"/>
          <a:srcRect/>
          <a:stretch>
            <a:fillRect/>
          </a:stretch>
        </p:blipFill>
        <p:spPr bwMode="auto">
          <a:xfrm>
            <a:off x="2376488" y="3343260"/>
            <a:ext cx="1052512" cy="314325"/>
          </a:xfrm>
          <a:prstGeom prst="rect">
            <a:avLst/>
          </a:prstGeom>
          <a:noFill/>
          <a:ln w="9525">
            <a:noFill/>
            <a:miter lim="800000"/>
            <a:headEnd/>
            <a:tailEnd/>
          </a:ln>
        </p:spPr>
      </p:pic>
      <p:pic>
        <p:nvPicPr>
          <p:cNvPr id="7" name="Picture 5" descr="中信logo"/>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398713" y="2963847"/>
            <a:ext cx="1228725" cy="314325"/>
          </a:xfrm>
          <a:prstGeom prst="rect">
            <a:avLst/>
          </a:prstGeom>
          <a:noFill/>
          <a:ln w="9525">
            <a:noFill/>
            <a:miter lim="800000"/>
            <a:headEnd/>
            <a:tailEnd/>
          </a:ln>
        </p:spPr>
      </p:pic>
      <p:pic>
        <p:nvPicPr>
          <p:cNvPr id="8" name="Picture 6" descr="Industrial_Bank"/>
          <p:cNvPicPr>
            <a:picLocks noChangeAspect="1" noChangeArrowheads="1"/>
          </p:cNvPicPr>
          <p:nvPr/>
        </p:nvPicPr>
        <p:blipFill>
          <a:blip r:embed="rId7" cstate="print"/>
          <a:srcRect/>
          <a:stretch>
            <a:fillRect/>
          </a:stretch>
        </p:blipFill>
        <p:spPr bwMode="auto">
          <a:xfrm>
            <a:off x="3597275" y="3433747"/>
            <a:ext cx="1181100" cy="327025"/>
          </a:xfrm>
          <a:prstGeom prst="rect">
            <a:avLst/>
          </a:prstGeom>
          <a:noFill/>
          <a:ln w="9525">
            <a:noFill/>
            <a:miter lim="800000"/>
            <a:headEnd/>
            <a:tailEnd/>
          </a:ln>
        </p:spPr>
      </p:pic>
      <p:pic>
        <p:nvPicPr>
          <p:cNvPr id="9" name="Picture 7" descr="logo"/>
          <p:cNvPicPr>
            <a:picLocks noChangeAspect="1" noChangeArrowheads="1"/>
          </p:cNvPicPr>
          <p:nvPr/>
        </p:nvPicPr>
        <p:blipFill>
          <a:blip r:embed="rId8" cstate="email">
            <a:clrChange>
              <a:clrFrom>
                <a:srgbClr val="FEFFFF"/>
              </a:clrFrom>
              <a:clrTo>
                <a:srgbClr val="FEFFFF">
                  <a:alpha val="0"/>
                </a:srgbClr>
              </a:clrTo>
            </a:clrChange>
          </a:blip>
          <a:srcRect/>
          <a:stretch>
            <a:fillRect/>
          </a:stretch>
        </p:blipFill>
        <p:spPr bwMode="auto">
          <a:xfrm>
            <a:off x="3535363" y="2898760"/>
            <a:ext cx="1304925" cy="469900"/>
          </a:xfrm>
          <a:prstGeom prst="rect">
            <a:avLst/>
          </a:prstGeom>
          <a:noFill/>
          <a:ln w="9525">
            <a:noFill/>
            <a:miter lim="800000"/>
            <a:headEnd/>
            <a:tailEnd/>
          </a:ln>
        </p:spPr>
      </p:pic>
      <p:pic>
        <p:nvPicPr>
          <p:cNvPr id="10" name="Picture 8"/>
          <p:cNvPicPr>
            <a:picLocks noChangeAspect="1" noChangeArrowheads="1"/>
          </p:cNvPicPr>
          <p:nvPr/>
        </p:nvPicPr>
        <p:blipFill>
          <a:blip r:embed="rId9" cstate="email"/>
          <a:srcRect/>
          <a:stretch>
            <a:fillRect/>
          </a:stretch>
        </p:blipFill>
        <p:spPr bwMode="auto">
          <a:xfrm>
            <a:off x="2376488" y="3724260"/>
            <a:ext cx="1085850" cy="292100"/>
          </a:xfrm>
          <a:prstGeom prst="rect">
            <a:avLst/>
          </a:prstGeom>
          <a:noFill/>
          <a:ln w="9525">
            <a:noFill/>
            <a:miter lim="800000"/>
            <a:headEnd/>
            <a:tailEnd/>
          </a:ln>
        </p:spPr>
      </p:pic>
      <p:pic>
        <p:nvPicPr>
          <p:cNvPr id="11" name="Picture 9" descr="ceb"/>
          <p:cNvPicPr>
            <a:picLocks noChangeAspect="1" noChangeArrowheads="1"/>
          </p:cNvPicPr>
          <p:nvPr/>
        </p:nvPicPr>
        <p:blipFill>
          <a:blip r:embed="rId10" cstate="email"/>
          <a:srcRect/>
          <a:stretch>
            <a:fillRect/>
          </a:stretch>
        </p:blipFill>
        <p:spPr bwMode="auto">
          <a:xfrm>
            <a:off x="3657600" y="3838560"/>
            <a:ext cx="1089025" cy="444500"/>
          </a:xfrm>
          <a:prstGeom prst="rect">
            <a:avLst/>
          </a:prstGeom>
          <a:noFill/>
          <a:ln w="9525">
            <a:noFill/>
            <a:miter lim="800000"/>
            <a:headEnd/>
            <a:tailEnd/>
          </a:ln>
        </p:spPr>
      </p:pic>
      <p:pic>
        <p:nvPicPr>
          <p:cNvPr id="12" name="Picture 10" descr="China Construction Bank"/>
          <p:cNvPicPr>
            <a:picLocks noChangeAspect="1" noChangeArrowheads="1"/>
          </p:cNvPicPr>
          <p:nvPr/>
        </p:nvPicPr>
        <p:blipFill>
          <a:blip r:embed="rId11" cstate="print"/>
          <a:srcRect/>
          <a:stretch>
            <a:fillRect/>
          </a:stretch>
        </p:blipFill>
        <p:spPr bwMode="auto">
          <a:xfrm>
            <a:off x="2360613" y="1728772"/>
            <a:ext cx="1395412" cy="320675"/>
          </a:xfrm>
          <a:prstGeom prst="rect">
            <a:avLst/>
          </a:prstGeom>
          <a:noFill/>
          <a:ln w="9525">
            <a:noFill/>
            <a:miter lim="800000"/>
            <a:headEnd/>
            <a:tailEnd/>
          </a:ln>
        </p:spPr>
      </p:pic>
      <p:pic>
        <p:nvPicPr>
          <p:cNvPr id="13" name="Picture 11" descr="Bank of China (BOC)"/>
          <p:cNvPicPr>
            <a:picLocks noChangeAspect="1" noChangeArrowheads="1"/>
          </p:cNvPicPr>
          <p:nvPr/>
        </p:nvPicPr>
        <p:blipFill>
          <a:blip r:embed="rId12" cstate="print"/>
          <a:srcRect/>
          <a:stretch>
            <a:fillRect/>
          </a:stretch>
        </p:blipFill>
        <p:spPr bwMode="auto">
          <a:xfrm>
            <a:off x="3854450" y="2127235"/>
            <a:ext cx="1003300" cy="285750"/>
          </a:xfrm>
          <a:prstGeom prst="rect">
            <a:avLst/>
          </a:prstGeom>
          <a:noFill/>
          <a:ln w="9525">
            <a:noFill/>
            <a:miter lim="800000"/>
            <a:headEnd/>
            <a:tailEnd/>
          </a:ln>
        </p:spPr>
      </p:pic>
      <p:grpSp>
        <p:nvGrpSpPr>
          <p:cNvPr id="14" name="Group 12"/>
          <p:cNvGrpSpPr>
            <a:grpSpLocks/>
          </p:cNvGrpSpPr>
          <p:nvPr/>
        </p:nvGrpSpPr>
        <p:grpSpPr bwMode="auto">
          <a:xfrm>
            <a:off x="2360613" y="2114535"/>
            <a:ext cx="1458912" cy="320675"/>
            <a:chOff x="2992" y="1458"/>
            <a:chExt cx="736" cy="152"/>
          </a:xfrm>
        </p:grpSpPr>
        <p:pic>
          <p:nvPicPr>
            <p:cNvPr id="15" name="Picture 13" descr="AgriculturalBankofChinaLogo"/>
            <p:cNvPicPr>
              <a:picLocks noChangeAspect="1" noChangeArrowheads="1"/>
            </p:cNvPicPr>
            <p:nvPr/>
          </p:nvPicPr>
          <p:blipFill>
            <a:blip r:embed="rId13" cstate="print">
              <a:clrChange>
                <a:clrFrom>
                  <a:srgbClr val="FFFFFF"/>
                </a:clrFrom>
                <a:clrTo>
                  <a:srgbClr val="FFFFFF">
                    <a:alpha val="0"/>
                  </a:srgbClr>
                </a:clrTo>
              </a:clrChange>
            </a:blip>
            <a:srcRect l="29750" t="6461" r="29814" b="39572"/>
            <a:stretch>
              <a:fillRect/>
            </a:stretch>
          </p:blipFill>
          <p:spPr bwMode="auto">
            <a:xfrm>
              <a:off x="2992" y="1472"/>
              <a:ext cx="136" cy="125"/>
            </a:xfrm>
            <a:prstGeom prst="rect">
              <a:avLst/>
            </a:prstGeom>
            <a:noFill/>
            <a:ln w="9525">
              <a:noFill/>
              <a:miter lim="800000"/>
              <a:headEnd/>
              <a:tailEnd/>
            </a:ln>
          </p:spPr>
        </p:pic>
        <p:pic>
          <p:nvPicPr>
            <p:cNvPr id="16" name="Picture 14" descr="AgriculturalBankofChinaLogo"/>
            <p:cNvPicPr>
              <a:picLocks noChangeAspect="1" noChangeArrowheads="1"/>
            </p:cNvPicPr>
            <p:nvPr/>
          </p:nvPicPr>
          <p:blipFill>
            <a:blip r:embed="rId13" cstate="print">
              <a:clrChange>
                <a:clrFrom>
                  <a:srgbClr val="FFFFFF"/>
                </a:clrFrom>
                <a:clrTo>
                  <a:srgbClr val="FFFFFF">
                    <a:alpha val="0"/>
                  </a:srgbClr>
                </a:clrTo>
              </a:clrChange>
            </a:blip>
            <a:srcRect l="2466" t="64343"/>
            <a:stretch>
              <a:fillRect/>
            </a:stretch>
          </p:blipFill>
          <p:spPr bwMode="auto">
            <a:xfrm>
              <a:off x="3122" y="1458"/>
              <a:ext cx="606" cy="152"/>
            </a:xfrm>
            <a:prstGeom prst="rect">
              <a:avLst/>
            </a:prstGeom>
            <a:noFill/>
            <a:ln w="9525">
              <a:noFill/>
              <a:miter lim="800000"/>
              <a:headEnd/>
              <a:tailEnd/>
            </a:ln>
          </p:spPr>
        </p:pic>
      </p:grpSp>
      <p:pic>
        <p:nvPicPr>
          <p:cNvPr id="17" name="Picture 15" descr="002"/>
          <p:cNvPicPr>
            <a:picLocks noChangeAspect="1" noChangeArrowheads="1"/>
          </p:cNvPicPr>
          <p:nvPr/>
        </p:nvPicPr>
        <p:blipFill>
          <a:blip r:embed="rId14" cstate="print"/>
          <a:srcRect/>
          <a:stretch>
            <a:fillRect/>
          </a:stretch>
        </p:blipFill>
        <p:spPr bwMode="auto">
          <a:xfrm>
            <a:off x="2357438" y="4775216"/>
            <a:ext cx="1579562" cy="325438"/>
          </a:xfrm>
          <a:prstGeom prst="rect">
            <a:avLst/>
          </a:prstGeom>
          <a:noFill/>
          <a:ln w="9525">
            <a:noFill/>
            <a:miter lim="800000"/>
            <a:headEnd/>
            <a:tailEnd/>
          </a:ln>
        </p:spPr>
      </p:pic>
      <p:pic>
        <p:nvPicPr>
          <p:cNvPr id="18" name="Picture 16" descr="003"/>
          <p:cNvPicPr>
            <a:picLocks noChangeAspect="1" noChangeArrowheads="1"/>
          </p:cNvPicPr>
          <p:nvPr/>
        </p:nvPicPr>
        <p:blipFill>
          <a:blip r:embed="rId15" cstate="print"/>
          <a:srcRect/>
          <a:stretch>
            <a:fillRect/>
          </a:stretch>
        </p:blipFill>
        <p:spPr bwMode="auto">
          <a:xfrm>
            <a:off x="2309813" y="5414979"/>
            <a:ext cx="1366837" cy="300037"/>
          </a:xfrm>
          <a:prstGeom prst="rect">
            <a:avLst/>
          </a:prstGeom>
          <a:noFill/>
          <a:ln w="9525">
            <a:noFill/>
            <a:miter lim="800000"/>
            <a:headEnd/>
            <a:tailEnd/>
          </a:ln>
        </p:spPr>
      </p:pic>
      <p:sp>
        <p:nvSpPr>
          <p:cNvPr id="19" name="AutoShape 17"/>
          <p:cNvSpPr>
            <a:spLocks noChangeArrowheads="1"/>
          </p:cNvSpPr>
          <p:nvPr/>
        </p:nvSpPr>
        <p:spPr bwMode="auto">
          <a:xfrm>
            <a:off x="279400" y="1214422"/>
            <a:ext cx="1965325" cy="365125"/>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a:t>客户分类</a:t>
            </a:r>
            <a:endParaRPr lang="en-US" altLang="zh-CN" sz="1400"/>
          </a:p>
        </p:txBody>
      </p:sp>
      <p:sp>
        <p:nvSpPr>
          <p:cNvPr id="20" name="AutoShape 18"/>
          <p:cNvSpPr>
            <a:spLocks noChangeArrowheads="1"/>
          </p:cNvSpPr>
          <p:nvPr/>
        </p:nvSpPr>
        <p:spPr bwMode="auto">
          <a:xfrm>
            <a:off x="2349500" y="1214422"/>
            <a:ext cx="2371725" cy="365125"/>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a:t>客户名称</a:t>
            </a:r>
          </a:p>
        </p:txBody>
      </p:sp>
      <p:sp>
        <p:nvSpPr>
          <p:cNvPr id="21" name="AutoShape 19"/>
          <p:cNvSpPr>
            <a:spLocks noChangeArrowheads="1"/>
          </p:cNvSpPr>
          <p:nvPr/>
        </p:nvSpPr>
        <p:spPr bwMode="auto">
          <a:xfrm>
            <a:off x="4816475" y="1214422"/>
            <a:ext cx="4124325" cy="365125"/>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a:t>要点</a:t>
            </a:r>
          </a:p>
        </p:txBody>
      </p:sp>
      <p:sp>
        <p:nvSpPr>
          <p:cNvPr id="22" name="AutoShape 20"/>
          <p:cNvSpPr>
            <a:spLocks noChangeArrowheads="1"/>
          </p:cNvSpPr>
          <p:nvPr/>
        </p:nvSpPr>
        <p:spPr bwMode="auto">
          <a:xfrm>
            <a:off x="279400" y="1720835"/>
            <a:ext cx="1965325" cy="1074737"/>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en-US" altLang="zh-CN" sz="1400" dirty="0" smtClean="0"/>
              <a:t>4</a:t>
            </a:r>
            <a:r>
              <a:rPr lang="zh-CN" altLang="en-US" sz="1400" dirty="0" smtClean="0"/>
              <a:t>大国</a:t>
            </a:r>
            <a:r>
              <a:rPr lang="zh-CN" altLang="en-US" sz="1400" dirty="0"/>
              <a:t>有银行及</a:t>
            </a:r>
            <a:endParaRPr lang="en-US" altLang="zh-CN" sz="1400" dirty="0"/>
          </a:p>
          <a:p>
            <a:r>
              <a:rPr lang="zh-CN" altLang="en-US" sz="1400" dirty="0"/>
              <a:t>政策性银行</a:t>
            </a:r>
            <a:br>
              <a:rPr lang="zh-CN" altLang="en-US" sz="1400" dirty="0"/>
            </a:br>
            <a:r>
              <a:rPr lang="en-US" altLang="zh-CN" sz="1400" i="1" dirty="0"/>
              <a:t>(</a:t>
            </a:r>
            <a:r>
              <a:rPr lang="zh-CN" altLang="en-US" sz="1400" i="1" dirty="0"/>
              <a:t>从</a:t>
            </a:r>
            <a:r>
              <a:rPr lang="en-US" altLang="zh-CN" sz="1400" i="1" dirty="0"/>
              <a:t>1996</a:t>
            </a:r>
            <a:r>
              <a:rPr lang="zh-CN" altLang="en-US" sz="1400" i="1" dirty="0"/>
              <a:t>年</a:t>
            </a:r>
            <a:r>
              <a:rPr lang="en-US" altLang="zh-CN" sz="1400" i="1" dirty="0"/>
              <a:t>)</a:t>
            </a:r>
          </a:p>
        </p:txBody>
      </p:sp>
      <p:sp>
        <p:nvSpPr>
          <p:cNvPr id="23" name="AutoShape 21"/>
          <p:cNvSpPr>
            <a:spLocks noChangeArrowheads="1"/>
          </p:cNvSpPr>
          <p:nvPr/>
        </p:nvSpPr>
        <p:spPr bwMode="auto">
          <a:xfrm>
            <a:off x="279400" y="3003535"/>
            <a:ext cx="1965325" cy="1350962"/>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a:t>其他银行</a:t>
            </a:r>
            <a:br>
              <a:rPr lang="zh-CN" altLang="en-US" sz="1400"/>
            </a:br>
            <a:r>
              <a:rPr lang="en-US" altLang="zh-CN" sz="1400" i="1"/>
              <a:t>(</a:t>
            </a:r>
            <a:r>
              <a:rPr lang="zh-CN" altLang="en-US" sz="1400" i="1"/>
              <a:t>陆续从 </a:t>
            </a:r>
            <a:br>
              <a:rPr lang="zh-CN" altLang="en-US" sz="1400" i="1"/>
            </a:br>
            <a:r>
              <a:rPr lang="en-US" altLang="zh-CN" sz="1400" i="1"/>
              <a:t>1996</a:t>
            </a:r>
            <a:r>
              <a:rPr lang="zh-CN" altLang="en-US" sz="1400" i="1"/>
              <a:t>年</a:t>
            </a:r>
            <a:r>
              <a:rPr lang="en-US" altLang="zh-CN" sz="1400" i="1"/>
              <a:t>)</a:t>
            </a:r>
          </a:p>
        </p:txBody>
      </p:sp>
      <p:sp>
        <p:nvSpPr>
          <p:cNvPr id="24" name="AutoShape 22"/>
          <p:cNvSpPr>
            <a:spLocks noChangeArrowheads="1"/>
          </p:cNvSpPr>
          <p:nvPr/>
        </p:nvSpPr>
        <p:spPr bwMode="auto">
          <a:xfrm>
            <a:off x="279400" y="4500570"/>
            <a:ext cx="1965325" cy="1149366"/>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dirty="0" smtClean="0"/>
              <a:t>证券和保险</a:t>
            </a:r>
            <a:r>
              <a:rPr lang="zh-CN" altLang="en-US" sz="1400" dirty="0"/>
              <a:t/>
            </a:r>
            <a:br>
              <a:rPr lang="zh-CN" altLang="en-US" sz="1400" dirty="0"/>
            </a:br>
            <a:r>
              <a:rPr lang="en-US" altLang="zh-CN" sz="1400" i="1" dirty="0"/>
              <a:t>(</a:t>
            </a:r>
            <a:r>
              <a:rPr lang="zh-CN" altLang="en-US" sz="1400" i="1" dirty="0"/>
              <a:t>从 </a:t>
            </a:r>
            <a:r>
              <a:rPr lang="en-US" altLang="zh-CN" sz="1400" i="1" dirty="0"/>
              <a:t>2006</a:t>
            </a:r>
            <a:r>
              <a:rPr lang="zh-CN" altLang="en-US" sz="1400" i="1" dirty="0"/>
              <a:t>年</a:t>
            </a:r>
            <a:r>
              <a:rPr lang="en-US" altLang="zh-CN" sz="1400" i="1" dirty="0"/>
              <a:t>)</a:t>
            </a:r>
          </a:p>
        </p:txBody>
      </p:sp>
      <p:sp>
        <p:nvSpPr>
          <p:cNvPr id="25" name="AutoShape 23"/>
          <p:cNvSpPr>
            <a:spLocks noChangeArrowheads="1"/>
          </p:cNvSpPr>
          <p:nvPr/>
        </p:nvSpPr>
        <p:spPr bwMode="auto">
          <a:xfrm>
            <a:off x="279400" y="5815036"/>
            <a:ext cx="1965325" cy="70485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400"/>
              <a:t>其他企业</a:t>
            </a:r>
            <a:br>
              <a:rPr lang="zh-CN" altLang="en-US" sz="1400"/>
            </a:br>
            <a:r>
              <a:rPr lang="en-US" altLang="zh-CN" sz="1400" i="1"/>
              <a:t>(</a:t>
            </a:r>
            <a:r>
              <a:rPr lang="zh-CN" altLang="en-US" sz="1400" i="1"/>
              <a:t>从 </a:t>
            </a:r>
            <a:r>
              <a:rPr lang="en-US" altLang="zh-CN" sz="1400" i="1"/>
              <a:t>2006</a:t>
            </a:r>
            <a:r>
              <a:rPr lang="zh-CN" altLang="en-US" sz="1400" i="1"/>
              <a:t>年</a:t>
            </a:r>
            <a:r>
              <a:rPr lang="en-US" altLang="zh-CN" sz="1400" i="1"/>
              <a:t>)</a:t>
            </a:r>
          </a:p>
        </p:txBody>
      </p:sp>
      <p:sp>
        <p:nvSpPr>
          <p:cNvPr id="26" name="Line 24"/>
          <p:cNvSpPr>
            <a:spLocks noChangeShapeType="1"/>
          </p:cNvSpPr>
          <p:nvPr/>
        </p:nvSpPr>
        <p:spPr bwMode="auto">
          <a:xfrm>
            <a:off x="2244725" y="4429132"/>
            <a:ext cx="6600825" cy="0"/>
          </a:xfrm>
          <a:prstGeom prst="line">
            <a:avLst/>
          </a:prstGeom>
          <a:noFill/>
          <a:ln w="9525">
            <a:solidFill>
              <a:schemeClr val="accent1"/>
            </a:solidFill>
            <a:round/>
            <a:headEnd/>
            <a:tailEnd/>
          </a:ln>
        </p:spPr>
        <p:txBody>
          <a:bodyPr/>
          <a:lstStyle/>
          <a:p>
            <a:endParaRPr lang="zh-CN" altLang="en-US"/>
          </a:p>
        </p:txBody>
      </p:sp>
      <p:sp>
        <p:nvSpPr>
          <p:cNvPr id="27" name="Line 25"/>
          <p:cNvSpPr>
            <a:spLocks noChangeShapeType="1"/>
          </p:cNvSpPr>
          <p:nvPr/>
        </p:nvSpPr>
        <p:spPr bwMode="auto">
          <a:xfrm>
            <a:off x="2244725" y="5740423"/>
            <a:ext cx="6600825" cy="0"/>
          </a:xfrm>
          <a:prstGeom prst="line">
            <a:avLst/>
          </a:prstGeom>
          <a:noFill/>
          <a:ln w="9525">
            <a:solidFill>
              <a:schemeClr val="accent1"/>
            </a:solidFill>
            <a:round/>
            <a:headEnd/>
            <a:tailEnd/>
          </a:ln>
        </p:spPr>
        <p:txBody>
          <a:bodyPr/>
          <a:lstStyle/>
          <a:p>
            <a:endParaRPr lang="zh-CN" altLang="en-US"/>
          </a:p>
        </p:txBody>
      </p:sp>
      <p:sp>
        <p:nvSpPr>
          <p:cNvPr id="28" name="AutoShape 26"/>
          <p:cNvSpPr>
            <a:spLocks noChangeArrowheads="1"/>
          </p:cNvSpPr>
          <p:nvPr/>
        </p:nvSpPr>
        <p:spPr bwMode="auto">
          <a:xfrm>
            <a:off x="4848225" y="2884472"/>
            <a:ext cx="4103688" cy="1646238"/>
          </a:xfrm>
          <a:prstGeom prst="roundRect">
            <a:avLst>
              <a:gd name="adj" fmla="val 16667"/>
            </a:avLst>
          </a:prstGeom>
          <a:noFill/>
          <a:ln w="9525" algn="ctr">
            <a:noFill/>
            <a:round/>
            <a:headEnd/>
            <a:tailEnd/>
          </a:ln>
        </p:spPr>
        <p:txBody>
          <a:bodyPr lIns="54864" tIns="36000" rIns="36000" bIns="36000" anchor="ctr"/>
          <a:lstStyle/>
          <a:p>
            <a:pPr marL="180975" indent="-180975">
              <a:spcAft>
                <a:spcPct val="20000"/>
              </a:spcAft>
              <a:buClr>
                <a:schemeClr val="accent1"/>
              </a:buClr>
              <a:buFont typeface="Wingdings" pitchFamily="2" charset="2"/>
              <a:buChar char="n"/>
            </a:pPr>
            <a:r>
              <a:rPr lang="zh-CN" altLang="en-US" sz="1200"/>
              <a:t>根据</a:t>
            </a:r>
            <a:r>
              <a:rPr lang="en-US" altLang="zh-CN" sz="1200"/>
              <a:t>IDC</a:t>
            </a:r>
            <a:r>
              <a:rPr lang="zh-CN" altLang="en-US" sz="1200"/>
              <a:t>报告，这个行业在未来几年内将出现</a:t>
            </a:r>
            <a:r>
              <a:rPr lang="zh-TW" altLang="en-US" sz="1200"/>
              <a:t>快速增长</a:t>
            </a:r>
            <a:endParaRPr lang="zh-TW" altLang="zh-CN" sz="1200"/>
          </a:p>
          <a:p>
            <a:pPr marL="180975" indent="-180975">
              <a:spcAft>
                <a:spcPct val="20000"/>
              </a:spcAft>
              <a:buClr>
                <a:schemeClr val="accent1"/>
              </a:buClr>
              <a:buFont typeface="Wingdings" pitchFamily="2" charset="2"/>
              <a:buChar char="n"/>
            </a:pPr>
            <a:r>
              <a:rPr lang="zh-CN" altLang="en-US" sz="1200"/>
              <a:t>利用出售给四大银行的产品实现向全国性和城市商业银行的交叉销售</a:t>
            </a:r>
          </a:p>
          <a:p>
            <a:pPr marL="180975" indent="-180975">
              <a:spcAft>
                <a:spcPct val="20000"/>
              </a:spcAft>
              <a:buClr>
                <a:schemeClr val="accent1"/>
              </a:buClr>
              <a:buFont typeface="Wingdings" pitchFamily="2" charset="2"/>
              <a:buChar char="n"/>
            </a:pPr>
            <a:r>
              <a:rPr lang="en-US" altLang="zh-CN" sz="1200"/>
              <a:t>14</a:t>
            </a:r>
            <a:r>
              <a:rPr lang="zh-CN" altLang="en-US" sz="1200"/>
              <a:t>家股份制银行都是我们的客户</a:t>
            </a:r>
          </a:p>
          <a:p>
            <a:pPr marL="180975" indent="-180975">
              <a:spcAft>
                <a:spcPct val="20000"/>
              </a:spcAft>
              <a:buClr>
                <a:schemeClr val="accent1"/>
              </a:buClr>
              <a:buFont typeface="Wingdings" pitchFamily="2" charset="2"/>
              <a:buChar char="n"/>
            </a:pPr>
            <a:r>
              <a:rPr lang="zh-CN" altLang="en-US" sz="1200"/>
              <a:t>向城市商业银行推广标准化产品</a:t>
            </a:r>
            <a:endParaRPr lang="en-US" altLang="zh-TW" sz="1200">
              <a:ea typeface="PMingLiU" pitchFamily="18" charset="-120"/>
            </a:endParaRPr>
          </a:p>
        </p:txBody>
      </p:sp>
      <p:sp>
        <p:nvSpPr>
          <p:cNvPr id="29" name="AutoShape 27"/>
          <p:cNvSpPr>
            <a:spLocks noChangeArrowheads="1"/>
          </p:cNvSpPr>
          <p:nvPr/>
        </p:nvSpPr>
        <p:spPr bwMode="auto">
          <a:xfrm>
            <a:off x="4879975" y="4940323"/>
            <a:ext cx="3965575" cy="528638"/>
          </a:xfrm>
          <a:prstGeom prst="roundRect">
            <a:avLst>
              <a:gd name="adj" fmla="val 16667"/>
            </a:avLst>
          </a:prstGeom>
          <a:noFill/>
          <a:ln w="9525" algn="ctr">
            <a:noFill/>
            <a:round/>
            <a:headEnd/>
            <a:tailEnd/>
          </a:ln>
        </p:spPr>
        <p:txBody>
          <a:bodyPr lIns="36000" tIns="36000" rIns="36000" bIns="36000" anchor="ctr"/>
          <a:lstStyle/>
          <a:p>
            <a:pPr marL="230188" indent="-180975">
              <a:spcAft>
                <a:spcPct val="20000"/>
              </a:spcAft>
              <a:buClr>
                <a:schemeClr val="accent1"/>
              </a:buClr>
              <a:buFont typeface="Wingdings" pitchFamily="2" charset="2"/>
              <a:buChar char="n"/>
            </a:pPr>
            <a:r>
              <a:rPr lang="zh-CN" altLang="zh-CN" sz="1200"/>
              <a:t>纵向相关产业，</a:t>
            </a:r>
            <a:r>
              <a:rPr lang="zh-CN" altLang="en-US" sz="1200"/>
              <a:t>我们能够通过现有行业知识有效满足市场需求</a:t>
            </a:r>
            <a:endParaRPr lang="en-US" altLang="zh-CN" sz="1200"/>
          </a:p>
        </p:txBody>
      </p:sp>
      <p:sp>
        <p:nvSpPr>
          <p:cNvPr id="30" name="AutoShape 28"/>
          <p:cNvSpPr>
            <a:spLocks noChangeArrowheads="1"/>
          </p:cNvSpPr>
          <p:nvPr/>
        </p:nvSpPr>
        <p:spPr bwMode="auto">
          <a:xfrm>
            <a:off x="4876800" y="5675336"/>
            <a:ext cx="4067175" cy="1039812"/>
          </a:xfrm>
          <a:prstGeom prst="roundRect">
            <a:avLst>
              <a:gd name="adj" fmla="val 16667"/>
            </a:avLst>
          </a:prstGeom>
          <a:noFill/>
          <a:ln w="9525" algn="ctr">
            <a:noFill/>
            <a:round/>
            <a:headEnd/>
            <a:tailEnd/>
          </a:ln>
        </p:spPr>
        <p:txBody>
          <a:bodyPr lIns="36000" tIns="36000" rIns="36000" bIns="36000" anchor="ctr"/>
          <a:lstStyle/>
          <a:p>
            <a:pPr marL="230188" indent="-180975">
              <a:spcAft>
                <a:spcPct val="20000"/>
              </a:spcAft>
              <a:buClr>
                <a:schemeClr val="accent1"/>
              </a:buClr>
              <a:buFont typeface="Wingdings" pitchFamily="2" charset="2"/>
              <a:buChar char="n"/>
            </a:pPr>
            <a:r>
              <a:rPr lang="zh-CN" altLang="en-US" sz="1200"/>
              <a:t>今后通过提供支持财务和其他相关职能的各种解决方案和服务满足市场需求</a:t>
            </a:r>
          </a:p>
          <a:p>
            <a:pPr marL="230188" indent="-180975">
              <a:spcAft>
                <a:spcPct val="20000"/>
              </a:spcAft>
              <a:buClr>
                <a:schemeClr val="accent1"/>
              </a:buClr>
              <a:buFont typeface="Wingdings" pitchFamily="2" charset="2"/>
              <a:buNone/>
            </a:pPr>
            <a:endParaRPr lang="en-US" altLang="zh-CN" sz="1200"/>
          </a:p>
        </p:txBody>
      </p:sp>
      <p:sp>
        <p:nvSpPr>
          <p:cNvPr id="31" name="AutoShape 29"/>
          <p:cNvSpPr>
            <a:spLocks noChangeArrowheads="1"/>
          </p:cNvSpPr>
          <p:nvPr/>
        </p:nvSpPr>
        <p:spPr bwMode="auto">
          <a:xfrm>
            <a:off x="4816475" y="1619235"/>
            <a:ext cx="4122738" cy="1211262"/>
          </a:xfrm>
          <a:prstGeom prst="roundRect">
            <a:avLst>
              <a:gd name="adj" fmla="val 16667"/>
            </a:avLst>
          </a:prstGeom>
          <a:noFill/>
          <a:ln w="9525" algn="ctr">
            <a:noFill/>
            <a:round/>
            <a:headEnd/>
            <a:tailEnd/>
          </a:ln>
        </p:spPr>
        <p:txBody>
          <a:bodyPr lIns="36000" tIns="36000" rIns="36000" bIns="36000" anchor="ctr"/>
          <a:lstStyle/>
          <a:p>
            <a:pPr marL="230188" indent="-180975">
              <a:spcAft>
                <a:spcPct val="20000"/>
              </a:spcAft>
              <a:buClr>
                <a:schemeClr val="accent1"/>
              </a:buClr>
              <a:buFont typeface="Wingdings" pitchFamily="2" charset="2"/>
              <a:buChar char="n"/>
            </a:pPr>
            <a:r>
              <a:rPr lang="zh-CN" altLang="en-US" sz="1200" dirty="0" smtClean="0"/>
              <a:t>与</a:t>
            </a:r>
            <a:r>
              <a:rPr lang="en-US" altLang="zh-CN" sz="1200" dirty="0" smtClean="0"/>
              <a:t>4</a:t>
            </a:r>
            <a:r>
              <a:rPr lang="zh-CN" altLang="en-US" sz="1200" dirty="0" smtClean="0"/>
              <a:t>大国</a:t>
            </a:r>
            <a:r>
              <a:rPr lang="zh-CN" altLang="en-US" sz="1200" dirty="0"/>
              <a:t>有银行及政策性银行有多年的合作关系</a:t>
            </a:r>
            <a:endParaRPr lang="en-US" altLang="zh-CN" sz="1200" dirty="0"/>
          </a:p>
          <a:p>
            <a:pPr marL="230188" indent="-180975">
              <a:spcAft>
                <a:spcPct val="20000"/>
              </a:spcAft>
              <a:buClr>
                <a:schemeClr val="accent1"/>
              </a:buClr>
              <a:buFont typeface="Wingdings" pitchFamily="2" charset="2"/>
              <a:buChar char="n"/>
            </a:pPr>
            <a:r>
              <a:rPr lang="zh-CN" altLang="en-US" sz="1200" dirty="0"/>
              <a:t>持续获得</a:t>
            </a:r>
            <a:r>
              <a:rPr lang="en-US" altLang="zh-CN" sz="1200" dirty="0"/>
              <a:t>IT</a:t>
            </a:r>
            <a:r>
              <a:rPr lang="zh-CN" altLang="en-US" sz="1200" dirty="0"/>
              <a:t>服务合同</a:t>
            </a:r>
          </a:p>
          <a:p>
            <a:pPr marL="230188" indent="-180975">
              <a:spcAft>
                <a:spcPct val="20000"/>
              </a:spcAft>
              <a:buClr>
                <a:schemeClr val="accent1"/>
              </a:buClr>
              <a:buFont typeface="Wingdings" pitchFamily="2" charset="2"/>
              <a:buNone/>
            </a:pPr>
            <a:endParaRPr lang="zh-CN" altLang="en-US" sz="1200" dirty="0"/>
          </a:p>
        </p:txBody>
      </p:sp>
      <p:pic>
        <p:nvPicPr>
          <p:cNvPr id="32" name="Picture 31"/>
          <p:cNvPicPr>
            <a:picLocks noChangeAspect="1" noChangeArrowheads="1"/>
          </p:cNvPicPr>
          <p:nvPr/>
        </p:nvPicPr>
        <p:blipFill>
          <a:blip r:embed="rId16" cstate="email"/>
          <a:srcRect/>
          <a:stretch>
            <a:fillRect/>
          </a:stretch>
        </p:blipFill>
        <p:spPr bwMode="auto">
          <a:xfrm>
            <a:off x="2362200" y="5870598"/>
            <a:ext cx="914400" cy="239713"/>
          </a:xfrm>
          <a:prstGeom prst="rect">
            <a:avLst/>
          </a:prstGeom>
          <a:noFill/>
          <a:ln w="9525">
            <a:noFill/>
            <a:miter lim="800000"/>
            <a:headEnd/>
            <a:tailEnd/>
          </a:ln>
        </p:spPr>
      </p:pic>
      <p:pic>
        <p:nvPicPr>
          <p:cNvPr id="33" name="Picture 32"/>
          <p:cNvPicPr>
            <a:picLocks noChangeAspect="1" noChangeArrowheads="1"/>
          </p:cNvPicPr>
          <p:nvPr/>
        </p:nvPicPr>
        <p:blipFill>
          <a:blip r:embed="rId17" cstate="print"/>
          <a:srcRect/>
          <a:stretch>
            <a:fillRect/>
          </a:stretch>
        </p:blipFill>
        <p:spPr bwMode="auto">
          <a:xfrm>
            <a:off x="2384425" y="6205561"/>
            <a:ext cx="685800" cy="300037"/>
          </a:xfrm>
          <a:prstGeom prst="rect">
            <a:avLst/>
          </a:prstGeom>
          <a:noFill/>
          <a:ln w="9525">
            <a:noFill/>
            <a:miter lim="800000"/>
            <a:headEnd/>
            <a:tailEnd/>
          </a:ln>
        </p:spPr>
      </p:pic>
      <p:pic>
        <p:nvPicPr>
          <p:cNvPr id="34" name="Picture 33"/>
          <p:cNvPicPr>
            <a:picLocks noChangeAspect="1" noChangeArrowheads="1"/>
          </p:cNvPicPr>
          <p:nvPr/>
        </p:nvPicPr>
        <p:blipFill>
          <a:blip r:embed="rId18" cstate="print"/>
          <a:srcRect/>
          <a:stretch>
            <a:fillRect/>
          </a:stretch>
        </p:blipFill>
        <p:spPr bwMode="auto">
          <a:xfrm>
            <a:off x="3371850" y="5761061"/>
            <a:ext cx="457200" cy="471487"/>
          </a:xfrm>
          <a:prstGeom prst="rect">
            <a:avLst/>
          </a:prstGeom>
          <a:noFill/>
          <a:ln w="9525" algn="ctr">
            <a:noFill/>
            <a:miter lim="800000"/>
            <a:headEnd/>
            <a:tailEnd/>
          </a:ln>
        </p:spPr>
      </p:pic>
      <p:pic>
        <p:nvPicPr>
          <p:cNvPr id="35" name="Picture 34"/>
          <p:cNvPicPr>
            <a:picLocks noChangeAspect="1" noChangeArrowheads="1"/>
          </p:cNvPicPr>
          <p:nvPr/>
        </p:nvPicPr>
        <p:blipFill>
          <a:blip r:embed="rId19" cstate="print"/>
          <a:srcRect/>
          <a:stretch>
            <a:fillRect/>
          </a:stretch>
        </p:blipFill>
        <p:spPr bwMode="auto">
          <a:xfrm>
            <a:off x="3373438" y="6283348"/>
            <a:ext cx="434975" cy="377825"/>
          </a:xfrm>
          <a:prstGeom prst="rect">
            <a:avLst/>
          </a:prstGeom>
          <a:noFill/>
          <a:ln w="9525">
            <a:noFill/>
            <a:miter lim="800000"/>
            <a:headEnd/>
            <a:tailEnd/>
          </a:ln>
        </p:spPr>
      </p:pic>
      <p:pic>
        <p:nvPicPr>
          <p:cNvPr id="36" name="Picture 35"/>
          <p:cNvPicPr>
            <a:picLocks noChangeAspect="1" noChangeArrowheads="1"/>
          </p:cNvPicPr>
          <p:nvPr/>
        </p:nvPicPr>
        <p:blipFill>
          <a:blip r:embed="rId20" cstate="print"/>
          <a:srcRect/>
          <a:stretch>
            <a:fillRect/>
          </a:stretch>
        </p:blipFill>
        <p:spPr bwMode="auto">
          <a:xfrm>
            <a:off x="3917950" y="5759473"/>
            <a:ext cx="466725" cy="466725"/>
          </a:xfrm>
          <a:prstGeom prst="rect">
            <a:avLst/>
          </a:prstGeom>
          <a:noFill/>
          <a:ln w="9525" algn="ctr">
            <a:noFill/>
            <a:miter lim="800000"/>
            <a:headEnd/>
            <a:tailEnd/>
          </a:ln>
        </p:spPr>
      </p:pic>
      <p:pic>
        <p:nvPicPr>
          <p:cNvPr id="37" name="Picture 36"/>
          <p:cNvPicPr>
            <a:picLocks noChangeAspect="1" noChangeArrowheads="1"/>
          </p:cNvPicPr>
          <p:nvPr/>
        </p:nvPicPr>
        <p:blipFill>
          <a:blip r:embed="rId21" cstate="print"/>
          <a:srcRect/>
          <a:stretch>
            <a:fillRect/>
          </a:stretch>
        </p:blipFill>
        <p:spPr bwMode="auto">
          <a:xfrm>
            <a:off x="4457700" y="5784873"/>
            <a:ext cx="346075" cy="412750"/>
          </a:xfrm>
          <a:prstGeom prst="rect">
            <a:avLst/>
          </a:prstGeom>
          <a:noFill/>
          <a:ln w="9525">
            <a:noFill/>
            <a:miter lim="800000"/>
            <a:headEnd/>
            <a:tailEnd/>
          </a:ln>
        </p:spPr>
      </p:pic>
      <p:graphicFrame>
        <p:nvGraphicFramePr>
          <p:cNvPr id="38" name="Object 2"/>
          <p:cNvGraphicFramePr>
            <a:graphicFrameLocks noChangeAspect="1"/>
          </p:cNvGraphicFramePr>
          <p:nvPr/>
        </p:nvGraphicFramePr>
        <p:xfrm>
          <a:off x="3827463" y="4843479"/>
          <a:ext cx="993775" cy="365125"/>
        </p:xfrm>
        <a:graphic>
          <a:graphicData uri="http://schemas.openxmlformats.org/presentationml/2006/ole">
            <mc:AlternateContent xmlns:mc="http://schemas.openxmlformats.org/markup-compatibility/2006">
              <mc:Choice xmlns:v="urn:schemas-microsoft-com:vml" Requires="v">
                <p:oleObj spid="_x0000_s731161" name="Image" r:id="rId22" imgW="1097282" imgH="365761" progId="">
                  <p:embed/>
                </p:oleObj>
              </mc:Choice>
              <mc:Fallback>
                <p:oleObj name="Image" r:id="rId22" imgW="1097282" imgH="365761" progId="">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27463" y="4843479"/>
                        <a:ext cx="9937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 name="Picture 225" descr="pingan logo"/>
          <p:cNvPicPr>
            <a:picLocks noChangeAspect="1" noChangeArrowheads="1"/>
          </p:cNvPicPr>
          <p:nvPr/>
        </p:nvPicPr>
        <p:blipFill>
          <a:blip r:embed="rId24" cstate="email"/>
          <a:srcRect/>
          <a:stretch>
            <a:fillRect/>
          </a:stretch>
        </p:blipFill>
        <p:spPr bwMode="auto">
          <a:xfrm>
            <a:off x="3817938" y="5246704"/>
            <a:ext cx="1004887" cy="406400"/>
          </a:xfrm>
          <a:prstGeom prst="rect">
            <a:avLst/>
          </a:prstGeom>
          <a:noFill/>
          <a:ln w="9525">
            <a:noFill/>
            <a:miter lim="800000"/>
            <a:headEnd/>
            <a:tailEnd/>
          </a:ln>
        </p:spPr>
      </p:pic>
      <p:pic>
        <p:nvPicPr>
          <p:cNvPr id="40" name="图片 43" descr="BOB.gif"/>
          <p:cNvPicPr>
            <a:picLocks noChangeAspect="1"/>
          </p:cNvPicPr>
          <p:nvPr/>
        </p:nvPicPr>
        <p:blipFill>
          <a:blip r:embed="rId25" cstate="print"/>
          <a:srcRect/>
          <a:stretch>
            <a:fillRect/>
          </a:stretch>
        </p:blipFill>
        <p:spPr bwMode="auto">
          <a:xfrm>
            <a:off x="2376488" y="4114785"/>
            <a:ext cx="1116012" cy="230187"/>
          </a:xfrm>
          <a:prstGeom prst="rect">
            <a:avLst/>
          </a:prstGeom>
          <a:noFill/>
          <a:ln w="9525">
            <a:noFill/>
            <a:miter lim="800000"/>
            <a:headEnd/>
            <a:tailEnd/>
          </a:ln>
        </p:spPr>
      </p:pic>
      <p:pic>
        <p:nvPicPr>
          <p:cNvPr id="42" name="图片 45" descr="lenovo.gif"/>
          <p:cNvPicPr>
            <a:picLocks noChangeAspect="1"/>
          </p:cNvPicPr>
          <p:nvPr/>
        </p:nvPicPr>
        <p:blipFill>
          <a:blip r:embed="rId26" cstate="print"/>
          <a:srcRect/>
          <a:stretch>
            <a:fillRect/>
          </a:stretch>
        </p:blipFill>
        <p:spPr bwMode="auto">
          <a:xfrm>
            <a:off x="3897313" y="6423048"/>
            <a:ext cx="1301750" cy="152400"/>
          </a:xfrm>
          <a:prstGeom prst="rect">
            <a:avLst/>
          </a:prstGeom>
          <a:noFill/>
          <a:ln w="9525">
            <a:noFill/>
            <a:miter lim="800000"/>
            <a:headEnd/>
            <a:tailEnd/>
          </a:ln>
        </p:spPr>
      </p:pic>
      <p:pic>
        <p:nvPicPr>
          <p:cNvPr id="43" name="图片 43" descr="IEMB.JPG"/>
          <p:cNvPicPr>
            <a:picLocks noChangeAspect="1"/>
          </p:cNvPicPr>
          <p:nvPr/>
        </p:nvPicPr>
        <p:blipFill>
          <a:blip r:embed="rId27" cstate="email"/>
          <a:srcRect/>
          <a:stretch>
            <a:fillRect/>
          </a:stretch>
        </p:blipFill>
        <p:spPr bwMode="auto">
          <a:xfrm>
            <a:off x="3781425" y="2474897"/>
            <a:ext cx="1136650" cy="309563"/>
          </a:xfrm>
          <a:prstGeom prst="rect">
            <a:avLst/>
          </a:prstGeom>
          <a:noFill/>
          <a:ln w="9525">
            <a:noFill/>
            <a:miter lim="800000"/>
            <a:headEnd/>
            <a:tailEnd/>
          </a:ln>
        </p:spPr>
      </p:pic>
      <p:pic>
        <p:nvPicPr>
          <p:cNvPr id="44" name="Picture 46" descr="C:\Documents and Settings\hyyang\桌面\logo.gif"/>
          <p:cNvPicPr>
            <a:picLocks noChangeAspect="1" noChangeArrowheads="1"/>
          </p:cNvPicPr>
          <p:nvPr/>
        </p:nvPicPr>
        <p:blipFill>
          <a:blip r:embed="rId28" cstate="print"/>
          <a:srcRect/>
          <a:stretch>
            <a:fillRect/>
          </a:stretch>
        </p:blipFill>
        <p:spPr bwMode="auto">
          <a:xfrm>
            <a:off x="2286000" y="5140341"/>
            <a:ext cx="1423988" cy="339725"/>
          </a:xfrm>
          <a:prstGeom prst="rect">
            <a:avLst/>
          </a:prstGeom>
          <a:noFill/>
          <a:ln w="9525">
            <a:noFill/>
            <a:miter lim="800000"/>
            <a:headEnd/>
            <a:tailEnd/>
          </a:ln>
        </p:spPr>
      </p:pic>
      <p:pic>
        <p:nvPicPr>
          <p:cNvPr id="45" name="图片 2" descr="logo"/>
          <p:cNvPicPr>
            <a:picLocks noChangeAspect="1" noChangeArrowheads="1"/>
          </p:cNvPicPr>
          <p:nvPr/>
        </p:nvPicPr>
        <p:blipFill>
          <a:blip r:embed="rId29" cstate="email"/>
          <a:srcRect/>
          <a:stretch>
            <a:fillRect/>
          </a:stretch>
        </p:blipFill>
        <p:spPr bwMode="auto">
          <a:xfrm>
            <a:off x="2303865" y="4500570"/>
            <a:ext cx="2768201" cy="357190"/>
          </a:xfrm>
          <a:prstGeom prst="rect">
            <a:avLst/>
          </a:prstGeom>
          <a:noFill/>
          <a:ln w="9525">
            <a:noFill/>
            <a:miter lim="800000"/>
            <a:headEnd/>
            <a:tailEnd/>
          </a:ln>
        </p:spPr>
      </p:pic>
      <p:pic>
        <p:nvPicPr>
          <p:cNvPr id="46" name="图片 44" descr="ICBC.gif"/>
          <p:cNvPicPr>
            <a:picLocks noChangeAspect="1"/>
          </p:cNvPicPr>
          <p:nvPr/>
        </p:nvPicPr>
        <p:blipFill>
          <a:blip r:embed="rId30" cstate="email"/>
          <a:srcRect/>
          <a:stretch>
            <a:fillRect/>
          </a:stretch>
        </p:blipFill>
        <p:spPr bwMode="auto">
          <a:xfrm>
            <a:off x="2363788" y="2412535"/>
            <a:ext cx="1379537" cy="430213"/>
          </a:xfrm>
          <a:prstGeom prst="rect">
            <a:avLst/>
          </a:prstGeom>
          <a:noFill/>
          <a:ln w="9525">
            <a:noFill/>
            <a:miter lim="800000"/>
            <a:headEnd/>
            <a:tailEnd/>
          </a:ln>
        </p:spPr>
      </p:pic>
    </p:spTree>
    <p:extLst>
      <p:ext uri="{BB962C8B-B14F-4D97-AF65-F5344CB8AC3E}">
        <p14:creationId xmlns:p14="http://schemas.microsoft.com/office/powerpoint/2010/main" val="108412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4"/>
          <p:cNvSpPr>
            <a:spLocks noChangeArrowheads="1"/>
          </p:cNvSpPr>
          <p:nvPr/>
        </p:nvSpPr>
        <p:spPr bwMode="gray">
          <a:xfrm>
            <a:off x="4808185" y="4972413"/>
            <a:ext cx="2280724"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数据质量管理</a:t>
            </a:r>
            <a:endParaRPr lang="zh-CN" altLang="zh-CN" sz="1500" dirty="0">
              <a:solidFill>
                <a:schemeClr val="bg1"/>
              </a:solidFill>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物理架构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ETL</a:t>
            </a:r>
            <a:r>
              <a:rPr lang="zh-CN" altLang="en-US" sz="1600" dirty="0">
                <a:solidFill>
                  <a:schemeClr val="bg1">
                    <a:lumMod val="65000"/>
                  </a:schemeClr>
                </a:solidFill>
                <a:effectLst>
                  <a:outerShdw blurRad="38100" dist="38100" dir="2700000" algn="tl">
                    <a:srgbClr val="C0C0C0"/>
                  </a:outerShdw>
                </a:effectLst>
                <a:latin typeface="Arial" charset="0"/>
              </a:rPr>
              <a:t>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技术架构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27002"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27003" name="标题 23"/>
          <p:cNvSpPr>
            <a:spLocks noGrp="1"/>
          </p:cNvSpPr>
          <p:nvPr>
            <p:ph type="title" idx="4294967295"/>
          </p:nvPr>
        </p:nvSpPr>
        <p:spPr/>
        <p:txBody>
          <a:bodyPr/>
          <a:lstStyle/>
          <a:p>
            <a:pPr eaLnBrk="1" hangingPunct="1"/>
            <a:r>
              <a:rPr lang="zh-CN" altLang="en-US" smtClean="0"/>
              <a:t>主题</a:t>
            </a:r>
          </a:p>
        </p:txBody>
      </p:sp>
      <p:grpSp>
        <p:nvGrpSpPr>
          <p:cNvPr id="127004"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27005"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27006"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27007"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2700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7" name="AutoShape 5"/>
          <p:cNvSpPr>
            <a:spLocks noChangeArrowheads="1"/>
          </p:cNvSpPr>
          <p:nvPr/>
        </p:nvSpPr>
        <p:spPr bwMode="gray">
          <a:xfrm>
            <a:off x="4639831" y="4888227"/>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90" name="AutoShape 5"/>
          <p:cNvSpPr>
            <a:spLocks noChangeArrowheads="1"/>
          </p:cNvSpPr>
          <p:nvPr/>
        </p:nvSpPr>
        <p:spPr bwMode="gray">
          <a:xfrm>
            <a:off x="4639831" y="537025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91" name="AutoShape 4"/>
          <p:cNvSpPr>
            <a:spLocks noChangeArrowheads="1"/>
          </p:cNvSpPr>
          <p:nvPr/>
        </p:nvSpPr>
        <p:spPr bwMode="gray">
          <a:xfrm>
            <a:off x="4808185" y="545468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latin typeface="Arial" charset="0"/>
              </a:rPr>
              <a:t>运营管理</a:t>
            </a:r>
            <a:endParaRPr lang="zh-CN" altLang="zh-CN" sz="1500" dirty="0">
              <a:latin typeface="Arial" charset="0"/>
            </a:endParaRPr>
          </a:p>
        </p:txBody>
      </p:sp>
      <p:grpSp>
        <p:nvGrpSpPr>
          <p:cNvPr id="127042"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3153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idx="4294967295"/>
          </p:nvPr>
        </p:nvSpPr>
        <p:spPr/>
        <p:txBody>
          <a:bodyPr/>
          <a:lstStyle/>
          <a:p>
            <a:r>
              <a:rPr lang="zh-CN" altLang="en-US" smtClean="0"/>
              <a:t>数据质量：</a:t>
            </a:r>
            <a:r>
              <a:rPr lang="zh-CN" smtClean="0"/>
              <a:t>度量标准</a:t>
            </a:r>
            <a:endParaRPr lang="zh-CN" altLang="en-US" smtClean="0"/>
          </a:p>
        </p:txBody>
      </p:sp>
      <p:sp>
        <p:nvSpPr>
          <p:cNvPr id="128003"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DEA150A-15D2-4525-8DE1-335291858C92}" type="slidenum">
              <a:rPr lang="zh-TW" altLang="en-GB" sz="1100" b="0">
                <a:latin typeface="Book Antiqua" pitchFamily="18" charset="0"/>
              </a:rPr>
              <a:pPr algn="r"/>
              <a:t>61</a:t>
            </a:fld>
            <a:endParaRPr lang="en-GB" altLang="zh-TW" sz="1100" b="0">
              <a:latin typeface="Book Antiqua" pitchFamily="18" charset="0"/>
            </a:endParaRPr>
          </a:p>
        </p:txBody>
      </p:sp>
      <p:sp>
        <p:nvSpPr>
          <p:cNvPr id="5" name="Rectangle 3"/>
          <p:cNvSpPr txBox="1">
            <a:spLocks noChangeArrowheads="1"/>
          </p:cNvSpPr>
          <p:nvPr/>
        </p:nvSpPr>
        <p:spPr bwMode="auto">
          <a:xfrm>
            <a:off x="695614" y="4981526"/>
            <a:ext cx="7801841" cy="1692470"/>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非功能性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及时性：指数据刷新、修改和提取等的及时和快速性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安全性：主要包括数据在传输、使用过程中的安全性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扩展性：该系统数据体系在不满足业务需求时进行扩展的可能性与复杂度</a:t>
            </a:r>
          </a:p>
        </p:txBody>
      </p:sp>
      <p:pic>
        <p:nvPicPr>
          <p:cNvPr id="12800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944" y="997239"/>
            <a:ext cx="3628159" cy="3128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738909" y="877454"/>
            <a:ext cx="4463762" cy="3879273"/>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功能性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完整性：主要包括实体缺失、属性缺失、</a:t>
            </a:r>
            <a:r>
              <a:rPr lang="en-US" altLang="zh-CN" sz="1500" kern="0" dirty="0">
                <a:latin typeface="+mn-lt"/>
                <a:ea typeface="+mn-ea"/>
              </a:rPr>
              <a:t/>
            </a:r>
            <a:br>
              <a:rPr lang="en-US" altLang="zh-CN" sz="1500" kern="0" dirty="0">
                <a:latin typeface="+mn-lt"/>
                <a:ea typeface="+mn-ea"/>
              </a:rPr>
            </a:br>
            <a:r>
              <a:rPr lang="zh-CN" altLang="en-US" sz="1500" kern="0" dirty="0">
                <a:latin typeface="+mn-lt"/>
                <a:ea typeface="+mn-ea"/>
              </a:rPr>
              <a:t>记录缺失和字段值缺失四个方面</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唯一性：指主键唯一和候选键唯一两个方面</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一致性：指统一数据来源、冗余存储和统一口径的一致性</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准确性：指计量误差、度量单位等方面的精确度</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合法性：主要包括格式、类型、值域和业务规则的有效性</a:t>
            </a:r>
          </a:p>
        </p:txBody>
      </p:sp>
    </p:spTree>
    <p:extLst>
      <p:ext uri="{BB962C8B-B14F-4D97-AF65-F5344CB8AC3E}">
        <p14:creationId xmlns:p14="http://schemas.microsoft.com/office/powerpoint/2010/main" val="2678845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idx="4294967295"/>
          </p:nvPr>
        </p:nvSpPr>
        <p:spPr/>
        <p:txBody>
          <a:bodyPr/>
          <a:lstStyle/>
          <a:p>
            <a:r>
              <a:rPr lang="zh-CN" altLang="en-US" smtClean="0"/>
              <a:t>数据质量：</a:t>
            </a:r>
            <a:r>
              <a:rPr lang="zh-CN" smtClean="0"/>
              <a:t>问题根源</a:t>
            </a:r>
            <a:endParaRPr lang="zh-CN" altLang="en-US" smtClean="0"/>
          </a:p>
        </p:txBody>
      </p:sp>
      <p:sp>
        <p:nvSpPr>
          <p:cNvPr id="129027"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F60F10DB-70B9-4E20-9605-A32D4B898AF4}" type="slidenum">
              <a:rPr lang="zh-TW" altLang="en-GB" sz="1100" b="0">
                <a:latin typeface="Book Antiqua" pitchFamily="18" charset="0"/>
              </a:rPr>
              <a:pPr algn="r"/>
              <a:t>62</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缺乏明确、一致的数据需求定义</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数据不正确</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数据不完整</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数据不一致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缺乏统一的数据规范</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规范不完整</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规范不一致</a:t>
            </a: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mn-lt"/>
                <a:ea typeface="+mn-ea"/>
              </a:rPr>
              <a:t>缺乏数据质量问题解决的组织和既定的流程</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缺少合适的组织来解决质量问题</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缺少制定合适的解决流程</a:t>
            </a:r>
          </a:p>
        </p:txBody>
      </p:sp>
    </p:spTree>
    <p:extLst>
      <p:ext uri="{BB962C8B-B14F-4D97-AF65-F5344CB8AC3E}">
        <p14:creationId xmlns:p14="http://schemas.microsoft.com/office/powerpoint/2010/main" val="11292306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idx="4294967295"/>
          </p:nvPr>
        </p:nvSpPr>
        <p:spPr/>
        <p:txBody>
          <a:bodyPr/>
          <a:lstStyle/>
          <a:p>
            <a:r>
              <a:rPr lang="zh-CN" altLang="en-US" smtClean="0"/>
              <a:t>数据质量：</a:t>
            </a:r>
            <a:r>
              <a:rPr lang="zh-CN" smtClean="0"/>
              <a:t>解决框架</a:t>
            </a:r>
            <a:endParaRPr lang="zh-CN" altLang="en-US" smtClean="0"/>
          </a:p>
        </p:txBody>
      </p:sp>
      <p:sp>
        <p:nvSpPr>
          <p:cNvPr id="13005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7E1A9AE-E04A-4A67-AEF8-B5981322F488}" type="slidenum">
              <a:rPr lang="zh-TW" altLang="en-GB" sz="1100" b="0">
                <a:latin typeface="Book Antiqua" pitchFamily="18" charset="0"/>
              </a:rPr>
              <a:pPr algn="r"/>
              <a:t>63</a:t>
            </a:fld>
            <a:endParaRPr lang="en-GB" altLang="zh-TW" sz="1100" b="0">
              <a:latin typeface="Book Antiqua" pitchFamily="18" charset="0"/>
            </a:endParaRPr>
          </a:p>
        </p:txBody>
      </p:sp>
      <p:sp>
        <p:nvSpPr>
          <p:cNvPr id="130052"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20000"/>
              </a:lnSpc>
              <a:spcBef>
                <a:spcPct val="50000"/>
              </a:spcBef>
              <a:buClr>
                <a:srgbClr val="FB7A13"/>
              </a:buClr>
              <a:buSzPct val="75000"/>
              <a:buFont typeface="Wingdings" pitchFamily="2" charset="2"/>
              <a:buChar char="n"/>
            </a:pPr>
            <a:r>
              <a:rPr lang="zh-CN" altLang="en-US" sz="1500" b="0">
                <a:latin typeface="Frutiger 45 Light"/>
                <a:ea typeface="黑体" pitchFamily="49" charset="-122"/>
              </a:rPr>
              <a:t>成立专门的数据质量管理团队</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高层管理人员把控，协调不同部门，不同系统间关系。</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制定数据质量规则</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不定期发现质量问题及解决</a:t>
            </a:r>
            <a:endParaRPr lang="en-US" altLang="zh-CN" sz="1300" b="0">
              <a:latin typeface="Frutiger 45 Light"/>
              <a:ea typeface="黑体" pitchFamily="49" charset="-122"/>
            </a:endParaRPr>
          </a:p>
          <a:p>
            <a:pPr>
              <a:lnSpc>
                <a:spcPct val="120000"/>
              </a:lnSpc>
              <a:spcBef>
                <a:spcPct val="50000"/>
              </a:spcBef>
              <a:buClr>
                <a:srgbClr val="FB7A13"/>
              </a:buClr>
              <a:buSzPct val="75000"/>
              <a:buFont typeface="Wingdings" pitchFamily="2" charset="2"/>
              <a:buChar char="n"/>
            </a:pPr>
            <a:r>
              <a:rPr lang="zh-CN" altLang="en-US" sz="1500" b="0">
                <a:latin typeface="Frutiger 45 Light"/>
                <a:ea typeface="黑体" pitchFamily="49" charset="-122"/>
              </a:rPr>
              <a:t>建立统一的数据质量规则</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统一术语规范</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统一通用代码</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禁止对数据的直接修改，以新记录方式修改数据。</a:t>
            </a:r>
          </a:p>
          <a:p>
            <a:pPr>
              <a:lnSpc>
                <a:spcPct val="120000"/>
              </a:lnSpc>
              <a:spcBef>
                <a:spcPct val="50000"/>
              </a:spcBef>
              <a:buClr>
                <a:srgbClr val="FB7A13"/>
              </a:buClr>
              <a:buSzPct val="75000"/>
              <a:buFont typeface="Wingdings" pitchFamily="2" charset="2"/>
              <a:buChar char="n"/>
            </a:pPr>
            <a:r>
              <a:rPr lang="zh-CN" altLang="en-US" sz="1500" b="0">
                <a:latin typeface="Frutiger 45 Light"/>
                <a:ea typeface="黑体" pitchFamily="49" charset="-122"/>
              </a:rPr>
              <a:t>建立并完善数据质量问题处理流程</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质量问题报告</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协调相关部门</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形成数据问题处理建议和方案</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执行方案，反馈结果</a:t>
            </a:r>
          </a:p>
          <a:p>
            <a:pPr lvl="1">
              <a:lnSpc>
                <a:spcPct val="120000"/>
              </a:lnSpc>
              <a:spcBef>
                <a:spcPct val="50000"/>
              </a:spcBef>
              <a:buClr>
                <a:srgbClr val="FB7A13"/>
              </a:buClr>
              <a:buSzPct val="75000"/>
              <a:buFont typeface="Wingdings" pitchFamily="2" charset="2"/>
              <a:buChar char="p"/>
            </a:pPr>
            <a:r>
              <a:rPr lang="zh-CN" altLang="en-US" sz="1300" b="0">
                <a:latin typeface="Frutiger 45 Light"/>
                <a:ea typeface="黑体" pitchFamily="49" charset="-122"/>
              </a:rPr>
              <a:t>质量问题持续跟踪</a:t>
            </a:r>
          </a:p>
          <a:p>
            <a:pPr>
              <a:lnSpc>
                <a:spcPct val="120000"/>
              </a:lnSpc>
              <a:spcBef>
                <a:spcPct val="50000"/>
              </a:spcBef>
              <a:buClr>
                <a:srgbClr val="FB7A13"/>
              </a:buClr>
              <a:buSzPct val="75000"/>
              <a:buFont typeface="Wingdings" pitchFamily="2" charset="2"/>
              <a:buChar char="n"/>
            </a:pPr>
            <a:r>
              <a:rPr lang="zh-CN" altLang="en-US" sz="1500" b="0">
                <a:latin typeface="Frutiger 45 Light"/>
                <a:ea typeface="黑体" pitchFamily="49" charset="-122"/>
              </a:rPr>
              <a:t>数据质量长期治理</a:t>
            </a:r>
          </a:p>
          <a:p>
            <a:pPr>
              <a:lnSpc>
                <a:spcPct val="120000"/>
              </a:lnSpc>
              <a:spcBef>
                <a:spcPct val="50000"/>
              </a:spcBef>
              <a:buClr>
                <a:srgbClr val="FB7A13"/>
              </a:buClr>
              <a:buSzPct val="75000"/>
              <a:buFont typeface="Wingdings" pitchFamily="2" charset="2"/>
              <a:buChar char="n"/>
            </a:pPr>
            <a:r>
              <a:rPr lang="zh-CN" altLang="en-US" sz="1500" b="0">
                <a:latin typeface="Frutiger 45 Light"/>
                <a:ea typeface="黑体" pitchFamily="49" charset="-122"/>
              </a:rPr>
              <a:t>在治理的规范，流程支持下，建立数据质量管理平台</a:t>
            </a:r>
          </a:p>
        </p:txBody>
      </p:sp>
      <p:pic>
        <p:nvPicPr>
          <p:cNvPr id="1300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693" y="3554557"/>
            <a:ext cx="3226955" cy="249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82943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4"/>
          <p:cNvSpPr>
            <a:spLocks noChangeArrowheads="1"/>
          </p:cNvSpPr>
          <p:nvPr/>
        </p:nvSpPr>
        <p:spPr bwMode="gray">
          <a:xfrm>
            <a:off x="4808185" y="4953081"/>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数据质量管理</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82" name="AutoShape 4"/>
          <p:cNvSpPr>
            <a:spLocks noChangeArrowheads="1"/>
          </p:cNvSpPr>
          <p:nvPr/>
        </p:nvSpPr>
        <p:spPr bwMode="gray">
          <a:xfrm>
            <a:off x="4808185" y="449047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物理架构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9" name="AutoShape 4"/>
          <p:cNvSpPr>
            <a:spLocks noChangeArrowheads="1"/>
          </p:cNvSpPr>
          <p:nvPr/>
        </p:nvSpPr>
        <p:spPr bwMode="gray">
          <a:xfrm>
            <a:off x="4808185" y="4008447"/>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sz="1600" dirty="0">
                <a:solidFill>
                  <a:schemeClr val="bg1">
                    <a:lumMod val="65000"/>
                  </a:schemeClr>
                </a:solidFill>
                <a:effectLst>
                  <a:outerShdw blurRad="38100" dist="38100" dir="2700000" algn="tl">
                    <a:srgbClr val="C0C0C0"/>
                  </a:outerShdw>
                </a:effectLst>
                <a:latin typeface="Arial" charset="0"/>
              </a:rPr>
              <a:t>ETL</a:t>
            </a:r>
            <a:r>
              <a:rPr lang="zh-CN" altLang="en-US" sz="1600" dirty="0">
                <a:solidFill>
                  <a:schemeClr val="bg1">
                    <a:lumMod val="65000"/>
                  </a:schemeClr>
                </a:solidFill>
                <a:effectLst>
                  <a:outerShdw blurRad="38100" dist="38100" dir="2700000" algn="tl">
                    <a:srgbClr val="C0C0C0"/>
                  </a:outerShdw>
                </a:effectLst>
                <a:latin typeface="Arial" charset="0"/>
              </a:rPr>
              <a:t>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76" name="AutoShape 4"/>
          <p:cNvSpPr>
            <a:spLocks noChangeArrowheads="1"/>
          </p:cNvSpPr>
          <p:nvPr/>
        </p:nvSpPr>
        <p:spPr bwMode="gray">
          <a:xfrm>
            <a:off x="4808185" y="3526424"/>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9" name="AutoShape 4"/>
          <p:cNvSpPr>
            <a:spLocks noChangeArrowheads="1"/>
          </p:cNvSpPr>
          <p:nvPr/>
        </p:nvSpPr>
        <p:spPr bwMode="gray">
          <a:xfrm>
            <a:off x="4812515" y="3019617"/>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技术架构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5" name="AutoShape 4"/>
          <p:cNvSpPr>
            <a:spLocks noChangeArrowheads="1"/>
          </p:cNvSpPr>
          <p:nvPr/>
        </p:nvSpPr>
        <p:spPr bwMode="gray">
          <a:xfrm>
            <a:off x="4808185" y="2510174"/>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逻辑架构</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grpSp>
        <p:nvGrpSpPr>
          <p:cNvPr id="133146" name="组合 61"/>
          <p:cNvGrpSpPr>
            <a:grpSpLocks/>
          </p:cNvGrpSpPr>
          <p:nvPr/>
        </p:nvGrpSpPr>
        <p:grpSpPr bwMode="auto">
          <a:xfrm>
            <a:off x="402648" y="2226830"/>
            <a:ext cx="2818534" cy="435841"/>
            <a:chOff x="442913" y="2593173"/>
            <a:chExt cx="3100518" cy="478473"/>
          </a:xfrm>
        </p:grpSpPr>
        <p:sp>
          <p:nvSpPr>
            <p:cNvPr id="42" name="AutoShape 16"/>
            <p:cNvSpPr>
              <a:spLocks noChangeArrowheads="1"/>
            </p:cNvSpPr>
            <p:nvPr/>
          </p:nvSpPr>
          <p:spPr bwMode="gray">
            <a:xfrm>
              <a:off x="515148" y="2593173"/>
              <a:ext cx="3028283" cy="478473"/>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chemeClr val="bg1"/>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42913" y="2707246"/>
              <a:ext cx="23813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grpSp>
      <p:sp>
        <p:nvSpPr>
          <p:cNvPr id="133147" name="标题 23"/>
          <p:cNvSpPr>
            <a:spLocks noGrp="1"/>
          </p:cNvSpPr>
          <p:nvPr>
            <p:ph type="title" idx="4294967295"/>
          </p:nvPr>
        </p:nvSpPr>
        <p:spPr/>
        <p:txBody>
          <a:bodyPr/>
          <a:lstStyle/>
          <a:p>
            <a:pPr eaLnBrk="1" hangingPunct="1"/>
            <a:r>
              <a:rPr lang="zh-CN" altLang="en-US" smtClean="0"/>
              <a:t>主题</a:t>
            </a:r>
          </a:p>
        </p:txBody>
      </p:sp>
      <p:grpSp>
        <p:nvGrpSpPr>
          <p:cNvPr id="133148"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33149"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33150"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grpSp>
        <p:nvGrpSpPr>
          <p:cNvPr id="133151" name="组合 57"/>
          <p:cNvGrpSpPr>
            <a:grpSpLocks/>
          </p:cNvGrpSpPr>
          <p:nvPr/>
        </p:nvGrpSpPr>
        <p:grpSpPr bwMode="auto">
          <a:xfrm>
            <a:off x="402648" y="2899353"/>
            <a:ext cx="2834409" cy="434397"/>
            <a:chOff x="471488" y="5579282"/>
            <a:chExt cx="3117069" cy="478473"/>
          </a:xfrm>
        </p:grpSpPr>
        <p:sp>
          <p:nvSpPr>
            <p:cNvPr id="59"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60"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高阶设计</a:t>
              </a:r>
            </a:p>
          </p:txBody>
        </p:sp>
      </p:grpSp>
      <p:cxnSp>
        <p:nvCxnSpPr>
          <p:cNvPr id="133152"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808185" y="1544936"/>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背景与需求</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639831" y="1460500"/>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808185" y="2026959"/>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总体规划</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639831" y="1942523"/>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639831" y="2425989"/>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639831" y="344198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8" name="AutoShape 5"/>
          <p:cNvSpPr>
            <a:spLocks noChangeArrowheads="1"/>
          </p:cNvSpPr>
          <p:nvPr/>
        </p:nvSpPr>
        <p:spPr bwMode="gray">
          <a:xfrm>
            <a:off x="4639831" y="3924012"/>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1" name="AutoShape 5"/>
          <p:cNvSpPr>
            <a:spLocks noChangeArrowheads="1"/>
          </p:cNvSpPr>
          <p:nvPr/>
        </p:nvSpPr>
        <p:spPr bwMode="gray">
          <a:xfrm>
            <a:off x="4639831" y="4406035"/>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87" name="AutoShape 5"/>
          <p:cNvSpPr>
            <a:spLocks noChangeArrowheads="1"/>
          </p:cNvSpPr>
          <p:nvPr/>
        </p:nvSpPr>
        <p:spPr bwMode="gray">
          <a:xfrm>
            <a:off x="4639831" y="4868896"/>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90" name="AutoShape 5"/>
          <p:cNvSpPr>
            <a:spLocks noChangeArrowheads="1"/>
          </p:cNvSpPr>
          <p:nvPr/>
        </p:nvSpPr>
        <p:spPr bwMode="gray">
          <a:xfrm>
            <a:off x="4639831" y="5350918"/>
            <a:ext cx="378799" cy="486353"/>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91" name="AutoShape 4"/>
          <p:cNvSpPr>
            <a:spLocks noChangeArrowheads="1"/>
          </p:cNvSpPr>
          <p:nvPr/>
        </p:nvSpPr>
        <p:spPr bwMode="gray">
          <a:xfrm>
            <a:off x="4808185" y="5435354"/>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dirty="0">
                <a:solidFill>
                  <a:schemeClr val="bg1"/>
                </a:solidFill>
                <a:latin typeface="Arial" charset="0"/>
              </a:rPr>
              <a:t>运营管理</a:t>
            </a:r>
            <a:endParaRPr lang="zh-CN" altLang="zh-CN" sz="1500" dirty="0">
              <a:solidFill>
                <a:schemeClr val="bg1"/>
              </a:solidFill>
              <a:latin typeface="Arial" charset="0"/>
            </a:endParaRPr>
          </a:p>
        </p:txBody>
      </p:sp>
      <p:grpSp>
        <p:nvGrpSpPr>
          <p:cNvPr id="133186"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644160" y="2935432"/>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399660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926A37F2-10AD-408A-867E-84BD2E971830}" type="slidenum">
              <a:rPr lang="zh-TW" altLang="en-GB" sz="1100" b="0">
                <a:latin typeface="Book Antiqua" pitchFamily="18" charset="0"/>
              </a:rPr>
              <a:pPr/>
              <a:t>65</a:t>
            </a:fld>
            <a:endParaRPr lang="en-GB" altLang="zh-TW" sz="1100" b="0">
              <a:latin typeface="Book Antiqua" pitchFamily="18" charset="0"/>
            </a:endParaRPr>
          </a:p>
        </p:txBody>
      </p:sp>
      <p:sp>
        <p:nvSpPr>
          <p:cNvPr id="4100" name="标题 1"/>
          <p:cNvSpPr>
            <a:spLocks noGrp="1"/>
          </p:cNvSpPr>
          <p:nvPr>
            <p:ph type="title" idx="4294967295"/>
          </p:nvPr>
        </p:nvSpPr>
        <p:spPr/>
        <p:txBody>
          <a:bodyPr/>
          <a:lstStyle/>
          <a:p>
            <a:pPr eaLnBrk="1" hangingPunct="1"/>
            <a:r>
              <a:rPr lang="zh-CN" smtClean="0"/>
              <a:t>系统运营管理</a:t>
            </a:r>
            <a:r>
              <a:rPr lang="zh-CN" altLang="en-US" smtClean="0"/>
              <a:t>：实施工艺</a:t>
            </a:r>
          </a:p>
        </p:txBody>
      </p:sp>
      <p:sp>
        <p:nvSpPr>
          <p:cNvPr id="410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9238DE78-17DD-4545-AB83-661EE0AD2E7E}" type="slidenum">
              <a:rPr lang="zh-TW" altLang="en-GB" sz="1100" b="0">
                <a:latin typeface="Book Antiqua" pitchFamily="18" charset="0"/>
              </a:rPr>
              <a:pPr algn="r"/>
              <a:t>65</a:t>
            </a:fld>
            <a:endParaRPr lang="en-GB" altLang="zh-TW" sz="1100" b="0">
              <a:latin typeface="Book Antiqua" pitchFamily="18" charset="0"/>
            </a:endParaRPr>
          </a:p>
        </p:txBody>
      </p:sp>
      <p:sp>
        <p:nvSpPr>
          <p:cNvPr id="408578"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graphicFrame>
        <p:nvGraphicFramePr>
          <p:cNvPr id="4098" name="Object 1"/>
          <p:cNvGraphicFramePr>
            <a:graphicFrameLocks noChangeAspect="1"/>
          </p:cNvGraphicFramePr>
          <p:nvPr/>
        </p:nvGraphicFramePr>
        <p:xfrm>
          <a:off x="1544205" y="580159"/>
          <a:ext cx="5118966" cy="6057035"/>
        </p:xfrm>
        <a:graphic>
          <a:graphicData uri="http://schemas.openxmlformats.org/presentationml/2006/ole">
            <mc:AlternateContent xmlns:mc="http://schemas.openxmlformats.org/markup-compatibility/2006">
              <mc:Choice xmlns:v="urn:schemas-microsoft-com:vml" Requires="v">
                <p:oleObj spid="_x0000_s735255" name="Visio" r:id="rId4" imgW="9083421" imgH="14413611" progId="Visio.Drawing.11">
                  <p:embed/>
                </p:oleObj>
              </mc:Choice>
              <mc:Fallback>
                <p:oleObj name="Visio" r:id="rId4" imgW="9083421" imgH="1441361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205" y="580159"/>
                        <a:ext cx="5118966" cy="60570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85268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10DFC4C9-524F-4EB7-82CF-77090DEC96A4}" type="slidenum">
              <a:rPr lang="zh-TW" altLang="en-GB" sz="1100" b="0">
                <a:latin typeface="Book Antiqua" pitchFamily="18" charset="0"/>
              </a:rPr>
              <a:pPr/>
              <a:t>66</a:t>
            </a:fld>
            <a:endParaRPr lang="en-GB" altLang="zh-TW" sz="1100" b="0">
              <a:latin typeface="Book Antiqua" pitchFamily="18" charset="0"/>
            </a:endParaRPr>
          </a:p>
        </p:txBody>
      </p:sp>
      <p:sp>
        <p:nvSpPr>
          <p:cNvPr id="134147" name="标题 1"/>
          <p:cNvSpPr>
            <a:spLocks noGrp="1"/>
          </p:cNvSpPr>
          <p:nvPr>
            <p:ph type="title" idx="4294967295"/>
          </p:nvPr>
        </p:nvSpPr>
        <p:spPr/>
        <p:txBody>
          <a:bodyPr/>
          <a:lstStyle/>
          <a:p>
            <a:pPr eaLnBrk="1" hangingPunct="1"/>
            <a:r>
              <a:rPr lang="zh-CN" smtClean="0"/>
              <a:t>运营管理</a:t>
            </a:r>
            <a:r>
              <a:rPr lang="zh-CN" altLang="en-US" smtClean="0"/>
              <a:t>：系统运行管理</a:t>
            </a:r>
          </a:p>
        </p:txBody>
      </p:sp>
      <p:sp>
        <p:nvSpPr>
          <p:cNvPr id="13414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785E192-DCFB-4E8B-8979-90BB867D908B}" type="slidenum">
              <a:rPr lang="zh-TW" altLang="en-GB" sz="1100" b="0">
                <a:latin typeface="Book Antiqua" pitchFamily="18" charset="0"/>
              </a:rPr>
              <a:pPr algn="r"/>
              <a:t>66</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sp>
        <p:nvSpPr>
          <p:cNvPr id="6" name="Rectangle 3"/>
          <p:cNvSpPr txBox="1">
            <a:spLocks noChangeArrowheads="1"/>
          </p:cNvSpPr>
          <p:nvPr/>
        </p:nvSpPr>
        <p:spPr bwMode="auto">
          <a:xfrm>
            <a:off x="834160" y="1031876"/>
            <a:ext cx="7801841"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dirty="0">
                <a:latin typeface="Frutiger 45 Light" pitchFamily="34" charset="0"/>
              </a:rPr>
              <a:t>系统运维管理</a:t>
            </a:r>
            <a:endParaRPr lang="en-US" altLang="zh-CN" sz="160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定制日常标准操作流程和特殊标准操作流程</a:t>
            </a:r>
            <a:endParaRPr lang="en-US" altLang="zh-CN" sz="150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对系统资源的监控、对系统性能的分析</a:t>
            </a:r>
            <a:endParaRPr lang="en-US" altLang="zh-CN" sz="150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数据服务情况监控和干预（到数、作业加工和供数）</a:t>
            </a:r>
            <a:endParaRPr lang="en-US" altLang="zh-CN" sz="1500" dirty="0">
              <a:latin typeface="Frutiger 45 Light" pitchFamily="34" charset="0"/>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dirty="0">
                <a:latin typeface="Frutiger 45 Light" pitchFamily="34" charset="0"/>
              </a:rPr>
              <a:t>数据服务基线管理</a:t>
            </a:r>
            <a:endParaRPr lang="en-US" altLang="zh-CN" sz="160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Frutiger 45 Light"/>
              </a:rPr>
              <a:t>源系统简称、目标系统简称、源最早来数时间、源最晚来数时间</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Frutiger 45 Light"/>
              </a:rPr>
              <a:t>文件就绪时间、数据处理结束时间、传输结束时间</a:t>
            </a: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Frutiger 45 Light"/>
              </a:rPr>
              <a:t>供数基线时间、目标系统要求数据时间、数据平台服务时间</a:t>
            </a:r>
            <a:endParaRPr lang="en-US" altLang="zh-CN" sz="1500" kern="0" dirty="0">
              <a:latin typeface="+mn-lt"/>
              <a:ea typeface="+mn-ea"/>
            </a:endParaRPr>
          </a:p>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dirty="0">
                <a:latin typeface="Frutiger 45 Light" pitchFamily="34" charset="0"/>
              </a:rPr>
              <a:t>系统运行分析</a:t>
            </a:r>
            <a:endParaRPr lang="en-US" altLang="zh-CN" sz="1600" dirty="0">
              <a:latin typeface="Frutiger 45 Light" pitchFamily="34" charset="0"/>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制定分析的指标，系统定时收集运行信息</a:t>
            </a:r>
            <a:endParaRPr lang="en-US" altLang="zh-CN" sz="1500" kern="0" dirty="0">
              <a:latin typeface="+mn-lt"/>
              <a:ea typeface="+mn-ea"/>
            </a:endParaRPr>
          </a:p>
          <a:p>
            <a:pPr marL="759038" lvl="1" indent="-343443" defTabSz="914886" eaLnBrk="0" hangingPunct="0">
              <a:lnSpc>
                <a:spcPct val="140000"/>
              </a:lnSpc>
              <a:spcBef>
                <a:spcPct val="50000"/>
              </a:spcBef>
              <a:buClr>
                <a:srgbClr val="FB7A13"/>
              </a:buClr>
              <a:buSzPct val="75000"/>
              <a:buFont typeface="Wingdings" pitchFamily="2" charset="2"/>
              <a:buChar char="p"/>
              <a:defRPr/>
            </a:pPr>
            <a:r>
              <a:rPr lang="zh-CN" altLang="en-US" sz="1500" kern="0" dirty="0">
                <a:latin typeface="+mn-lt"/>
                <a:ea typeface="+mn-ea"/>
              </a:rPr>
              <a:t>阶段分析运行指标，持续调整和优化应用</a:t>
            </a:r>
            <a:endParaRPr lang="en-US" altLang="zh-CN" sz="15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500" kern="0" dirty="0">
              <a:latin typeface="+mn-lt"/>
              <a:ea typeface="+mn-ea"/>
            </a:endParaRPr>
          </a:p>
        </p:txBody>
      </p:sp>
      <p:sp>
        <p:nvSpPr>
          <p:cNvPr id="134151" name="Rectangle 2"/>
          <p:cNvSpPr>
            <a:spLocks noChangeArrowheads="1"/>
          </p:cNvSpPr>
          <p:nvPr/>
        </p:nvSpPr>
        <p:spPr bwMode="auto">
          <a:xfrm>
            <a:off x="0" y="-76944"/>
            <a:ext cx="65" cy="153888"/>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nchor="ctr">
            <a:spAutoFit/>
          </a:bodyPr>
          <a:lstStyle/>
          <a:p>
            <a:pPr eaLnBrk="0" hangingPunct="0">
              <a:spcBef>
                <a:spcPct val="50000"/>
              </a:spcBef>
            </a:pPr>
            <a:endParaRPr lang="zh-CN" altLang="en-US" sz="1000">
              <a:latin typeface="Frutiger 45 Light"/>
            </a:endParaRPr>
          </a:p>
        </p:txBody>
      </p:sp>
      <p:sp>
        <p:nvSpPr>
          <p:cNvPr id="134152" name="Rectangle 4"/>
          <p:cNvSpPr>
            <a:spLocks noChangeArrowheads="1"/>
          </p:cNvSpPr>
          <p:nvPr/>
        </p:nvSpPr>
        <p:spPr bwMode="auto">
          <a:xfrm>
            <a:off x="0" y="-76944"/>
            <a:ext cx="65" cy="153888"/>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nchor="ctr">
            <a:spAutoFit/>
          </a:bodyPr>
          <a:lstStyle/>
          <a:p>
            <a:pPr eaLnBrk="0" hangingPunct="0">
              <a:spcBef>
                <a:spcPct val="50000"/>
              </a:spcBef>
            </a:pPr>
            <a:endParaRPr lang="zh-CN" altLang="en-US" sz="1000">
              <a:latin typeface="Frutiger 45 Light"/>
            </a:endParaRPr>
          </a:p>
        </p:txBody>
      </p:sp>
      <p:pic>
        <p:nvPicPr>
          <p:cNvPr id="1341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977" y="4365626"/>
            <a:ext cx="2218171" cy="23076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969696"/>
                </a:solidFill>
                <a:miter lim="800000"/>
                <a:headEnd/>
                <a:tailEnd/>
              </a14:hiddenLine>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pic>
    </p:spTree>
    <p:extLst>
      <p:ext uri="{BB962C8B-B14F-4D97-AF65-F5344CB8AC3E}">
        <p14:creationId xmlns:p14="http://schemas.microsoft.com/office/powerpoint/2010/main" val="3733224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A3D4FE05-4832-4FD7-B468-0313F9E5B058}" type="slidenum">
              <a:rPr lang="zh-TW" altLang="en-GB" sz="1100" b="0">
                <a:latin typeface="Book Antiqua" pitchFamily="18" charset="0"/>
              </a:rPr>
              <a:pPr/>
              <a:t>67</a:t>
            </a:fld>
            <a:endParaRPr lang="en-GB" altLang="zh-TW" sz="1100" b="0">
              <a:latin typeface="Book Antiqua" pitchFamily="18" charset="0"/>
            </a:endParaRPr>
          </a:p>
        </p:txBody>
      </p:sp>
      <p:sp>
        <p:nvSpPr>
          <p:cNvPr id="135171" name="标题 1"/>
          <p:cNvSpPr>
            <a:spLocks noGrp="1"/>
          </p:cNvSpPr>
          <p:nvPr>
            <p:ph type="title" idx="4294967295"/>
          </p:nvPr>
        </p:nvSpPr>
        <p:spPr/>
        <p:txBody>
          <a:bodyPr/>
          <a:lstStyle/>
          <a:p>
            <a:pPr eaLnBrk="1" hangingPunct="1"/>
            <a:r>
              <a:rPr lang="zh-CN" altLang="en-US" smtClean="0"/>
              <a:t>运营管理：</a:t>
            </a:r>
            <a:r>
              <a:rPr lang="zh-CN" smtClean="0"/>
              <a:t>安全管理</a:t>
            </a:r>
            <a:endParaRPr lang="zh-CN" altLang="en-US" smtClean="0"/>
          </a:p>
        </p:txBody>
      </p:sp>
      <p:sp>
        <p:nvSpPr>
          <p:cNvPr id="13517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8E771E2-C14B-45DF-BF14-897F0CFA6F34}" type="slidenum">
              <a:rPr lang="zh-TW" altLang="en-GB" sz="1100" b="0">
                <a:latin typeface="Book Antiqua" pitchFamily="18" charset="0"/>
              </a:rPr>
              <a:pPr algn="r"/>
              <a:t>67</a:t>
            </a:fld>
            <a:endParaRPr lang="en-GB" altLang="zh-TW" sz="1100" b="0">
              <a:latin typeface="Book Antiqua" pitchFamily="18" charset="0"/>
            </a:endParaRPr>
          </a:p>
        </p:txBody>
      </p:sp>
      <p:sp>
        <p:nvSpPr>
          <p:cNvPr id="135173"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安全策略</a:t>
            </a:r>
            <a:endParaRPr lang="en-US" altLang="zh-CN" sz="16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机密性：确保信息不暴露给未授权的实体或进程。</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完整性：只有得到允许的使用者才能修改数据，并且能够判别出数据是否已被篡改。</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可用性：得到授权的实体在需要时可访问数据，即攻击者不能占用所有的资源而阻碍授权者的工作。</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可控性：可以控制授权范围内的信息流向及行为方式。</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可审查性：对出现的网络安全问题提供调查的依据和手段。</a:t>
            </a: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系统安全设计</a:t>
            </a:r>
            <a:endParaRPr lang="en-US" altLang="zh-CN" sz="16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应用与数据安全设计</a:t>
            </a:r>
            <a:endParaRPr lang="en-US" altLang="zh-CN" sz="1600" b="0">
              <a:latin typeface="Frutiger 45 Light"/>
              <a:ea typeface="黑体" pitchFamily="49" charset="-122"/>
            </a:endParaRPr>
          </a:p>
          <a:p>
            <a:pPr lvl="1">
              <a:lnSpc>
                <a:spcPct val="12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身份验证</a:t>
            </a:r>
            <a:endParaRPr lang="en-US" altLang="zh-CN" sz="1500" b="0">
              <a:latin typeface="Frutiger 45 Light"/>
              <a:ea typeface="黑体" pitchFamily="49" charset="-122"/>
            </a:endParaRPr>
          </a:p>
          <a:p>
            <a:pPr lvl="1">
              <a:lnSpc>
                <a:spcPct val="12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权限控制</a:t>
            </a:r>
            <a:endParaRPr lang="en-US" altLang="zh-CN" sz="1500" b="0">
              <a:latin typeface="Frutiger 45 Light"/>
              <a:ea typeface="黑体" pitchFamily="49" charset="-122"/>
            </a:endParaRPr>
          </a:p>
          <a:p>
            <a:pPr lvl="1">
              <a:lnSpc>
                <a:spcPct val="12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验证登录客户机</a:t>
            </a:r>
            <a:endParaRPr lang="en-US" altLang="zh-CN" sz="1500" b="0">
              <a:latin typeface="Frutiger 45 Light"/>
              <a:ea typeface="黑体" pitchFamily="49" charset="-122"/>
            </a:endParaRPr>
          </a:p>
          <a:p>
            <a:pPr lvl="1">
              <a:lnSpc>
                <a:spcPct val="12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数据传输安全</a:t>
            </a:r>
            <a:endParaRPr lang="en-US" altLang="zh-CN" sz="1500" b="0">
              <a:latin typeface="Frutiger 45 Light"/>
              <a:ea typeface="黑体" pitchFamily="49" charset="-122"/>
            </a:endParaRPr>
          </a:p>
          <a:p>
            <a:pPr lvl="1">
              <a:lnSpc>
                <a:spcPct val="12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数据存储安全</a:t>
            </a:r>
            <a:endParaRPr lang="en-US" altLang="zh-CN" sz="15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SzPct val="75000"/>
            </a:pPr>
            <a:endParaRPr lang="zh-CN" altLang="en-US" sz="1600" b="0">
              <a:latin typeface="Frutiger 45 Light"/>
              <a:ea typeface="黑体" pitchFamily="49" charset="-122"/>
            </a:endParaRPr>
          </a:p>
        </p:txBody>
      </p:sp>
      <p:pic>
        <p:nvPicPr>
          <p:cNvPr id="135174" name="Picture 6" descr="ᯐᯘ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068" y="3840307"/>
            <a:ext cx="5432136" cy="27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83174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6EAB9657-B9D6-434A-8A04-13336B9F8F02}" type="slidenum">
              <a:rPr lang="zh-TW" altLang="en-GB" sz="1100" b="0">
                <a:latin typeface="Book Antiqua" pitchFamily="18" charset="0"/>
              </a:rPr>
              <a:pPr/>
              <a:t>68</a:t>
            </a:fld>
            <a:endParaRPr lang="en-GB" altLang="zh-TW" sz="1100" b="0">
              <a:latin typeface="Book Antiqua" pitchFamily="18" charset="0"/>
            </a:endParaRPr>
          </a:p>
        </p:txBody>
      </p:sp>
      <p:sp>
        <p:nvSpPr>
          <p:cNvPr id="136195" name="标题 1"/>
          <p:cNvSpPr>
            <a:spLocks noGrp="1"/>
          </p:cNvSpPr>
          <p:nvPr>
            <p:ph type="title" idx="4294967295"/>
          </p:nvPr>
        </p:nvSpPr>
        <p:spPr/>
        <p:txBody>
          <a:bodyPr/>
          <a:lstStyle/>
          <a:p>
            <a:pPr eaLnBrk="1" hangingPunct="1"/>
            <a:r>
              <a:rPr lang="zh-CN" altLang="en-US" smtClean="0"/>
              <a:t>运营管理：备份与恢复</a:t>
            </a:r>
          </a:p>
        </p:txBody>
      </p:sp>
      <p:sp>
        <p:nvSpPr>
          <p:cNvPr id="13619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CE1D3BC-87EC-4C3A-B35F-67DBFD7FAABD}" type="slidenum">
              <a:rPr lang="zh-TW" altLang="en-GB" sz="1100" b="0">
                <a:latin typeface="Book Antiqua" pitchFamily="18" charset="0"/>
              </a:rPr>
              <a:pPr algn="r"/>
              <a:t>68</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4416136" cy="5775614"/>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kern="0" dirty="0">
                <a:latin typeface="Frutiger 45 Light" pitchFamily="34" charset="0"/>
              </a:rPr>
              <a:t>制定数据备份策略</a:t>
            </a:r>
            <a:endParaRPr lang="en-US" altLang="zh-CN" sz="1600" kern="0" dirty="0">
              <a:latin typeface="Frutiger 45 Light" pitchFamily="34" charset="0"/>
            </a:endParaRPr>
          </a:p>
          <a:p>
            <a:pPr marL="759038" lvl="1" indent="-343443" defTabSz="914886" eaLnBrk="0" hangingPunct="0">
              <a:lnSpc>
                <a:spcPct val="120000"/>
              </a:lnSpc>
              <a:spcBef>
                <a:spcPct val="50000"/>
              </a:spcBef>
              <a:buClr>
                <a:srgbClr val="FB7A13"/>
              </a:buClr>
              <a:buSzPct val="75000"/>
              <a:buFont typeface="Wingdings" pitchFamily="2" charset="2"/>
              <a:buChar char="p"/>
              <a:defRPr/>
            </a:pPr>
            <a:r>
              <a:rPr lang="zh-CN" altLang="en-US" sz="1500" dirty="0">
                <a:latin typeface="Frutiger 45 Light" pitchFamily="34" charset="0"/>
              </a:rPr>
              <a:t>全备份：备份系统中所有的数据；</a:t>
            </a:r>
            <a:endParaRPr lang="en-US" altLang="zh-CN" sz="1500" dirty="0">
              <a:latin typeface="Frutiger 45 Light" pitchFamily="34" charset="0"/>
            </a:endParaRPr>
          </a:p>
          <a:p>
            <a:pPr marL="759038" lvl="1" indent="-343443" defTabSz="914886" eaLnBrk="0" hangingPunct="0">
              <a:lnSpc>
                <a:spcPct val="120000"/>
              </a:lnSpc>
              <a:spcBef>
                <a:spcPct val="50000"/>
              </a:spcBef>
              <a:buClr>
                <a:srgbClr val="FB7A13"/>
              </a:buClr>
              <a:buSzPct val="75000"/>
              <a:buFont typeface="Wingdings" pitchFamily="2" charset="2"/>
              <a:buChar char="p"/>
              <a:defRPr/>
            </a:pPr>
            <a:r>
              <a:rPr lang="zh-CN" altLang="en-US" sz="1500" dirty="0">
                <a:latin typeface="Frutiger 45 Light" pitchFamily="34" charset="0"/>
              </a:rPr>
              <a:t>增量备份：只备份上次备份以后有变化的数据；</a:t>
            </a:r>
            <a:endParaRPr lang="en-US" altLang="zh-CN" sz="1500" dirty="0">
              <a:latin typeface="Frutiger 45 Light" pitchFamily="34" charset="0"/>
            </a:endParaRPr>
          </a:p>
          <a:p>
            <a:pPr marL="759038" lvl="1" indent="-343443" defTabSz="914886" eaLnBrk="0" hangingPunct="0">
              <a:lnSpc>
                <a:spcPct val="120000"/>
              </a:lnSpc>
              <a:spcBef>
                <a:spcPct val="50000"/>
              </a:spcBef>
              <a:buClr>
                <a:srgbClr val="FB7A13"/>
              </a:buClr>
              <a:buSzPct val="75000"/>
              <a:buFont typeface="Wingdings" pitchFamily="2" charset="2"/>
              <a:buChar char="p"/>
              <a:defRPr/>
            </a:pPr>
            <a:r>
              <a:rPr lang="zh-CN" altLang="en-US" sz="1500" dirty="0">
                <a:latin typeface="Frutiger 45 Light" pitchFamily="34" charset="0"/>
              </a:rPr>
              <a:t>差异备份：只备份上次完全备份以后有变化的数据；</a:t>
            </a:r>
            <a:endParaRPr lang="en-US" altLang="zh-CN" sz="1500" dirty="0">
              <a:latin typeface="Frutiger 45 Light" pitchFamily="34" charset="0"/>
            </a:endParaRPr>
          </a:p>
          <a:p>
            <a:pPr marL="759038" lvl="1" indent="-343443" defTabSz="914886" eaLnBrk="0" hangingPunct="0">
              <a:lnSpc>
                <a:spcPct val="120000"/>
              </a:lnSpc>
              <a:spcBef>
                <a:spcPct val="50000"/>
              </a:spcBef>
              <a:buClr>
                <a:srgbClr val="FB7A13"/>
              </a:buClr>
              <a:buSzPct val="75000"/>
              <a:buFont typeface="Wingdings" pitchFamily="2" charset="2"/>
              <a:buChar char="p"/>
              <a:defRPr/>
            </a:pPr>
            <a:r>
              <a:rPr lang="zh-CN" altLang="en-US" sz="1500" dirty="0">
                <a:latin typeface="Frutiger 45 Light" pitchFamily="34" charset="0"/>
              </a:rPr>
              <a:t>按需备份：根据临时需要有选择地进行数据备份。</a:t>
            </a:r>
          </a:p>
          <a:p>
            <a:pPr marL="343443" indent="-343443" defTabSz="914886" eaLnBrk="0" hangingPunct="0">
              <a:lnSpc>
                <a:spcPct val="140000"/>
              </a:lnSpc>
              <a:spcBef>
                <a:spcPct val="50000"/>
              </a:spcBef>
              <a:buClr>
                <a:srgbClr val="FB7A13"/>
              </a:buClr>
              <a:buSzPct val="75000"/>
              <a:defRPr/>
            </a:pPr>
            <a:endParaRPr lang="en-US" altLang="zh-CN" sz="160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sp>
        <p:nvSpPr>
          <p:cNvPr id="6" name="Rectangle 3"/>
          <p:cNvSpPr txBox="1">
            <a:spLocks noChangeArrowheads="1"/>
          </p:cNvSpPr>
          <p:nvPr/>
        </p:nvSpPr>
        <p:spPr bwMode="auto">
          <a:xfrm>
            <a:off x="4915477" y="870239"/>
            <a:ext cx="4514273" cy="4997738"/>
          </a:xfrm>
          <a:prstGeom prst="rect">
            <a:avLst/>
          </a:prstGeom>
          <a:noFill/>
          <a:ln w="9525" algn="ctr">
            <a:noFill/>
            <a:miter lim="800000"/>
            <a:headEnd/>
            <a:tailEnd/>
          </a:ln>
        </p:spPr>
        <p:txBody>
          <a:bodyPr lIns="91404" tIns="45702" rIns="91404" bIns="45702"/>
          <a:lstStyle/>
          <a:p>
            <a:pPr marL="343443" indent="-343443" defTabSz="914886" eaLnBrk="0" hangingPunct="0">
              <a:lnSpc>
                <a:spcPct val="140000"/>
              </a:lnSpc>
              <a:spcBef>
                <a:spcPct val="50000"/>
              </a:spcBef>
              <a:buClr>
                <a:srgbClr val="FB7A13"/>
              </a:buClr>
              <a:buSzPct val="75000"/>
              <a:buFont typeface="Wingdings" pitchFamily="2" charset="2"/>
              <a:buChar char="n"/>
              <a:defRPr/>
            </a:pPr>
            <a:r>
              <a:rPr lang="zh-CN" altLang="en-US" sz="1600" dirty="0">
                <a:latin typeface="Frutiger 45 Light" pitchFamily="34" charset="0"/>
              </a:rPr>
              <a:t>制定数据恢复策略</a:t>
            </a:r>
            <a:endParaRPr lang="en-US" altLang="zh-CN" sz="16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全崩溃恢复机制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服务器崩溃恢复机制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磁盘阵列崩溃恢复机制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系统软件全崩溃恢复机制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操作系统崩溃恢复机制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数据库系统崩溃恢复机制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部分数据丢失恢复机制</a:t>
            </a:r>
            <a:endParaRPr lang="en-US" altLang="zh-CN" sz="1500" dirty="0">
              <a:latin typeface="Frutiger 45 Light" pitchFamily="34" charset="0"/>
            </a:endParaRPr>
          </a:p>
          <a:p>
            <a:pPr marL="759038" lvl="3" indent="-343443" defTabSz="914886" eaLnBrk="0" hangingPunct="0">
              <a:lnSpc>
                <a:spcPct val="140000"/>
              </a:lnSpc>
              <a:spcBef>
                <a:spcPct val="50000"/>
              </a:spcBef>
              <a:buClr>
                <a:srgbClr val="FB7A13"/>
              </a:buClr>
              <a:buSzPct val="75000"/>
              <a:buFont typeface="Wingdings" pitchFamily="2" charset="2"/>
              <a:buChar char="p"/>
              <a:defRPr/>
            </a:pPr>
            <a:r>
              <a:rPr lang="zh-CN" altLang="en-US" sz="1500" dirty="0">
                <a:latin typeface="Frutiger 45 Light" pitchFamily="34" charset="0"/>
              </a:rPr>
              <a:t>单磁盘崩溃恢复机制</a:t>
            </a:r>
          </a:p>
          <a:p>
            <a:pPr marL="343443" indent="-343443" defTabSz="914886" eaLnBrk="0" hangingPunct="0">
              <a:lnSpc>
                <a:spcPct val="140000"/>
              </a:lnSpc>
              <a:spcBef>
                <a:spcPct val="50000"/>
              </a:spcBef>
              <a:buClr>
                <a:srgbClr val="FB7A13"/>
              </a:buClr>
              <a:buSzPct val="75000"/>
              <a:defRPr/>
            </a:pPr>
            <a:endParaRPr lang="en-US" altLang="zh-CN" sz="160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en-US" altLang="zh-CN" sz="1600" kern="0" dirty="0">
              <a:latin typeface="Frutiger 45 Light" pitchFamily="34" charset="0"/>
            </a:endParaRPr>
          </a:p>
          <a:p>
            <a:pPr marL="343443" indent="-343443" defTabSz="914886" eaLnBrk="0" hangingPunct="0">
              <a:lnSpc>
                <a:spcPct val="140000"/>
              </a:lnSpc>
              <a:spcBef>
                <a:spcPct val="50000"/>
              </a:spcBef>
              <a:buClr>
                <a:srgbClr val="FB7A13"/>
              </a:buClr>
              <a:buSzPct val="75000"/>
              <a:defRPr/>
            </a:pPr>
            <a:endParaRPr lang="zh-CN" altLang="en-US" sz="1600" kern="0" dirty="0">
              <a:latin typeface="+mn-lt"/>
              <a:ea typeface="+mn-ea"/>
            </a:endParaRPr>
          </a:p>
        </p:txBody>
      </p:sp>
    </p:spTree>
    <p:extLst>
      <p:ext uri="{BB962C8B-B14F-4D97-AF65-F5344CB8AC3E}">
        <p14:creationId xmlns:p14="http://schemas.microsoft.com/office/powerpoint/2010/main" val="932028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3"/>
          <p:cNvSpPr>
            <a:spLocks noChangeArrowheads="1"/>
          </p:cNvSpPr>
          <p:nvPr/>
        </p:nvSpPr>
        <p:spPr bwMode="auto">
          <a:xfrm>
            <a:off x="1665432" y="1671205"/>
            <a:ext cx="1117023" cy="372341"/>
          </a:xfrm>
          <a:prstGeom prst="rect">
            <a:avLst/>
          </a:prstGeom>
          <a:noFill/>
          <a:ln w="9525">
            <a:noFill/>
            <a:miter lim="800000"/>
            <a:headEnd/>
            <a:tailEnd/>
          </a:ln>
          <a:effectLst/>
        </p:spPr>
        <p:txBody>
          <a:bodyPr wrap="none" lIns="91431" tIns="45715" rIns="91431" bIns="45715">
            <a:spAutoFit/>
          </a:bodyPr>
          <a:lstStyle/>
          <a:p>
            <a:pPr algn="ctr">
              <a:defRPr/>
            </a:pPr>
            <a:r>
              <a:rPr lang="zh-CN" altLang="en-US">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28626" y="178665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27" name="AutoShape 16"/>
          <p:cNvSpPr>
            <a:spLocks noChangeArrowheads="1"/>
          </p:cNvSpPr>
          <p:nvPr/>
        </p:nvSpPr>
        <p:spPr bwMode="gray">
          <a:xfrm>
            <a:off x="532319" y="3055930"/>
            <a:ext cx="4532312" cy="434975"/>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FFFFFF"/>
                </a:solidFill>
                <a:effectLst>
                  <a:outerShdw blurRad="38100" dist="38100" dir="2700000" algn="tl">
                    <a:srgbClr val="C0C0C0"/>
                  </a:outerShdw>
                </a:effectLst>
              </a:rPr>
              <a:t>高阶设计</a:t>
            </a:r>
          </a:p>
        </p:txBody>
      </p:sp>
      <p:sp>
        <p:nvSpPr>
          <p:cNvPr id="28" name="AutoShape 24"/>
          <p:cNvSpPr>
            <a:spLocks noChangeArrowheads="1"/>
          </p:cNvSpPr>
          <p:nvPr/>
        </p:nvSpPr>
        <p:spPr bwMode="gray">
          <a:xfrm>
            <a:off x="532319" y="3716984"/>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实施方案</a:t>
            </a:r>
          </a:p>
        </p:txBody>
      </p:sp>
      <p:sp>
        <p:nvSpPr>
          <p:cNvPr id="30" name="Oval 38"/>
          <p:cNvSpPr>
            <a:spLocks noChangeArrowheads="1"/>
          </p:cNvSpPr>
          <p:nvPr/>
        </p:nvSpPr>
        <p:spPr bwMode="gray">
          <a:xfrm flipV="1">
            <a:off x="399762" y="3104285"/>
            <a:ext cx="216477" cy="215034"/>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1" name="Oval 40"/>
          <p:cNvSpPr>
            <a:spLocks noChangeArrowheads="1"/>
          </p:cNvSpPr>
          <p:nvPr/>
        </p:nvSpPr>
        <p:spPr bwMode="gray">
          <a:xfrm flipV="1">
            <a:off x="399762" y="3835977"/>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3" name="AutoShape 16"/>
          <p:cNvSpPr>
            <a:spLocks noChangeArrowheads="1"/>
          </p:cNvSpPr>
          <p:nvPr/>
        </p:nvSpPr>
        <p:spPr bwMode="gray">
          <a:xfrm>
            <a:off x="532319" y="5035919"/>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方案小结</a:t>
            </a:r>
          </a:p>
        </p:txBody>
      </p:sp>
      <p:sp>
        <p:nvSpPr>
          <p:cNvPr id="34" name="Oval 38"/>
          <p:cNvSpPr>
            <a:spLocks noChangeArrowheads="1"/>
          </p:cNvSpPr>
          <p:nvPr/>
        </p:nvSpPr>
        <p:spPr bwMode="gray">
          <a:xfrm flipV="1">
            <a:off x="399762" y="517525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6" name="AutoShape 24"/>
          <p:cNvSpPr>
            <a:spLocks noChangeArrowheads="1"/>
          </p:cNvSpPr>
          <p:nvPr/>
        </p:nvSpPr>
        <p:spPr bwMode="gray">
          <a:xfrm>
            <a:off x="532319" y="4376451"/>
            <a:ext cx="4532312" cy="433388"/>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rgbClr val="000000"/>
                </a:solidFill>
                <a:effectLst>
                  <a:outerShdw blurRad="38100" dist="38100" dir="2700000" algn="tl">
                    <a:srgbClr val="C0C0C0"/>
                  </a:outerShdw>
                </a:effectLst>
              </a:rPr>
              <a:t>最佳实践</a:t>
            </a:r>
          </a:p>
        </p:txBody>
      </p:sp>
      <p:sp>
        <p:nvSpPr>
          <p:cNvPr id="38" name="Oval 40"/>
          <p:cNvSpPr>
            <a:spLocks noChangeArrowheads="1"/>
          </p:cNvSpPr>
          <p:nvPr/>
        </p:nvSpPr>
        <p:spPr bwMode="gray">
          <a:xfrm flipV="1">
            <a:off x="399762" y="4544581"/>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39" name="AutoShape 16"/>
          <p:cNvSpPr>
            <a:spLocks noChangeArrowheads="1"/>
          </p:cNvSpPr>
          <p:nvPr/>
        </p:nvSpPr>
        <p:spPr bwMode="gray">
          <a:xfrm>
            <a:off x="532319" y="1733821"/>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公司介绍</a:t>
            </a:r>
          </a:p>
        </p:txBody>
      </p:sp>
      <p:sp>
        <p:nvSpPr>
          <p:cNvPr id="40" name="Oval 38"/>
          <p:cNvSpPr>
            <a:spLocks noChangeArrowheads="1"/>
          </p:cNvSpPr>
          <p:nvPr/>
        </p:nvSpPr>
        <p:spPr bwMode="gray">
          <a:xfrm flipV="1">
            <a:off x="399762" y="1818409"/>
            <a:ext cx="216477" cy="215035"/>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42" name="AutoShape 16"/>
          <p:cNvSpPr>
            <a:spLocks noChangeArrowheads="1"/>
          </p:cNvSpPr>
          <p:nvPr/>
        </p:nvSpPr>
        <p:spPr bwMode="gray">
          <a:xfrm>
            <a:off x="532319" y="2394875"/>
            <a:ext cx="4532312"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dirty="0">
                <a:solidFill>
                  <a:schemeClr val="bg1">
                    <a:lumMod val="85000"/>
                  </a:schemeClr>
                </a:solidFill>
                <a:effectLst>
                  <a:outerShdw blurRad="38100" dist="38100" dir="2700000" algn="tl">
                    <a:srgbClr val="C0C0C0"/>
                  </a:outerShdw>
                </a:effectLst>
              </a:rPr>
              <a:t>总体架构</a:t>
            </a:r>
          </a:p>
        </p:txBody>
      </p:sp>
      <p:sp>
        <p:nvSpPr>
          <p:cNvPr id="43" name="Oval 38"/>
          <p:cNvSpPr>
            <a:spLocks noChangeArrowheads="1"/>
          </p:cNvSpPr>
          <p:nvPr/>
        </p:nvSpPr>
        <p:spPr bwMode="gray">
          <a:xfrm flipV="1">
            <a:off x="399762" y="2460626"/>
            <a:ext cx="216477" cy="216477"/>
          </a:xfrm>
          <a:prstGeom prst="ellipse">
            <a:avLst/>
          </a:prstGeom>
          <a:gradFill rotWithShape="1">
            <a:gsLst>
              <a:gs pos="0">
                <a:srgbClr val="FF6600"/>
              </a:gs>
              <a:gs pos="100000">
                <a:srgbClr val="FF6600">
                  <a:gamma/>
                  <a:shade val="66667"/>
                  <a:invGamma/>
                </a:srgbClr>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wrap="none" lIns="91431" tIns="45715" rIns="91431" bIns="45715" anchor="ctr"/>
          <a:lstStyle/>
          <a:p>
            <a:pPr algn="ctr">
              <a:defRPr/>
            </a:pPr>
            <a:endParaRPr lang="zh-CN" altLang="en-US">
              <a:latin typeface="Arial" charset="0"/>
            </a:endParaRPr>
          </a:p>
        </p:txBody>
      </p:sp>
      <p:sp>
        <p:nvSpPr>
          <p:cNvPr id="137244" name="标题 23"/>
          <p:cNvSpPr>
            <a:spLocks noGrp="1"/>
          </p:cNvSpPr>
          <p:nvPr>
            <p:ph type="title"/>
          </p:nvPr>
        </p:nvSpPr>
        <p:spPr/>
        <p:txBody>
          <a:bodyPr/>
          <a:lstStyle/>
          <a:p>
            <a:pPr eaLnBrk="1" hangingPunct="1"/>
            <a:r>
              <a:rPr lang="zh-CN" altLang="en-US" smtClean="0"/>
              <a:t>主题</a:t>
            </a:r>
          </a:p>
        </p:txBody>
      </p:sp>
      <p:sp>
        <p:nvSpPr>
          <p:cNvPr id="2" name="AutoShape 16"/>
          <p:cNvSpPr>
            <a:spLocks noChangeArrowheads="1"/>
          </p:cNvSpPr>
          <p:nvPr/>
        </p:nvSpPr>
        <p:spPr bwMode="gray">
          <a:xfrm>
            <a:off x="532320" y="5696973"/>
            <a:ext cx="4532311" cy="434975"/>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en-US" altLang="zh-CN" dirty="0">
                <a:solidFill>
                  <a:srgbClr val="000000"/>
                </a:solidFill>
                <a:effectLst>
                  <a:outerShdw blurRad="38100" dist="38100" dir="2700000" algn="tl">
                    <a:srgbClr val="C0C0C0"/>
                  </a:outerShdw>
                </a:effectLst>
              </a:rPr>
              <a:t>Q &amp; A</a:t>
            </a:r>
            <a:endParaRPr lang="zh-CN" altLang="en-US" dirty="0">
              <a:solidFill>
                <a:srgbClr val="000000"/>
              </a:solidFill>
              <a:effectLst>
                <a:outerShdw blurRad="38100" dist="38100" dir="2700000" algn="tl">
                  <a:srgbClr val="C0C0C0"/>
                </a:outerShdw>
              </a:effectLst>
            </a:endParaRPr>
          </a:p>
        </p:txBody>
      </p:sp>
      <p:sp>
        <p:nvSpPr>
          <p:cNvPr id="3" name="Oval 38"/>
          <p:cNvSpPr>
            <a:spLocks noChangeArrowheads="1"/>
          </p:cNvSpPr>
          <p:nvPr/>
        </p:nvSpPr>
        <p:spPr bwMode="gray">
          <a:xfrm flipV="1">
            <a:off x="399762" y="5800149"/>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a:latin typeface="Arial" charset="0"/>
            </a:endParaRPr>
          </a:p>
        </p:txBody>
      </p:sp>
    </p:spTree>
    <p:extLst>
      <p:ext uri="{BB962C8B-B14F-4D97-AF65-F5344CB8AC3E}">
        <p14:creationId xmlns:p14="http://schemas.microsoft.com/office/powerpoint/2010/main" val="18743215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我们的外部评价</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7</a:t>
            </a:fld>
            <a:endParaRPr lang="en-US" altLang="zh-CN"/>
          </a:p>
        </p:txBody>
      </p:sp>
      <p:sp>
        <p:nvSpPr>
          <p:cNvPr id="4" name="Text Box 3"/>
          <p:cNvSpPr txBox="1">
            <a:spLocks noChangeArrowheads="1"/>
          </p:cNvSpPr>
          <p:nvPr/>
        </p:nvSpPr>
        <p:spPr bwMode="auto">
          <a:xfrm>
            <a:off x="1403350" y="1271588"/>
            <a:ext cx="6408738" cy="1074737"/>
          </a:xfrm>
          <a:prstGeom prst="rect">
            <a:avLst/>
          </a:prstGeom>
          <a:noFill/>
          <a:ln w="9525">
            <a:noFill/>
            <a:miter lim="800000"/>
            <a:headEnd/>
            <a:tailEnd/>
          </a:ln>
        </p:spPr>
        <p:txBody>
          <a:bodyPr>
            <a:spAutoFit/>
          </a:bodyPr>
          <a:lstStyle/>
          <a:p>
            <a:pPr>
              <a:lnSpc>
                <a:spcPct val="110000"/>
              </a:lnSpc>
              <a:spcAft>
                <a:spcPct val="10000"/>
              </a:spcAft>
            </a:pPr>
            <a:r>
              <a:rPr kumimoji="1" lang="zh-CN" altLang="en-US" sz="2800">
                <a:ea typeface="华文中宋" pitchFamily="2" charset="-122"/>
              </a:rPr>
              <a:t>中国领先的面向金融行业的</a:t>
            </a:r>
          </a:p>
          <a:p>
            <a:pPr>
              <a:lnSpc>
                <a:spcPct val="110000"/>
              </a:lnSpc>
              <a:spcAft>
                <a:spcPct val="10000"/>
              </a:spcAft>
            </a:pPr>
            <a:r>
              <a:rPr kumimoji="1" lang="en-US" altLang="zh-CN" sz="2800">
                <a:ea typeface="华文中宋" pitchFamily="2" charset="-122"/>
              </a:rPr>
              <a:t>                           IT</a:t>
            </a:r>
            <a:r>
              <a:rPr kumimoji="1" lang="zh-CN" altLang="en-US" sz="2800">
                <a:ea typeface="华文中宋" pitchFamily="2" charset="-122"/>
              </a:rPr>
              <a:t>综合服务提供商</a:t>
            </a:r>
          </a:p>
        </p:txBody>
      </p:sp>
      <p:pic>
        <p:nvPicPr>
          <p:cNvPr id="5" name="Picture 6"/>
          <p:cNvPicPr>
            <a:picLocks noChangeAspect="1" noChangeArrowheads="1"/>
          </p:cNvPicPr>
          <p:nvPr/>
        </p:nvPicPr>
        <p:blipFill>
          <a:blip r:embed="rId3" cstate="print"/>
          <a:srcRect/>
          <a:stretch>
            <a:fillRect/>
          </a:stretch>
        </p:blipFill>
        <p:spPr bwMode="auto">
          <a:xfrm>
            <a:off x="935038" y="3840163"/>
            <a:ext cx="1441450" cy="652462"/>
          </a:xfrm>
          <a:prstGeom prst="rect">
            <a:avLst/>
          </a:prstGeom>
          <a:noFill/>
          <a:ln w="9525">
            <a:noFill/>
            <a:miter lim="800000"/>
            <a:headEnd/>
            <a:tailEnd/>
          </a:ln>
        </p:spPr>
      </p:pic>
      <p:sp>
        <p:nvSpPr>
          <p:cNvPr id="6" name="Text Box 7"/>
          <p:cNvSpPr txBox="1">
            <a:spLocks noChangeArrowheads="1"/>
          </p:cNvSpPr>
          <p:nvPr/>
        </p:nvSpPr>
        <p:spPr bwMode="auto">
          <a:xfrm>
            <a:off x="620713" y="2501900"/>
            <a:ext cx="2381250" cy="923925"/>
          </a:xfrm>
          <a:prstGeom prst="rect">
            <a:avLst/>
          </a:prstGeom>
          <a:solidFill>
            <a:srgbClr val="DDDDDD"/>
          </a:solidFill>
          <a:ln w="9525">
            <a:noFill/>
            <a:miter lim="800000"/>
            <a:headEnd/>
            <a:tailEnd/>
          </a:ln>
        </p:spPr>
        <p:txBody>
          <a:bodyPr lIns="21600" tIns="46038" rIns="21600" bIns="46038">
            <a:spAutoFit/>
          </a:bodyPr>
          <a:lstStyle/>
          <a:p>
            <a:pPr eaLnBrk="0" hangingPunct="0">
              <a:spcBef>
                <a:spcPct val="15000"/>
              </a:spcBef>
              <a:spcAft>
                <a:spcPct val="15000"/>
              </a:spcAft>
              <a:buClr>
                <a:schemeClr val="accent2"/>
              </a:buClr>
              <a:buSzPct val="75000"/>
              <a:buFont typeface="Monotype Sorts"/>
              <a:buNone/>
            </a:pPr>
            <a:r>
              <a:rPr kumimoji="1" lang="zh-CN" altLang="en-US" dirty="0">
                <a:solidFill>
                  <a:srgbClr val="4D4D4D"/>
                </a:solidFill>
                <a:latin typeface="Times New Roman" pitchFamily="18" charset="0"/>
                <a:ea typeface="楷体_GB2312" pitchFamily="49" charset="-122"/>
              </a:rPr>
              <a:t>东南融通在</a:t>
            </a:r>
            <a:r>
              <a:rPr kumimoji="1" lang="zh-CN" altLang="en-US" dirty="0">
                <a:solidFill>
                  <a:srgbClr val="0000CC"/>
                </a:solidFill>
                <a:latin typeface="Times New Roman" pitchFamily="18" charset="0"/>
                <a:ea typeface="楷体_GB2312" pitchFamily="49" charset="-122"/>
              </a:rPr>
              <a:t>中国银行业</a:t>
            </a:r>
            <a:r>
              <a:rPr kumimoji="1" lang="en-US" altLang="zh-CN" dirty="0">
                <a:solidFill>
                  <a:srgbClr val="4D4D4D"/>
                </a:solidFill>
                <a:latin typeface="Times New Roman" pitchFamily="18" charset="0"/>
                <a:ea typeface="楷体_GB2312" pitchFamily="49" charset="-122"/>
              </a:rPr>
              <a:t>IT</a:t>
            </a:r>
            <a:r>
              <a:rPr kumimoji="1" lang="zh-CN" altLang="en-US" dirty="0">
                <a:solidFill>
                  <a:srgbClr val="4D4D4D"/>
                </a:solidFill>
                <a:latin typeface="Times New Roman" pitchFamily="18" charset="0"/>
                <a:ea typeface="楷体_GB2312" pitchFamily="49" charset="-122"/>
              </a:rPr>
              <a:t>解决方案提供商综合排名</a:t>
            </a:r>
            <a:r>
              <a:rPr kumimoji="1" lang="zh-CN" altLang="en-US" dirty="0">
                <a:solidFill>
                  <a:srgbClr val="CC3300"/>
                </a:solidFill>
                <a:latin typeface="Times New Roman" pitchFamily="18" charset="0"/>
                <a:ea typeface="楷体_GB2312" pitchFamily="49" charset="-122"/>
              </a:rPr>
              <a:t>第一位</a:t>
            </a:r>
            <a:r>
              <a:rPr kumimoji="1" lang="en-US" altLang="zh-CN" dirty="0">
                <a:solidFill>
                  <a:srgbClr val="CC3300"/>
                </a:solidFill>
                <a:latin typeface="Times New Roman" pitchFamily="18" charset="0"/>
                <a:ea typeface="楷体_GB2312" pitchFamily="49" charset="-122"/>
              </a:rPr>
              <a:t>(</a:t>
            </a:r>
            <a:r>
              <a:rPr kumimoji="1" lang="zh-CN" altLang="en-US" dirty="0" smtClean="0">
                <a:solidFill>
                  <a:srgbClr val="CC3300"/>
                </a:solidFill>
                <a:latin typeface="Times New Roman" pitchFamily="18" charset="0"/>
                <a:ea typeface="楷体_GB2312" pitchFamily="49" charset="-122"/>
              </a:rPr>
              <a:t>连续</a:t>
            </a:r>
            <a:r>
              <a:rPr kumimoji="1" lang="en-US" altLang="zh-CN" dirty="0" smtClean="0">
                <a:solidFill>
                  <a:srgbClr val="CC3300"/>
                </a:solidFill>
                <a:latin typeface="Times New Roman" pitchFamily="18" charset="0"/>
                <a:ea typeface="楷体_GB2312" pitchFamily="49" charset="-122"/>
              </a:rPr>
              <a:t>3</a:t>
            </a:r>
            <a:r>
              <a:rPr kumimoji="1" lang="zh-CN" altLang="en-US" dirty="0" smtClean="0">
                <a:solidFill>
                  <a:srgbClr val="CC3300"/>
                </a:solidFill>
                <a:latin typeface="Times New Roman" pitchFamily="18" charset="0"/>
                <a:ea typeface="楷体_GB2312" pitchFamily="49" charset="-122"/>
              </a:rPr>
              <a:t>年</a:t>
            </a:r>
            <a:r>
              <a:rPr kumimoji="1" lang="en-US" altLang="zh-CN" dirty="0">
                <a:solidFill>
                  <a:srgbClr val="CC3300"/>
                </a:solidFill>
                <a:latin typeface="Times New Roman" pitchFamily="18" charset="0"/>
                <a:ea typeface="楷体_GB2312" pitchFamily="49" charset="-122"/>
              </a:rPr>
              <a:t>)</a:t>
            </a:r>
            <a:endParaRPr kumimoji="1" lang="zh-CN" altLang="en-US" dirty="0">
              <a:solidFill>
                <a:srgbClr val="CC0000"/>
              </a:solidFill>
              <a:latin typeface="Times New Roman" pitchFamily="18" charset="0"/>
              <a:ea typeface="楷体_GB2312" pitchFamily="49" charset="-122"/>
            </a:endParaRPr>
          </a:p>
        </p:txBody>
      </p:sp>
      <p:sp>
        <p:nvSpPr>
          <p:cNvPr id="7" name="Text Box 8"/>
          <p:cNvSpPr txBox="1">
            <a:spLocks noChangeArrowheads="1"/>
          </p:cNvSpPr>
          <p:nvPr/>
        </p:nvSpPr>
        <p:spPr bwMode="auto">
          <a:xfrm>
            <a:off x="1274763" y="4522788"/>
            <a:ext cx="731290" cy="307777"/>
          </a:xfrm>
          <a:prstGeom prst="rect">
            <a:avLst/>
          </a:prstGeom>
          <a:noFill/>
          <a:ln w="9525">
            <a:noFill/>
            <a:miter lim="800000"/>
            <a:headEnd/>
            <a:tailEnd/>
          </a:ln>
        </p:spPr>
        <p:txBody>
          <a:bodyPr wrap="none">
            <a:spAutoFit/>
          </a:bodyPr>
          <a:lstStyle/>
          <a:p>
            <a:r>
              <a:rPr lang="en-US" altLang="zh-CN" sz="1400" dirty="0" smtClean="0"/>
              <a:t>2010.7</a:t>
            </a:r>
            <a:endParaRPr lang="en-US" altLang="zh-CN" sz="1400" dirty="0"/>
          </a:p>
        </p:txBody>
      </p:sp>
      <p:grpSp>
        <p:nvGrpSpPr>
          <p:cNvPr id="8" name="Group 9"/>
          <p:cNvGrpSpPr>
            <a:grpSpLocks/>
          </p:cNvGrpSpPr>
          <p:nvPr/>
        </p:nvGrpSpPr>
        <p:grpSpPr bwMode="auto">
          <a:xfrm>
            <a:off x="3230563" y="2519363"/>
            <a:ext cx="2771775" cy="2303460"/>
            <a:chOff x="572" y="2115"/>
            <a:chExt cx="1497" cy="1452"/>
          </a:xfrm>
        </p:grpSpPr>
        <p:sp>
          <p:nvSpPr>
            <p:cNvPr id="9" name="Text Box 11"/>
            <p:cNvSpPr txBox="1">
              <a:spLocks noChangeArrowheads="1"/>
            </p:cNvSpPr>
            <p:nvPr/>
          </p:nvSpPr>
          <p:spPr bwMode="auto">
            <a:xfrm>
              <a:off x="572" y="2115"/>
              <a:ext cx="1497" cy="577"/>
            </a:xfrm>
            <a:prstGeom prst="rect">
              <a:avLst/>
            </a:prstGeom>
            <a:solidFill>
              <a:srgbClr val="DDDDDD"/>
            </a:solidFill>
            <a:ln w="9525">
              <a:noFill/>
              <a:miter lim="800000"/>
              <a:headEnd/>
              <a:tailEnd/>
            </a:ln>
          </p:spPr>
          <p:txBody>
            <a:bodyPr lIns="21600" tIns="46038" rIns="21600" bIns="46038">
              <a:spAutoFit/>
            </a:bodyPr>
            <a:lstStyle/>
            <a:p>
              <a:pPr eaLnBrk="0" hangingPunct="0">
                <a:spcBef>
                  <a:spcPct val="15000"/>
                </a:spcBef>
                <a:spcAft>
                  <a:spcPct val="15000"/>
                </a:spcAft>
                <a:buClr>
                  <a:schemeClr val="accent2"/>
                </a:buClr>
                <a:buSzPct val="75000"/>
                <a:buFont typeface="Monotype Sorts"/>
                <a:buNone/>
              </a:pPr>
              <a:r>
                <a:rPr kumimoji="1" lang="zh-CN" altLang="en-US">
                  <a:solidFill>
                    <a:srgbClr val="4D4D4D"/>
                  </a:solidFill>
                  <a:latin typeface="Times New Roman" pitchFamily="18" charset="0"/>
                  <a:ea typeface="楷体_GB2312" pitchFamily="49" charset="-122"/>
                </a:rPr>
                <a:t>东南融通处于</a:t>
              </a:r>
              <a:r>
                <a:rPr kumimoji="1" lang="zh-CN" altLang="en-US">
                  <a:solidFill>
                    <a:srgbClr val="0000CC"/>
                  </a:solidFill>
                  <a:latin typeface="Times New Roman" pitchFamily="18" charset="0"/>
                  <a:ea typeface="楷体_GB2312" pitchFamily="49" charset="-122"/>
                </a:rPr>
                <a:t>中国保险业</a:t>
              </a:r>
              <a:r>
                <a:rPr kumimoji="1" lang="en-US" altLang="zh-CN">
                  <a:solidFill>
                    <a:srgbClr val="4D4D4D"/>
                  </a:solidFill>
                  <a:latin typeface="Times New Roman" pitchFamily="18" charset="0"/>
                  <a:ea typeface="楷体_GB2312" pitchFamily="49" charset="-122"/>
                </a:rPr>
                <a:t>IT</a:t>
              </a:r>
              <a:r>
                <a:rPr kumimoji="1" lang="zh-CN" altLang="en-US">
                  <a:solidFill>
                    <a:srgbClr val="4D4D4D"/>
                  </a:solidFill>
                  <a:latin typeface="Times New Roman" pitchFamily="18" charset="0"/>
                  <a:ea typeface="楷体_GB2312" pitchFamily="49" charset="-122"/>
                </a:rPr>
                <a:t>解决方案提供商综合排名</a:t>
              </a:r>
              <a:r>
                <a:rPr kumimoji="1" lang="zh-CN" altLang="en-US">
                  <a:solidFill>
                    <a:srgbClr val="CC3300"/>
                  </a:solidFill>
                  <a:latin typeface="Times New Roman" pitchFamily="18" charset="0"/>
                  <a:ea typeface="楷体_GB2312" pitchFamily="49" charset="-122"/>
                </a:rPr>
                <a:t>第二名</a:t>
              </a:r>
              <a:r>
                <a:rPr kumimoji="1" lang="zh-CN" altLang="en-US">
                  <a:solidFill>
                    <a:srgbClr val="4D4D4D"/>
                  </a:solidFill>
                  <a:latin typeface="Times New Roman" pitchFamily="18" charset="0"/>
                  <a:ea typeface="楷体_GB2312" pitchFamily="49" charset="-122"/>
                </a:rPr>
                <a:t>（中科软第一）</a:t>
              </a:r>
            </a:p>
          </p:txBody>
        </p:sp>
        <p:sp>
          <p:nvSpPr>
            <p:cNvPr id="10" name="Text Box 12"/>
            <p:cNvSpPr txBox="1">
              <a:spLocks noChangeArrowheads="1"/>
            </p:cNvSpPr>
            <p:nvPr/>
          </p:nvSpPr>
          <p:spPr bwMode="auto">
            <a:xfrm>
              <a:off x="978" y="3373"/>
              <a:ext cx="395" cy="194"/>
            </a:xfrm>
            <a:prstGeom prst="rect">
              <a:avLst/>
            </a:prstGeom>
            <a:noFill/>
            <a:ln w="9525">
              <a:noFill/>
              <a:miter lim="800000"/>
              <a:headEnd/>
              <a:tailEnd/>
            </a:ln>
          </p:spPr>
          <p:txBody>
            <a:bodyPr wrap="none">
              <a:spAutoFit/>
            </a:bodyPr>
            <a:lstStyle/>
            <a:p>
              <a:r>
                <a:rPr lang="en-US" altLang="zh-CN" sz="1400" dirty="0" smtClean="0"/>
                <a:t>2010.7</a:t>
              </a:r>
              <a:endParaRPr lang="en-US" altLang="zh-CN" sz="1400" dirty="0"/>
            </a:p>
          </p:txBody>
        </p:sp>
      </p:grpSp>
      <p:sp>
        <p:nvSpPr>
          <p:cNvPr id="11" name="Text Box 7"/>
          <p:cNvSpPr txBox="1">
            <a:spLocks noChangeArrowheads="1"/>
          </p:cNvSpPr>
          <p:nvPr/>
        </p:nvSpPr>
        <p:spPr bwMode="auto">
          <a:xfrm>
            <a:off x="6219825" y="2505075"/>
            <a:ext cx="2381250" cy="930275"/>
          </a:xfrm>
          <a:prstGeom prst="rect">
            <a:avLst/>
          </a:prstGeom>
          <a:solidFill>
            <a:srgbClr val="DDDDDD"/>
          </a:solidFill>
          <a:ln w="9525">
            <a:noFill/>
            <a:miter lim="800000"/>
            <a:headEnd/>
            <a:tailEnd/>
          </a:ln>
        </p:spPr>
        <p:txBody>
          <a:bodyPr lIns="21600" tIns="46038" rIns="21600" bIns="46038">
            <a:spAutoFit/>
          </a:bodyPr>
          <a:lstStyle/>
          <a:p>
            <a:pPr eaLnBrk="0" hangingPunct="0">
              <a:spcBef>
                <a:spcPct val="15000"/>
              </a:spcBef>
              <a:spcAft>
                <a:spcPct val="15000"/>
              </a:spcAft>
              <a:buClr>
                <a:schemeClr val="accent2"/>
              </a:buClr>
              <a:buSzPct val="75000"/>
              <a:buFont typeface="Monotype Sorts"/>
              <a:buNone/>
            </a:pPr>
            <a:r>
              <a:rPr kumimoji="1" lang="zh-CN" altLang="en-US">
                <a:solidFill>
                  <a:srgbClr val="4D4D4D"/>
                </a:solidFill>
                <a:latin typeface="Times New Roman" pitchFamily="18" charset="0"/>
                <a:ea typeface="楷体_GB2312" pitchFamily="49" charset="-122"/>
              </a:rPr>
              <a:t>东南融通在</a:t>
            </a:r>
            <a:r>
              <a:rPr kumimoji="1" lang="zh-CN" altLang="en-US">
                <a:solidFill>
                  <a:srgbClr val="0000CC"/>
                </a:solidFill>
                <a:latin typeface="Times New Roman" pitchFamily="18" charset="0"/>
                <a:ea typeface="楷体_GB2312" pitchFamily="49" charset="-122"/>
              </a:rPr>
              <a:t>中国银行业</a:t>
            </a:r>
            <a:r>
              <a:rPr kumimoji="1" lang="en-US" altLang="zh-CN">
                <a:solidFill>
                  <a:srgbClr val="4D4D4D"/>
                </a:solidFill>
                <a:latin typeface="Times New Roman" pitchFamily="18" charset="0"/>
                <a:ea typeface="楷体_GB2312" pitchFamily="49" charset="-122"/>
              </a:rPr>
              <a:t>IT</a:t>
            </a:r>
            <a:r>
              <a:rPr kumimoji="1" lang="zh-CN" altLang="en-US">
                <a:solidFill>
                  <a:srgbClr val="4D4D4D"/>
                </a:solidFill>
                <a:latin typeface="Times New Roman" pitchFamily="18" charset="0"/>
                <a:ea typeface="楷体_GB2312" pitchFamily="49" charset="-122"/>
              </a:rPr>
              <a:t>解决方案提供商综合排名</a:t>
            </a:r>
            <a:r>
              <a:rPr kumimoji="1" lang="zh-CN" altLang="en-US">
                <a:solidFill>
                  <a:srgbClr val="CC3300"/>
                </a:solidFill>
                <a:latin typeface="Times New Roman" pitchFamily="18" charset="0"/>
                <a:ea typeface="楷体_GB2312" pitchFamily="49" charset="-122"/>
              </a:rPr>
              <a:t>第一位</a:t>
            </a:r>
            <a:endParaRPr kumimoji="1" lang="zh-CN" altLang="en-US">
              <a:solidFill>
                <a:srgbClr val="CC0000"/>
              </a:solidFill>
              <a:latin typeface="Times New Roman" pitchFamily="18" charset="0"/>
              <a:ea typeface="楷体_GB2312" pitchFamily="49" charset="-122"/>
            </a:endParaRPr>
          </a:p>
        </p:txBody>
      </p:sp>
      <p:sp>
        <p:nvSpPr>
          <p:cNvPr id="12" name="Text Box 8"/>
          <p:cNvSpPr txBox="1">
            <a:spLocks noChangeArrowheads="1"/>
          </p:cNvSpPr>
          <p:nvPr/>
        </p:nvSpPr>
        <p:spPr bwMode="auto">
          <a:xfrm>
            <a:off x="7042150" y="4505325"/>
            <a:ext cx="731838" cy="307975"/>
          </a:xfrm>
          <a:prstGeom prst="rect">
            <a:avLst/>
          </a:prstGeom>
          <a:noFill/>
          <a:ln w="9525">
            <a:noFill/>
            <a:miter lim="800000"/>
            <a:headEnd/>
            <a:tailEnd/>
          </a:ln>
        </p:spPr>
        <p:txBody>
          <a:bodyPr wrap="none">
            <a:spAutoFit/>
          </a:bodyPr>
          <a:lstStyle/>
          <a:p>
            <a:r>
              <a:rPr lang="en-US" altLang="zh-CN" sz="1400"/>
              <a:t>2009.6</a:t>
            </a:r>
          </a:p>
        </p:txBody>
      </p:sp>
      <p:pic>
        <p:nvPicPr>
          <p:cNvPr id="13" name="Picture 6"/>
          <p:cNvPicPr>
            <a:picLocks noChangeAspect="1" noChangeArrowheads="1"/>
          </p:cNvPicPr>
          <p:nvPr/>
        </p:nvPicPr>
        <p:blipFill>
          <a:blip r:embed="rId3" cstate="print"/>
          <a:srcRect/>
          <a:stretch>
            <a:fillRect/>
          </a:stretch>
        </p:blipFill>
        <p:spPr bwMode="auto">
          <a:xfrm>
            <a:off x="3690938" y="3813175"/>
            <a:ext cx="1441450" cy="652463"/>
          </a:xfrm>
          <a:prstGeom prst="rect">
            <a:avLst/>
          </a:prstGeom>
          <a:noFill/>
          <a:ln w="9525">
            <a:noFill/>
            <a:miter lim="800000"/>
            <a:headEnd/>
            <a:tailEnd/>
          </a:ln>
        </p:spPr>
      </p:pic>
      <p:pic>
        <p:nvPicPr>
          <p:cNvPr id="14" name="Picture 6" descr="ccid"/>
          <p:cNvPicPr>
            <a:picLocks noChangeAspect="1" noChangeArrowheads="1"/>
          </p:cNvPicPr>
          <p:nvPr/>
        </p:nvPicPr>
        <p:blipFill>
          <a:blip r:embed="rId4" cstate="email"/>
          <a:srcRect/>
          <a:stretch>
            <a:fillRect/>
          </a:stretch>
        </p:blipFill>
        <p:spPr bwMode="auto">
          <a:xfrm>
            <a:off x="6632575" y="3792538"/>
            <a:ext cx="1584325" cy="692150"/>
          </a:xfrm>
          <a:prstGeom prst="rect">
            <a:avLst/>
          </a:prstGeom>
          <a:noFill/>
          <a:ln w="9525">
            <a:noFill/>
            <a:miter lim="800000"/>
            <a:headEnd/>
            <a:tailEnd/>
          </a:ln>
        </p:spPr>
      </p:pic>
      <p:sp>
        <p:nvSpPr>
          <p:cNvPr id="15" name="Rectangle 4"/>
          <p:cNvSpPr>
            <a:spLocks noChangeArrowheads="1"/>
          </p:cNvSpPr>
          <p:nvPr/>
        </p:nvSpPr>
        <p:spPr bwMode="auto">
          <a:xfrm>
            <a:off x="395288" y="4857750"/>
            <a:ext cx="8401050" cy="11636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nchor="ctr">
            <a:spAutoFit/>
          </a:bodyPr>
          <a:lstStyle/>
          <a:p>
            <a:pPr marL="268288" indent="-268288">
              <a:spcBef>
                <a:spcPct val="30000"/>
              </a:spcBef>
              <a:spcAft>
                <a:spcPct val="5000"/>
              </a:spcAft>
              <a:buClr>
                <a:srgbClr val="FF6600"/>
              </a:buClr>
              <a:buFont typeface="Wingdings" pitchFamily="2" charset="2"/>
              <a:buChar char="n"/>
            </a:pPr>
            <a:r>
              <a:rPr lang="zh-CN" altLang="en-US" sz="1600" dirty="0"/>
              <a:t>入选</a:t>
            </a:r>
            <a:r>
              <a:rPr lang="en-US" altLang="zh-CN" sz="1600" dirty="0"/>
              <a:t>2009</a:t>
            </a:r>
            <a:r>
              <a:rPr lang="zh-CN" altLang="en-US" sz="1600" dirty="0"/>
              <a:t>年度</a:t>
            </a:r>
            <a:r>
              <a:rPr lang="zh-CN" altLang="en-US" sz="1600" dirty="0">
                <a:solidFill>
                  <a:srgbClr val="FF0000"/>
                </a:solidFill>
              </a:rPr>
              <a:t>“全球金融技术公司</a:t>
            </a:r>
            <a:r>
              <a:rPr lang="en-US" altLang="zh-CN" sz="1600" dirty="0">
                <a:solidFill>
                  <a:srgbClr val="FF0000"/>
                </a:solidFill>
              </a:rPr>
              <a:t>100</a:t>
            </a:r>
            <a:r>
              <a:rPr lang="zh-CN" altLang="en-US" sz="1600" dirty="0">
                <a:solidFill>
                  <a:srgbClr val="FF0000"/>
                </a:solidFill>
              </a:rPr>
              <a:t>强（</a:t>
            </a:r>
            <a:r>
              <a:rPr lang="en-US" altLang="zh-CN" sz="1600" dirty="0" err="1">
                <a:solidFill>
                  <a:srgbClr val="FF0000"/>
                </a:solidFill>
              </a:rPr>
              <a:t>FinTech</a:t>
            </a:r>
            <a:r>
              <a:rPr lang="en-US" altLang="zh-CN" sz="1600" dirty="0">
                <a:solidFill>
                  <a:srgbClr val="FF0000"/>
                </a:solidFill>
              </a:rPr>
              <a:t> 100</a:t>
            </a:r>
            <a:r>
              <a:rPr lang="zh-CN" altLang="en-US" sz="1600" dirty="0">
                <a:solidFill>
                  <a:srgbClr val="FF0000"/>
                </a:solidFill>
              </a:rPr>
              <a:t>）</a:t>
            </a:r>
            <a:r>
              <a:rPr lang="zh-CN" altLang="en-US" sz="1600" dirty="0"/>
              <a:t>”榜单，并位列入选的</a:t>
            </a:r>
            <a:r>
              <a:rPr lang="en-US" altLang="zh-CN" sz="1600" dirty="0"/>
              <a:t>3</a:t>
            </a:r>
            <a:r>
              <a:rPr lang="zh-CN" altLang="en-US" sz="1600" dirty="0"/>
              <a:t>家中国公司</a:t>
            </a:r>
            <a:r>
              <a:rPr lang="zh-CN" altLang="en-US" sz="1600" dirty="0">
                <a:solidFill>
                  <a:srgbClr val="FF0000"/>
                </a:solidFill>
              </a:rPr>
              <a:t>首位</a:t>
            </a:r>
            <a:r>
              <a:rPr lang="zh-CN" altLang="en-US" sz="1600" dirty="0"/>
              <a:t>（全球前三位：</a:t>
            </a:r>
            <a:r>
              <a:rPr lang="en-US" altLang="zh-CN" sz="1600" dirty="0"/>
              <a:t>Fiserv, </a:t>
            </a:r>
            <a:r>
              <a:rPr lang="en-US" altLang="zh-CN" sz="1600" dirty="0" err="1"/>
              <a:t>Sungard</a:t>
            </a:r>
            <a:r>
              <a:rPr lang="en-US" altLang="zh-CN" sz="1600" dirty="0"/>
              <a:t>, Fidelity</a:t>
            </a:r>
            <a:r>
              <a:rPr lang="zh-CN" altLang="en-US" sz="1600" dirty="0"/>
              <a:t>）</a:t>
            </a:r>
          </a:p>
          <a:p>
            <a:pPr marL="268288" indent="-268288">
              <a:spcBef>
                <a:spcPct val="30000"/>
              </a:spcBef>
              <a:spcAft>
                <a:spcPct val="5000"/>
              </a:spcAft>
              <a:buClr>
                <a:srgbClr val="FF6600"/>
              </a:buClr>
              <a:buFont typeface="Wingdings" pitchFamily="2" charset="2"/>
              <a:buChar char="n"/>
            </a:pPr>
            <a:r>
              <a:rPr lang="en-US" altLang="zh-CN" sz="1600" dirty="0"/>
              <a:t>2006</a:t>
            </a:r>
            <a:r>
              <a:rPr lang="zh-CN" altLang="en-US" sz="1600" dirty="0"/>
              <a:t>年及</a:t>
            </a:r>
            <a:r>
              <a:rPr lang="en-US" altLang="zh-CN" sz="1600" dirty="0"/>
              <a:t>2007</a:t>
            </a:r>
            <a:r>
              <a:rPr lang="zh-CN" altLang="en-US" sz="1600" dirty="0"/>
              <a:t>年两次入选美国权威杂志 </a:t>
            </a:r>
            <a:r>
              <a:rPr lang="en-US" altLang="zh-CN" sz="1600" dirty="0"/>
              <a:t>Global Services</a:t>
            </a:r>
            <a:r>
              <a:rPr lang="zh-CN" altLang="en-US" sz="1600" dirty="0"/>
              <a:t>和全球服务外包的咨询公司</a:t>
            </a:r>
            <a:r>
              <a:rPr lang="en-US" altLang="zh-CN" sz="1600" dirty="0" err="1"/>
              <a:t>NeoIT</a:t>
            </a:r>
            <a:r>
              <a:rPr lang="zh-CN" altLang="en-US" sz="1600" dirty="0"/>
              <a:t>共同评选的“</a:t>
            </a:r>
            <a:r>
              <a:rPr lang="zh-CN" altLang="en-US" sz="1600" dirty="0">
                <a:solidFill>
                  <a:srgbClr val="FF0000"/>
                </a:solidFill>
              </a:rPr>
              <a:t>全球服务</a:t>
            </a:r>
            <a:r>
              <a:rPr lang="en-US" altLang="zh-CN" sz="1600" dirty="0">
                <a:solidFill>
                  <a:srgbClr val="FF0000"/>
                </a:solidFill>
              </a:rPr>
              <a:t>100</a:t>
            </a:r>
            <a:r>
              <a:rPr lang="zh-CN" altLang="en-US" sz="1600" dirty="0">
                <a:solidFill>
                  <a:srgbClr val="FF0000"/>
                </a:solidFill>
              </a:rPr>
              <a:t>强</a:t>
            </a:r>
            <a:r>
              <a:rPr lang="zh-CN" altLang="en-US" sz="1600" dirty="0"/>
              <a:t>”（</a:t>
            </a:r>
            <a:r>
              <a:rPr lang="en-US" altLang="zh-CN" sz="1600" dirty="0"/>
              <a:t>Global Services 100</a:t>
            </a:r>
            <a:r>
              <a:rPr lang="zh-CN" altLang="en-US" sz="1600" dirty="0"/>
              <a:t>）</a:t>
            </a:r>
          </a:p>
        </p:txBody>
      </p:sp>
    </p:spTree>
    <p:extLst>
      <p:ext uri="{BB962C8B-B14F-4D97-AF65-F5344CB8AC3E}">
        <p14:creationId xmlns:p14="http://schemas.microsoft.com/office/powerpoint/2010/main" val="692079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38255" name="标题 23"/>
          <p:cNvSpPr>
            <a:spLocks noGrp="1"/>
          </p:cNvSpPr>
          <p:nvPr>
            <p:ph type="title" idx="4294967295"/>
          </p:nvPr>
        </p:nvSpPr>
        <p:spPr/>
        <p:txBody>
          <a:bodyPr/>
          <a:lstStyle/>
          <a:p>
            <a:pPr eaLnBrk="1" hangingPunct="1"/>
            <a:r>
              <a:rPr lang="zh-CN" altLang="en-US" smtClean="0"/>
              <a:t>主题</a:t>
            </a:r>
          </a:p>
        </p:txBody>
      </p:sp>
      <p:grpSp>
        <p:nvGrpSpPr>
          <p:cNvPr id="138256"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38257"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38258"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38262"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数据交换</a:t>
            </a:r>
            <a:endParaRPr lang="zh-CN" altLang="zh-CN" sz="1500">
              <a:solidFill>
                <a:schemeClr val="bg1"/>
              </a:solidFill>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ETLPLUS调度监控</a:t>
            </a:r>
            <a:endParaRPr lang="zh-CN" altLang="zh-CN" sz="1500"/>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综合报表应用</a:t>
            </a:r>
            <a:endParaRPr lang="zh-CN" altLang="zh-CN" sz="1500"/>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实施工艺促进</a:t>
            </a:r>
            <a:endParaRPr lang="zh-CN" altLang="zh-CN" sz="1500"/>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38296"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BIOFFICE报表平台</a:t>
            </a:r>
            <a:endParaRPr lang="zh-CN" altLang="zh-CN" sz="1500"/>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数据加工</a:t>
            </a:r>
            <a:endParaRPr lang="zh-CN" altLang="zh-CN" sz="1500"/>
          </a:p>
        </p:txBody>
      </p:sp>
    </p:spTree>
    <p:extLst>
      <p:ext uri="{BB962C8B-B14F-4D97-AF65-F5344CB8AC3E}">
        <p14:creationId xmlns:p14="http://schemas.microsoft.com/office/powerpoint/2010/main" val="367570064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5F7C007A-D6A3-40C4-9138-E80F3A0AC63C}" type="slidenum">
              <a:rPr lang="zh-TW" altLang="en-GB" sz="1100" b="0">
                <a:latin typeface="Book Antiqua" pitchFamily="18" charset="0"/>
              </a:rPr>
              <a:pPr/>
              <a:t>71</a:t>
            </a:fld>
            <a:endParaRPr lang="en-GB" altLang="zh-TW" sz="1100" b="0">
              <a:latin typeface="Book Antiqua" pitchFamily="18" charset="0"/>
            </a:endParaRPr>
          </a:p>
        </p:txBody>
      </p:sp>
      <p:sp>
        <p:nvSpPr>
          <p:cNvPr id="139267" name="标题 1"/>
          <p:cNvSpPr>
            <a:spLocks noGrp="1"/>
          </p:cNvSpPr>
          <p:nvPr>
            <p:ph type="title" idx="4294967295"/>
          </p:nvPr>
        </p:nvSpPr>
        <p:spPr/>
        <p:txBody>
          <a:bodyPr/>
          <a:lstStyle/>
          <a:p>
            <a:pPr eaLnBrk="1" hangingPunct="1"/>
            <a:r>
              <a:rPr lang="zh-CN" smtClean="0"/>
              <a:t>数据交换</a:t>
            </a:r>
            <a:r>
              <a:rPr lang="zh-CN" altLang="en-US" smtClean="0"/>
              <a:t>：</a:t>
            </a:r>
            <a:r>
              <a:rPr lang="zh-CN" smtClean="0"/>
              <a:t>整体架构</a:t>
            </a:r>
            <a:endParaRPr lang="zh-CN" altLang="en-US" smtClean="0"/>
          </a:p>
        </p:txBody>
      </p:sp>
      <p:sp>
        <p:nvSpPr>
          <p:cNvPr id="13926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595C389-5561-4540-BF58-7905EDD13AAB}" type="slidenum">
              <a:rPr lang="zh-TW" altLang="en-GB" sz="1100" b="0">
                <a:latin typeface="Book Antiqua" pitchFamily="18" charset="0"/>
              </a:rPr>
              <a:pPr algn="r"/>
              <a:t>71</a:t>
            </a:fld>
            <a:endParaRPr lang="en-GB" altLang="zh-TW" sz="1100" b="0">
              <a:latin typeface="Book Antiqua" pitchFamily="18" charset="0"/>
            </a:endParaRPr>
          </a:p>
        </p:txBody>
      </p:sp>
      <p:pic>
        <p:nvPicPr>
          <p:cNvPr id="1392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068" y="1288762"/>
            <a:ext cx="6384636" cy="459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626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0" name="灯片编号占位符 1"/>
          <p:cNvSpPr txBox="1">
            <a:spLocks noGrp="1"/>
          </p:cNvSpPr>
          <p:nvPr/>
        </p:nvSpPr>
        <p:spPr bwMode="auto">
          <a:xfrm>
            <a:off x="457489" y="6355773"/>
            <a:ext cx="213302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nchor="ctr"/>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17563" indent="-3143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57300" indent="-250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760538" indent="-252413"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263775" indent="-252413"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7209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31781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6353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40925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eaLnBrk="1" hangingPunct="1"/>
            <a:fld id="{C2410D56-3232-4459-A97D-D59656BC8866}" type="slidenum">
              <a:rPr lang="zh-TW" altLang="en-GB" sz="1200" b="0">
                <a:solidFill>
                  <a:srgbClr val="898989"/>
                </a:solidFill>
                <a:latin typeface="Calibri" pitchFamily="34" charset="0"/>
                <a:ea typeface="PMingLiU" pitchFamily="18" charset="-120"/>
              </a:rPr>
              <a:pPr eaLnBrk="1" hangingPunct="1"/>
              <a:t>72</a:t>
            </a:fld>
            <a:endParaRPr lang="en-GB" altLang="zh-TW" sz="1200" b="0">
              <a:solidFill>
                <a:srgbClr val="898989"/>
              </a:solidFill>
              <a:latin typeface="Calibri" pitchFamily="34" charset="0"/>
              <a:ea typeface="PMingLiU" pitchFamily="18" charset="-120"/>
            </a:endParaRPr>
          </a:p>
        </p:txBody>
      </p:sp>
      <p:sp>
        <p:nvSpPr>
          <p:cNvPr id="468995" name="标题 1"/>
          <p:cNvSpPr>
            <a:spLocks noGrp="1"/>
          </p:cNvSpPr>
          <p:nvPr>
            <p:ph type="title" idx="4294967295"/>
          </p:nvPr>
        </p:nvSpPr>
        <p:spPr/>
        <p:txBody>
          <a:bodyPr lIns="91431" tIns="45715" rIns="91431" bIns="45715"/>
          <a:lstStyle/>
          <a:p>
            <a:r>
              <a:rPr lang="zh-CN" altLang="en-US" smtClean="0"/>
              <a:t>数据交换：组件部署</a:t>
            </a:r>
          </a:p>
        </p:txBody>
      </p:sp>
      <p:sp>
        <p:nvSpPr>
          <p:cNvPr id="46899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17563" indent="-3143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57300" indent="-250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760538" indent="-252413"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263775" indent="-252413"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7209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31781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6353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40925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5D199D5-B136-40D8-BF8B-BA5FDD89D3F5}" type="slidenum">
              <a:rPr lang="zh-TW" altLang="en-GB" sz="1100" b="0">
                <a:latin typeface="Book Antiqua" pitchFamily="18" charset="0"/>
                <a:ea typeface="PMingLiU" pitchFamily="18" charset="-120"/>
              </a:rPr>
              <a:pPr algn="r"/>
              <a:t>72</a:t>
            </a:fld>
            <a:endParaRPr lang="en-GB" altLang="zh-TW" sz="1100" b="0">
              <a:latin typeface="Book Antiqua" pitchFamily="18" charset="0"/>
              <a:ea typeface="PMingLiU" pitchFamily="18" charset="-120"/>
            </a:endParaRPr>
          </a:p>
        </p:txBody>
      </p:sp>
      <p:sp>
        <p:nvSpPr>
          <p:cNvPr id="468997" name="Rectangle 3"/>
          <p:cNvSpPr txBox="1">
            <a:spLocks noChangeArrowheads="1"/>
          </p:cNvSpPr>
          <p:nvPr/>
        </p:nvSpPr>
        <p:spPr bwMode="auto">
          <a:xfrm>
            <a:off x="155864" y="95250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394" tIns="45697" rIns="91394" bIns="45697"/>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35025" indent="-377825"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257300" indent="-250825"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760538" indent="-252413"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263775" indent="-252413"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7209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31781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6353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4092575" indent="-252413"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SzPct val="75000"/>
            </a:pPr>
            <a:endParaRPr lang="en-US" altLang="zh-CN" sz="16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数据传输客户端</a:t>
            </a:r>
            <a:endParaRPr lang="en-US" altLang="zh-CN" sz="16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查询某个节点上某个数据文件是否存在。</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将本地数据文件安全，完整，快速的传输到指定的节点。</a:t>
            </a: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将指定节点上的数据文件安全，完整，快速的下载到本地。</a:t>
            </a:r>
            <a:endParaRPr lang="en-US" altLang="zh-CN" sz="1500" b="0">
              <a:latin typeface="Frutiger 45 Light"/>
              <a:ea typeface="黑体" pitchFamily="49" charset="-122"/>
            </a:endParaRPr>
          </a:p>
          <a:p>
            <a:pPr>
              <a:lnSpc>
                <a:spcPct val="140000"/>
              </a:lnSpc>
              <a:spcBef>
                <a:spcPct val="50000"/>
              </a:spcBef>
              <a:buClr>
                <a:srgbClr val="FB7A13"/>
              </a:buClr>
              <a:buSzPct val="75000"/>
              <a:buFont typeface="Wingdings" pitchFamily="2" charset="2"/>
              <a:buChar char="n"/>
            </a:pPr>
            <a:r>
              <a:rPr lang="zh-CN" altLang="en-US" sz="1600" b="0">
                <a:latin typeface="Frutiger 45 Light"/>
                <a:ea typeface="黑体" pitchFamily="49" charset="-122"/>
              </a:rPr>
              <a:t>数据接收服务端</a:t>
            </a:r>
            <a:endParaRPr lang="en-US" altLang="zh-CN" sz="16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提供安全认证。</a:t>
            </a:r>
            <a:endParaRPr lang="en-US" altLang="zh-CN" sz="15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提供数据传输服务</a:t>
            </a:r>
            <a:endParaRPr lang="en-US" altLang="zh-CN" sz="1500" b="0">
              <a:latin typeface="Frutiger 45 Light"/>
              <a:ea typeface="黑体" pitchFamily="49" charset="-122"/>
            </a:endParaRPr>
          </a:p>
          <a:p>
            <a:pPr lvl="1">
              <a:lnSpc>
                <a:spcPct val="140000"/>
              </a:lnSpc>
              <a:spcBef>
                <a:spcPct val="50000"/>
              </a:spcBef>
              <a:buClr>
                <a:srgbClr val="FB7A13"/>
              </a:buClr>
              <a:buSzPct val="75000"/>
              <a:buFont typeface="Wingdings" pitchFamily="2" charset="2"/>
              <a:buChar char="p"/>
            </a:pPr>
            <a:r>
              <a:rPr lang="zh-CN" altLang="en-US" sz="1500" b="0">
                <a:latin typeface="Frutiger 45 Light"/>
                <a:ea typeface="黑体" pitchFamily="49" charset="-122"/>
              </a:rPr>
              <a:t>相关管理功能</a:t>
            </a:r>
            <a:endParaRPr lang="en-US" altLang="zh-CN" sz="1500" b="0">
              <a:latin typeface="Frutiger 45 Light"/>
              <a:ea typeface="黑体" pitchFamily="49" charset="-122"/>
            </a:endParaRPr>
          </a:p>
        </p:txBody>
      </p:sp>
      <p:pic>
        <p:nvPicPr>
          <p:cNvPr id="4689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523" y="3307773"/>
            <a:ext cx="5429250" cy="28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67832982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8676E3DB-AC70-4741-A692-5FDD0472A9EB}" type="slidenum">
              <a:rPr lang="zh-TW" altLang="en-GB" sz="1100" b="0">
                <a:latin typeface="Book Antiqua" pitchFamily="18" charset="0"/>
              </a:rPr>
              <a:pPr/>
              <a:t>73</a:t>
            </a:fld>
            <a:endParaRPr lang="en-GB" altLang="zh-TW" sz="1100" b="0">
              <a:latin typeface="Book Antiqua" pitchFamily="18" charset="0"/>
            </a:endParaRPr>
          </a:p>
        </p:txBody>
      </p:sp>
      <p:sp>
        <p:nvSpPr>
          <p:cNvPr id="141315" name="标题 1"/>
          <p:cNvSpPr>
            <a:spLocks noGrp="1"/>
          </p:cNvSpPr>
          <p:nvPr>
            <p:ph type="title" idx="4294967295"/>
          </p:nvPr>
        </p:nvSpPr>
        <p:spPr/>
        <p:txBody>
          <a:bodyPr/>
          <a:lstStyle/>
          <a:p>
            <a:pPr eaLnBrk="1" hangingPunct="1"/>
            <a:r>
              <a:rPr lang="zh-CN" smtClean="0"/>
              <a:t>数据交换</a:t>
            </a:r>
            <a:r>
              <a:rPr lang="zh-CN" altLang="en-US" smtClean="0"/>
              <a:t>：数据采集</a:t>
            </a:r>
          </a:p>
        </p:txBody>
      </p:sp>
      <p:sp>
        <p:nvSpPr>
          <p:cNvPr id="14131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9B902CA-4DA6-4620-AC75-87B91B39FDA6}" type="slidenum">
              <a:rPr lang="zh-TW" altLang="en-GB" sz="1100" b="0">
                <a:latin typeface="Book Antiqua" pitchFamily="18" charset="0"/>
              </a:rPr>
              <a:pPr algn="r"/>
              <a:t>73</a:t>
            </a:fld>
            <a:endParaRPr lang="en-GB" altLang="zh-TW" sz="1100" b="0">
              <a:latin typeface="Book Antiqua" pitchFamily="18" charset="0"/>
            </a:endParaRPr>
          </a:p>
        </p:txBody>
      </p:sp>
      <p:sp>
        <p:nvSpPr>
          <p:cNvPr id="141317"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定向推送</a:t>
            </a: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源系统自行判断数据可以卸载的时刻，使用通用的卸载程序卸载文本。 </a:t>
            </a: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卸载后处理调用传输客户端的传输命令</a:t>
            </a: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传输程序完成文件接收操作</a:t>
            </a:r>
            <a:r>
              <a:rPr lang="en-US" altLang="zh-CN" sz="1500" b="0">
                <a:latin typeface="Frutiger 45 Light"/>
                <a:ea typeface="黑体" pitchFamily="49" charset="-122"/>
              </a:rPr>
              <a:t>,</a:t>
            </a:r>
            <a:r>
              <a:rPr lang="zh-CN" altLang="en-US" sz="1500" b="0">
                <a:latin typeface="Frutiger 45 Light"/>
                <a:ea typeface="黑体" pitchFamily="49" charset="-122"/>
              </a:rPr>
              <a:t>记录数据的状态信息；</a:t>
            </a: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文件名称标准化</a:t>
            </a:r>
            <a:endParaRPr lang="en-US" altLang="zh-CN" sz="1500" b="0">
              <a:latin typeface="Frutiger 45 Light"/>
              <a:ea typeface="黑体" pitchFamily="49" charset="-122"/>
            </a:endParaRP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事件通知文件到达</a:t>
            </a:r>
            <a:endParaRPr lang="en-US" altLang="zh-CN" sz="1500" b="0">
              <a:latin typeface="Frutiger 45 Light"/>
              <a:ea typeface="黑体" pitchFamily="49" charset="-122"/>
            </a:endParaRP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传输程序结束文件传输操作。</a:t>
            </a:r>
            <a:endParaRPr lang="en-US" altLang="zh-CN" sz="1500" b="0">
              <a:latin typeface="Frutiger 45 Light"/>
              <a:ea typeface="黑体" pitchFamily="49" charset="-122"/>
            </a:endParaRPr>
          </a:p>
          <a:p>
            <a:pPr lvl="1">
              <a:lnSpc>
                <a:spcPct val="140000"/>
              </a:lnSpc>
              <a:spcBef>
                <a:spcPct val="50000"/>
              </a:spcBef>
              <a:buClr>
                <a:srgbClr val="FB7A13"/>
              </a:buClr>
              <a:buFont typeface="UBSHeadline"/>
              <a:buAutoNum type="arabicPeriod"/>
            </a:pPr>
            <a:r>
              <a:rPr lang="zh-CN" altLang="en-US" sz="1500" b="0">
                <a:latin typeface="Frutiger 45 Light"/>
                <a:ea typeface="黑体" pitchFamily="49" charset="-122"/>
              </a:rPr>
              <a:t>触发调度流程、加工作业调起</a:t>
            </a: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主动抽取</a:t>
            </a:r>
            <a:endParaRPr lang="en-US" altLang="zh-CN" sz="1600" b="0">
              <a:latin typeface="Frutiger 45 Light"/>
              <a:ea typeface="黑体" pitchFamily="49" charset="-122"/>
            </a:endParaRPr>
          </a:p>
          <a:p>
            <a:pPr lvl="1">
              <a:lnSpc>
                <a:spcPct val="140000"/>
              </a:lnSpc>
              <a:spcBef>
                <a:spcPct val="50000"/>
              </a:spcBef>
              <a:buClr>
                <a:srgbClr val="FB7A13"/>
              </a:buClr>
              <a:buFont typeface="Wingdings" pitchFamily="2" charset="2"/>
              <a:buChar char="p"/>
            </a:pPr>
            <a:r>
              <a:rPr lang="zh-CN" altLang="en-US" sz="1500" b="0">
                <a:latin typeface="Frutiger 45 Light"/>
                <a:ea typeface="黑体" pitchFamily="49" charset="-122"/>
              </a:rPr>
              <a:t>系统扫描约定信号（数据库状态）或约定时间</a:t>
            </a:r>
            <a:endParaRPr lang="en-US" altLang="zh-CN" sz="1500" b="0">
              <a:latin typeface="Frutiger 45 Light"/>
              <a:ea typeface="黑体" pitchFamily="49" charset="-122"/>
            </a:endParaRPr>
          </a:p>
          <a:p>
            <a:pPr lvl="1">
              <a:lnSpc>
                <a:spcPct val="140000"/>
              </a:lnSpc>
              <a:spcBef>
                <a:spcPct val="50000"/>
              </a:spcBef>
              <a:buClr>
                <a:srgbClr val="FB7A13"/>
              </a:buClr>
              <a:buFont typeface="Wingdings" pitchFamily="2" charset="2"/>
              <a:buChar char="p"/>
            </a:pPr>
            <a:r>
              <a:rPr lang="zh-CN" altLang="en-US" sz="1500" b="0">
                <a:latin typeface="Frutiger 45 Light"/>
                <a:ea typeface="黑体" pitchFamily="49" charset="-122"/>
              </a:rPr>
              <a:t>触发就绪事件通知，进一步触发</a:t>
            </a:r>
            <a:r>
              <a:rPr lang="en-US" altLang="zh-CN" sz="1500" b="0">
                <a:latin typeface="Frutiger 45 Light"/>
                <a:ea typeface="黑体" pitchFamily="49" charset="-122"/>
              </a:rPr>
              <a:t>ETL</a:t>
            </a:r>
            <a:r>
              <a:rPr lang="zh-CN" altLang="en-US" sz="1500" b="0">
                <a:latin typeface="Frutiger 45 Light"/>
                <a:ea typeface="黑体" pitchFamily="49" charset="-122"/>
              </a:rPr>
              <a:t>抽取作业调度进行抽取</a:t>
            </a:r>
            <a:endParaRPr lang="en-US" altLang="zh-CN" sz="1600" b="0">
              <a:latin typeface="Frutiger 45 Light"/>
              <a:ea typeface="黑体" pitchFamily="49" charset="-122"/>
            </a:endParaRPr>
          </a:p>
        </p:txBody>
      </p:sp>
    </p:spTree>
    <p:extLst>
      <p:ext uri="{BB962C8B-B14F-4D97-AF65-F5344CB8AC3E}">
        <p14:creationId xmlns:p14="http://schemas.microsoft.com/office/powerpoint/2010/main" val="74362530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965D7329-16B9-4A92-B632-BFFDEC2CD33A}" type="slidenum">
              <a:rPr lang="zh-TW" altLang="en-GB" sz="1100" b="0">
                <a:latin typeface="Book Antiqua" pitchFamily="18" charset="0"/>
              </a:rPr>
              <a:pPr/>
              <a:t>74</a:t>
            </a:fld>
            <a:endParaRPr lang="en-GB" altLang="zh-TW" sz="1100" b="0">
              <a:latin typeface="Book Antiqua" pitchFamily="18" charset="0"/>
            </a:endParaRPr>
          </a:p>
        </p:txBody>
      </p:sp>
      <p:sp>
        <p:nvSpPr>
          <p:cNvPr id="142339" name="标题 1"/>
          <p:cNvSpPr>
            <a:spLocks noGrp="1"/>
          </p:cNvSpPr>
          <p:nvPr>
            <p:ph type="title" idx="4294967295"/>
          </p:nvPr>
        </p:nvSpPr>
        <p:spPr/>
        <p:txBody>
          <a:bodyPr/>
          <a:lstStyle/>
          <a:p>
            <a:pPr eaLnBrk="1" hangingPunct="1"/>
            <a:r>
              <a:rPr lang="zh-CN" smtClean="0"/>
              <a:t>数据交换</a:t>
            </a:r>
            <a:r>
              <a:rPr lang="zh-CN" altLang="en-US" smtClean="0"/>
              <a:t>：数据发布</a:t>
            </a:r>
          </a:p>
        </p:txBody>
      </p:sp>
      <p:sp>
        <p:nvSpPr>
          <p:cNvPr id="14234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F7AD08F-9EC6-441B-8C1D-5BCB541A4905}" type="slidenum">
              <a:rPr lang="zh-TW" altLang="en-GB" sz="1100" b="0">
                <a:latin typeface="Book Antiqua" pitchFamily="18" charset="0"/>
              </a:rPr>
              <a:pPr algn="r"/>
              <a:t>74</a:t>
            </a:fld>
            <a:endParaRPr lang="en-GB" altLang="zh-TW" sz="1100" b="0">
              <a:latin typeface="Book Antiqua" pitchFamily="18" charset="0"/>
            </a:endParaRPr>
          </a:p>
        </p:txBody>
      </p:sp>
      <p:sp>
        <p:nvSpPr>
          <p:cNvPr id="5" name="Rectangle 3"/>
          <p:cNvSpPr txBox="1">
            <a:spLocks noChangeArrowheads="1"/>
          </p:cNvSpPr>
          <p:nvPr/>
        </p:nvSpPr>
        <p:spPr bwMode="auto">
          <a:xfrm>
            <a:off x="695614" y="893330"/>
            <a:ext cx="4421909" cy="5775614"/>
          </a:xfrm>
          <a:prstGeom prst="rect">
            <a:avLst/>
          </a:prstGeom>
          <a:noFill/>
          <a:ln w="9525" algn="ctr">
            <a:noFill/>
            <a:miter lim="800000"/>
            <a:headEnd/>
            <a:tailEnd/>
          </a:ln>
        </p:spPr>
        <p:txBody>
          <a:bodyPr lIns="91404" tIns="45702" rIns="91404" bIns="45702"/>
          <a:lstStyle/>
          <a:p>
            <a:pPr marL="327570" indent="-285721" defTabSz="914886" eaLnBrk="0" hangingPunct="0">
              <a:lnSpc>
                <a:spcPct val="140000"/>
              </a:lnSpc>
              <a:spcBef>
                <a:spcPct val="50000"/>
              </a:spcBef>
              <a:buClr>
                <a:srgbClr val="FB7A13"/>
              </a:buClr>
              <a:buFont typeface="Wingdings" pitchFamily="2" charset="2"/>
              <a:buChar char="n"/>
              <a:defRPr/>
            </a:pPr>
            <a:r>
              <a:rPr lang="zh-CN" altLang="en-US" sz="1500" kern="0" dirty="0">
                <a:latin typeface="Frutiger 45 Light" pitchFamily="34" charset="0"/>
              </a:rPr>
              <a:t>数据发布触发方式</a:t>
            </a:r>
            <a:endParaRPr lang="en-US" altLang="zh-CN" sz="1500" kern="0" dirty="0">
              <a:latin typeface="Frutiger 45 Light" pitchFamily="34" charset="0"/>
            </a:endParaRPr>
          </a:p>
          <a:p>
            <a:pPr marL="769139" lvl="1" indent="-311696" defTabSz="914886" eaLnBrk="0" hangingPunct="0">
              <a:lnSpc>
                <a:spcPct val="140000"/>
              </a:lnSpc>
              <a:spcBef>
                <a:spcPct val="50000"/>
              </a:spcBef>
              <a:buClr>
                <a:srgbClr val="FB7A13"/>
              </a:buClr>
              <a:buFont typeface="+mj-lt"/>
              <a:buAutoNum type="arabicPeriod"/>
              <a:defRPr/>
            </a:pPr>
            <a:r>
              <a:rPr lang="en-US" altLang="zh-CN" sz="1500" kern="0" dirty="0">
                <a:latin typeface="Frutiger 45 Light" pitchFamily="34" charset="0"/>
              </a:rPr>
              <a:t>ETL</a:t>
            </a:r>
            <a:r>
              <a:rPr lang="zh-CN" altLang="en-US" sz="1500" kern="0" dirty="0">
                <a:latin typeface="Frutiger 45 Light" pitchFamily="34" charset="0"/>
              </a:rPr>
              <a:t>加工作业成功完毕</a:t>
            </a:r>
            <a:endParaRPr lang="en-US" altLang="zh-CN" sz="1500" kern="0" dirty="0">
              <a:latin typeface="Frutiger 45 Light" pitchFamily="34" charset="0"/>
            </a:endParaRPr>
          </a:p>
          <a:p>
            <a:pPr marL="769139" lvl="1" indent="-311696" defTabSz="914886" eaLnBrk="0" hangingPunct="0">
              <a:lnSpc>
                <a:spcPct val="140000"/>
              </a:lnSpc>
              <a:spcBef>
                <a:spcPct val="50000"/>
              </a:spcBef>
              <a:buClr>
                <a:srgbClr val="FB7A13"/>
              </a:buClr>
              <a:buFont typeface="+mj-lt"/>
              <a:buAutoNum type="arabicPeriod"/>
              <a:defRPr/>
            </a:pPr>
            <a:r>
              <a:rPr lang="zh-CN" altLang="en-US" sz="1500" kern="0" dirty="0">
                <a:latin typeface="Frutiger 45 Light" pitchFamily="34" charset="0"/>
              </a:rPr>
              <a:t>通过管控系统进行补发等干预</a:t>
            </a:r>
            <a:endParaRPr lang="en-US" altLang="zh-CN" sz="1500" kern="0" dirty="0">
              <a:latin typeface="Frutiger 45 Light" pitchFamily="34" charset="0"/>
            </a:endParaRPr>
          </a:p>
          <a:p>
            <a:pPr marL="327570" indent="-285721" defTabSz="914886" eaLnBrk="0" hangingPunct="0">
              <a:lnSpc>
                <a:spcPct val="140000"/>
              </a:lnSpc>
              <a:spcBef>
                <a:spcPct val="50000"/>
              </a:spcBef>
              <a:buClr>
                <a:srgbClr val="FB7A13"/>
              </a:buClr>
              <a:buFont typeface="Wingdings" pitchFamily="2" charset="2"/>
              <a:buChar char="n"/>
              <a:defRPr/>
            </a:pPr>
            <a:r>
              <a:rPr lang="zh-CN" altLang="en-US" sz="1500" kern="0" dirty="0">
                <a:latin typeface="Frutiger 45 Light" pitchFamily="34" charset="0"/>
              </a:rPr>
              <a:t>数据发布方式</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p"/>
              <a:defRPr/>
            </a:pPr>
            <a:r>
              <a:rPr lang="zh-CN" altLang="en-US" sz="1500" kern="0" dirty="0">
                <a:latin typeface="Frutiger 45 Light" pitchFamily="34" charset="0"/>
              </a:rPr>
              <a:t>直传</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p"/>
              <a:defRPr/>
            </a:pPr>
            <a:r>
              <a:rPr lang="en-US" altLang="zh-CN" sz="1500" kern="0" dirty="0">
                <a:latin typeface="Frutiger 45 Light" pitchFamily="34" charset="0"/>
              </a:rPr>
              <a:t>ETL</a:t>
            </a:r>
            <a:r>
              <a:rPr lang="zh-CN" altLang="en-US" sz="1500" kern="0" dirty="0">
                <a:latin typeface="Frutiger 45 Light" pitchFamily="34" charset="0"/>
              </a:rPr>
              <a:t>加工后传输</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p"/>
              <a:defRPr/>
            </a:pPr>
            <a:r>
              <a:rPr lang="zh-CN" altLang="en-US" sz="1500" kern="0" dirty="0">
                <a:latin typeface="Frutiger 45 Light" pitchFamily="34" charset="0"/>
              </a:rPr>
              <a:t>直接加载</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p"/>
              <a:defRPr/>
            </a:pPr>
            <a:r>
              <a:rPr lang="zh-CN" altLang="en-US" sz="1500" kern="0" dirty="0">
                <a:latin typeface="Frutiger 45 Light" pitchFamily="34" charset="0"/>
              </a:rPr>
              <a:t>直接下载（不建议）</a:t>
            </a:r>
            <a:endParaRPr lang="en-US" altLang="zh-CN" sz="1500" kern="0" dirty="0">
              <a:latin typeface="Frutiger 45 Light" pitchFamily="34" charset="0"/>
            </a:endParaRPr>
          </a:p>
        </p:txBody>
      </p:sp>
      <p:sp>
        <p:nvSpPr>
          <p:cNvPr id="6" name="Rectangle 3"/>
          <p:cNvSpPr txBox="1">
            <a:spLocks noChangeArrowheads="1"/>
          </p:cNvSpPr>
          <p:nvPr/>
        </p:nvSpPr>
        <p:spPr bwMode="auto">
          <a:xfrm>
            <a:off x="4156364" y="909205"/>
            <a:ext cx="4987636" cy="5775614"/>
          </a:xfrm>
          <a:prstGeom prst="rect">
            <a:avLst/>
          </a:prstGeom>
          <a:noFill/>
          <a:ln w="9525" algn="ctr">
            <a:noFill/>
            <a:miter lim="800000"/>
            <a:headEnd/>
            <a:tailEnd/>
          </a:ln>
        </p:spPr>
        <p:txBody>
          <a:bodyPr lIns="91404" tIns="45702" rIns="91404" bIns="45702"/>
          <a:lstStyle/>
          <a:p>
            <a:pPr marL="327570" indent="-285721" defTabSz="914886" eaLnBrk="0" hangingPunct="0">
              <a:lnSpc>
                <a:spcPct val="140000"/>
              </a:lnSpc>
              <a:spcBef>
                <a:spcPct val="50000"/>
              </a:spcBef>
              <a:buClr>
                <a:srgbClr val="FB7A13"/>
              </a:buClr>
              <a:buFont typeface="Wingdings" pitchFamily="2" charset="2"/>
              <a:buChar char="n"/>
              <a:defRPr/>
            </a:pPr>
            <a:r>
              <a:rPr lang="zh-CN" altLang="en-US" sz="1500" kern="0" dirty="0">
                <a:latin typeface="Frutiger 45 Light" pitchFamily="34" charset="0"/>
              </a:rPr>
              <a:t>数据发布接口</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
              <a:defRPr/>
            </a:pPr>
            <a:r>
              <a:rPr lang="zh-CN" altLang="en-US" sz="1500" kern="0" dirty="0">
                <a:latin typeface="Frutiger 45 Light" pitchFamily="34" charset="0"/>
              </a:rPr>
              <a:t>双文件发布</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
              <a:defRPr/>
            </a:pPr>
            <a:r>
              <a:rPr lang="zh-CN" altLang="en-US" sz="1500" kern="0" dirty="0">
                <a:latin typeface="Frutiger 45 Light" pitchFamily="34" charset="0"/>
              </a:rPr>
              <a:t>控制文件接口规范（</a:t>
            </a:r>
            <a:r>
              <a:rPr lang="en-US" altLang="zh-CN" sz="1500" kern="0" dirty="0">
                <a:latin typeface="Frutiger 45 Light" pitchFamily="34" charset="0"/>
              </a:rPr>
              <a:t>file-</a:t>
            </a:r>
            <a:r>
              <a:rPr lang="en-US" altLang="zh-CN" sz="1500" kern="0" dirty="0" err="1">
                <a:latin typeface="Frutiger 45 Light" pitchFamily="34" charset="0"/>
              </a:rPr>
              <a:t>name,file</a:t>
            </a:r>
            <a:r>
              <a:rPr lang="en-US" altLang="zh-CN" sz="1500" kern="0" dirty="0">
                <a:latin typeface="Frutiger 45 Light" pitchFamily="34" charset="0"/>
              </a:rPr>
              <a:t>-</a:t>
            </a:r>
            <a:r>
              <a:rPr lang="en-US" altLang="zh-CN" sz="1500" kern="0" dirty="0" err="1">
                <a:latin typeface="Frutiger 45 Light" pitchFamily="34" charset="0"/>
              </a:rPr>
              <a:t>size,file</a:t>
            </a:r>
            <a:r>
              <a:rPr lang="en-US" altLang="zh-CN" sz="1500" kern="0" dirty="0">
                <a:latin typeface="Frutiger 45 Light" pitchFamily="34" charset="0"/>
              </a:rPr>
              <a:t>-row</a:t>
            </a:r>
            <a:r>
              <a:rPr lang="zh-CN" altLang="en-US" sz="1500" kern="0" dirty="0">
                <a:latin typeface="Frutiger 45 Light" pitchFamily="34" charset="0"/>
              </a:rPr>
              <a:t>）</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buFont typeface="Wingdings" pitchFamily="2" charset="2"/>
              <a:buChar char="¨"/>
              <a:defRPr/>
            </a:pPr>
            <a:r>
              <a:rPr lang="zh-CN" altLang="en-US" sz="1500" kern="0" dirty="0">
                <a:latin typeface="Frutiger 45 Light" pitchFamily="34" charset="0"/>
              </a:rPr>
              <a:t>数据文件接口规范</a:t>
            </a:r>
            <a:endParaRPr lang="en-US" altLang="zh-CN" sz="1500" kern="0" dirty="0">
              <a:latin typeface="Frutiger 45 Light" pitchFamily="34" charset="0"/>
            </a:endParaRPr>
          </a:p>
          <a:p>
            <a:pPr marL="1158760" lvl="2" indent="-285721" defTabSz="914886" eaLnBrk="0" hangingPunct="0">
              <a:lnSpc>
                <a:spcPct val="140000"/>
              </a:lnSpc>
              <a:spcBef>
                <a:spcPct val="50000"/>
              </a:spcBef>
              <a:buClr>
                <a:srgbClr val="FB7A13"/>
              </a:buClr>
              <a:buFont typeface="Wingdings" pitchFamily="2" charset="2"/>
              <a:buChar char="Ø"/>
              <a:defRPr/>
            </a:pPr>
            <a:r>
              <a:rPr lang="zh-CN" altLang="en-US" sz="1500" kern="0" dirty="0">
                <a:latin typeface="Frutiger 45 Light" pitchFamily="34" charset="0"/>
              </a:rPr>
              <a:t>文件名规范</a:t>
            </a:r>
            <a:endParaRPr lang="en-US" altLang="zh-CN" sz="1500" kern="0" dirty="0">
              <a:latin typeface="Frutiger 45 Light" pitchFamily="34" charset="0"/>
            </a:endParaRPr>
          </a:p>
          <a:p>
            <a:pPr marL="743165" lvl="1" indent="-285721" defTabSz="914886" eaLnBrk="0" hangingPunct="0">
              <a:lnSpc>
                <a:spcPct val="140000"/>
              </a:lnSpc>
              <a:spcBef>
                <a:spcPct val="50000"/>
              </a:spcBef>
              <a:buClr>
                <a:srgbClr val="FB7A13"/>
              </a:buClr>
              <a:defRPr/>
            </a:pPr>
            <a:r>
              <a:rPr lang="en-US" sz="1500" dirty="0">
                <a:latin typeface="Frutiger 45 Light" pitchFamily="34" charset="0"/>
              </a:rPr>
              <a:t>$</a:t>
            </a:r>
            <a:r>
              <a:rPr lang="en-US" sz="1500" dirty="0" err="1">
                <a:latin typeface="Frutiger 45 Light" pitchFamily="34" charset="0"/>
              </a:rPr>
              <a:t>SOURCE_SYSTEM_$TARGET_SYSTEM_$TABLE$DATE_$BATCH.dat</a:t>
            </a:r>
            <a:endParaRPr lang="en-US" sz="1500" dirty="0">
              <a:latin typeface="Frutiger 45 Light" pitchFamily="34" charset="0"/>
            </a:endParaRPr>
          </a:p>
          <a:p>
            <a:pPr marL="1158760" lvl="2" indent="-285721" defTabSz="914886" eaLnBrk="0" hangingPunct="0">
              <a:lnSpc>
                <a:spcPct val="140000"/>
              </a:lnSpc>
              <a:spcBef>
                <a:spcPct val="50000"/>
              </a:spcBef>
              <a:buClr>
                <a:srgbClr val="FB7A13"/>
              </a:buClr>
              <a:buFont typeface="Wingdings" pitchFamily="2" charset="2"/>
              <a:buChar char="Ø"/>
              <a:defRPr/>
            </a:pPr>
            <a:r>
              <a:rPr lang="zh-CN" altLang="en-US" sz="1500" dirty="0">
                <a:latin typeface="Frutiger 45 Light" pitchFamily="34" charset="0"/>
              </a:rPr>
              <a:t>文件内容规范</a:t>
            </a:r>
            <a:endParaRPr lang="en-US" altLang="zh-CN" sz="1500" dirty="0">
              <a:latin typeface="Frutiger 45 Light" pitchFamily="34" charset="0"/>
            </a:endParaRPr>
          </a:p>
          <a:p>
            <a:pPr marL="1574354" lvl="3" indent="-285721" defTabSz="914886" eaLnBrk="0" hangingPunct="0">
              <a:lnSpc>
                <a:spcPct val="140000"/>
              </a:lnSpc>
              <a:spcBef>
                <a:spcPct val="50000"/>
              </a:spcBef>
              <a:buClr>
                <a:srgbClr val="FB7A13"/>
              </a:buClr>
              <a:buFont typeface="Wingdings" pitchFamily="2" charset="2"/>
              <a:buChar char="ü"/>
              <a:defRPr/>
            </a:pPr>
            <a:r>
              <a:rPr lang="zh-CN" altLang="en-US" sz="1500" kern="0" dirty="0">
                <a:latin typeface="Frutiger 45 Light" pitchFamily="34" charset="0"/>
              </a:rPr>
              <a:t>定长，分隔符，换行符</a:t>
            </a:r>
            <a:endParaRPr lang="en-US" altLang="zh-CN" sz="1500" kern="0" dirty="0">
              <a:latin typeface="Frutiger 45 Light" pitchFamily="34" charset="0"/>
            </a:endParaRPr>
          </a:p>
          <a:p>
            <a:pPr marL="1574354" lvl="3" indent="-285721" defTabSz="914886" eaLnBrk="0" hangingPunct="0">
              <a:lnSpc>
                <a:spcPct val="140000"/>
              </a:lnSpc>
              <a:spcBef>
                <a:spcPct val="50000"/>
              </a:spcBef>
              <a:buClr>
                <a:srgbClr val="FB7A13"/>
              </a:buClr>
              <a:buFont typeface="Wingdings" pitchFamily="2" charset="2"/>
              <a:buChar char="ü"/>
              <a:defRPr/>
            </a:pPr>
            <a:r>
              <a:rPr lang="zh-CN" altLang="en-US" sz="1500" kern="0" dirty="0">
                <a:latin typeface="Frutiger 45 Light" pitchFamily="34" charset="0"/>
              </a:rPr>
              <a:t>填充符</a:t>
            </a:r>
            <a:r>
              <a:rPr lang="en-US" altLang="zh-CN" sz="1500" kern="0" dirty="0">
                <a:latin typeface="Frutiger 45 Light" pitchFamily="34" charset="0"/>
              </a:rPr>
              <a:t>(</a:t>
            </a:r>
            <a:r>
              <a:rPr lang="zh-CN" altLang="en-US" sz="1500" kern="0" dirty="0">
                <a:latin typeface="Frutiger 45 Light" pitchFamily="34" charset="0"/>
              </a:rPr>
              <a:t>补空格方式</a:t>
            </a:r>
            <a:r>
              <a:rPr lang="en-US" altLang="zh-CN" sz="1500" kern="0" dirty="0">
                <a:latin typeface="Frutiger 45 Light" pitchFamily="34" charset="0"/>
              </a:rPr>
              <a:t>)</a:t>
            </a:r>
          </a:p>
          <a:p>
            <a:pPr marL="1574354" lvl="3" indent="-285721" defTabSz="914886" eaLnBrk="0" hangingPunct="0">
              <a:lnSpc>
                <a:spcPct val="140000"/>
              </a:lnSpc>
              <a:spcBef>
                <a:spcPct val="50000"/>
              </a:spcBef>
              <a:buClr>
                <a:srgbClr val="FB7A13"/>
              </a:buClr>
              <a:buFont typeface="Wingdings" pitchFamily="2" charset="2"/>
              <a:buChar char="ü"/>
              <a:defRPr/>
            </a:pPr>
            <a:r>
              <a:rPr lang="zh-CN" altLang="en-US" sz="1500" kern="0" dirty="0">
                <a:latin typeface="Frutiger 45 Light" pitchFamily="34" charset="0"/>
              </a:rPr>
              <a:t>码制</a:t>
            </a:r>
            <a:r>
              <a:rPr lang="en-US" altLang="zh-CN" sz="1500" kern="0" dirty="0">
                <a:latin typeface="Frutiger 45 Light" pitchFamily="34" charset="0"/>
              </a:rPr>
              <a:t>(GBK,ASCII)</a:t>
            </a:r>
          </a:p>
        </p:txBody>
      </p:sp>
    </p:spTree>
    <p:extLst>
      <p:ext uri="{BB962C8B-B14F-4D97-AF65-F5344CB8AC3E}">
        <p14:creationId xmlns:p14="http://schemas.microsoft.com/office/powerpoint/2010/main" val="197693260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A7B3F8C5-E3ED-4D2D-97CA-8A323FBD2EE2}" type="slidenum">
              <a:rPr lang="zh-TW" altLang="en-GB" sz="1100" b="0">
                <a:latin typeface="Book Antiqua" pitchFamily="18" charset="0"/>
              </a:rPr>
              <a:pPr/>
              <a:t>75</a:t>
            </a:fld>
            <a:endParaRPr lang="en-GB" altLang="zh-TW" sz="1100" b="0">
              <a:latin typeface="Book Antiqua" pitchFamily="18" charset="0"/>
            </a:endParaRPr>
          </a:p>
        </p:txBody>
      </p:sp>
      <p:sp>
        <p:nvSpPr>
          <p:cNvPr id="143363" name="标题 1"/>
          <p:cNvSpPr>
            <a:spLocks noGrp="1"/>
          </p:cNvSpPr>
          <p:nvPr>
            <p:ph type="title" idx="4294967295"/>
          </p:nvPr>
        </p:nvSpPr>
        <p:spPr/>
        <p:txBody>
          <a:bodyPr/>
          <a:lstStyle/>
          <a:p>
            <a:pPr eaLnBrk="1" hangingPunct="1"/>
            <a:r>
              <a:rPr lang="zh-CN" smtClean="0"/>
              <a:t>数据交换</a:t>
            </a:r>
            <a:r>
              <a:rPr lang="zh-CN" altLang="en-US" smtClean="0"/>
              <a:t>：全行数据交换通道</a:t>
            </a:r>
          </a:p>
        </p:txBody>
      </p:sp>
      <p:sp>
        <p:nvSpPr>
          <p:cNvPr id="14336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0A08D63-6366-41D6-A916-5AE7BEA1E003}" type="slidenum">
              <a:rPr lang="zh-TW" altLang="en-GB" sz="1100" b="0">
                <a:latin typeface="Book Antiqua" pitchFamily="18" charset="0"/>
              </a:rPr>
              <a:pPr algn="r"/>
              <a:t>75</a:t>
            </a:fld>
            <a:endParaRPr lang="en-GB" altLang="zh-TW" sz="1100" b="0">
              <a:latin typeface="Book Antiqua" pitchFamily="18" charset="0"/>
            </a:endParaRPr>
          </a:p>
        </p:txBody>
      </p:sp>
      <p:sp>
        <p:nvSpPr>
          <p:cNvPr id="143365" name="Rectangle 18"/>
          <p:cNvSpPr>
            <a:spLocks noChangeArrowheads="1"/>
          </p:cNvSpPr>
          <p:nvPr/>
        </p:nvSpPr>
        <p:spPr bwMode="auto">
          <a:xfrm>
            <a:off x="1883353" y="2688648"/>
            <a:ext cx="1892011" cy="1818409"/>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31" tIns="45715" rIns="91431" bIns="45715" anchorCtr="1"/>
          <a:lstStyle/>
          <a:p>
            <a:pPr defTabSz="914886"/>
            <a:r>
              <a:rPr lang="zh-CN" altLang="en-US"/>
              <a:t>数据加工</a:t>
            </a:r>
          </a:p>
        </p:txBody>
      </p:sp>
      <p:sp>
        <p:nvSpPr>
          <p:cNvPr id="143366" name="Rectangle 13"/>
          <p:cNvSpPr>
            <a:spLocks noChangeArrowheads="1"/>
          </p:cNvSpPr>
          <p:nvPr/>
        </p:nvSpPr>
        <p:spPr bwMode="auto">
          <a:xfrm>
            <a:off x="881784" y="2613603"/>
            <a:ext cx="496455" cy="2542886"/>
          </a:xfrm>
          <a:prstGeom prst="rect">
            <a:avLst/>
          </a:prstGeom>
          <a:solidFill>
            <a:srgbClr val="80808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75555" tIns="37777" rIns="75555" bIns="37777" anchorCtr="1"/>
          <a:lstStyle/>
          <a:p>
            <a:pPr algn="ctr"/>
            <a:r>
              <a:rPr lang="zh-CN" altLang="en-US">
                <a:solidFill>
                  <a:srgbClr val="000000"/>
                </a:solidFill>
                <a:ea typeface="宋体" pitchFamily="2" charset="-122"/>
                <a:cs typeface="Arial" pitchFamily="34" charset="0"/>
              </a:rPr>
              <a:t>数据源</a:t>
            </a:r>
          </a:p>
        </p:txBody>
      </p:sp>
      <p:graphicFrame>
        <p:nvGraphicFramePr>
          <p:cNvPr id="142345" name="Group 9"/>
          <p:cNvGraphicFramePr>
            <a:graphicFrameLocks noGrp="1"/>
          </p:cNvGraphicFramePr>
          <p:nvPr/>
        </p:nvGraphicFramePr>
        <p:xfrm>
          <a:off x="923637" y="2948421"/>
          <a:ext cx="408421" cy="2143125"/>
        </p:xfrm>
        <a:graphic>
          <a:graphicData uri="http://schemas.openxmlformats.org/drawingml/2006/table">
            <a:tbl>
              <a:tblPr/>
              <a:tblGrid>
                <a:gridCol w="408421"/>
              </a:tblGrid>
              <a:tr h="710045">
                <a:tc>
                  <a:txBody>
                    <a:bodyPr/>
                    <a:lstStyle/>
                    <a:p>
                      <a:pPr marL="0" marR="0" lvl="0" indent="0" algn="l" defTabSz="914400" rtl="0" eaLnBrk="0" fontAlgn="base" latinLnBrk="0" hangingPunct="0">
                        <a:lnSpc>
                          <a:spcPct val="160000"/>
                        </a:lnSpc>
                        <a:spcBef>
                          <a:spcPct val="0"/>
                        </a:spcBef>
                        <a:spcAft>
                          <a:spcPct val="0"/>
                        </a:spcAft>
                        <a:buClr>
                          <a:srgbClr val="193D85"/>
                        </a:buClr>
                        <a:buSzPct val="75000"/>
                        <a:buFont typeface="Wingdings" pitchFamily="2" charset="2"/>
                        <a:buNone/>
                        <a:tabLst/>
                      </a:pPr>
                      <a:r>
                        <a:rPr kumimoji="0" lang="zh-CN" altLang="en-US" sz="700" b="1" i="0" u="none" strike="noStrike" cap="none" normalizeH="0" baseline="0" smtClean="0">
                          <a:ln>
                            <a:noFill/>
                          </a:ln>
                          <a:solidFill>
                            <a:schemeClr val="bg1"/>
                          </a:solidFill>
                          <a:effectLst/>
                          <a:latin typeface="宋体" pitchFamily="2" charset="-122"/>
                          <a:ea typeface="Arial Unicode MS" pitchFamily="34" charset="-122"/>
                          <a:cs typeface="Arial Unicode MS" pitchFamily="34" charset="-122"/>
                        </a:rPr>
                        <a:t>核心系统</a:t>
                      </a:r>
                    </a:p>
                  </a:txBody>
                  <a:tcPr marL="0" marR="0" marT="0" marB="0" anchor="ctr" anchorCtr="1" horzOverflow="overflow">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lnTlToBr>
                      <a:noFill/>
                    </a:lnTlToBr>
                    <a:lnBlToTr>
                      <a:noFill/>
                    </a:lnBlToTr>
                    <a:solidFill>
                      <a:srgbClr val="B97B3D"/>
                    </a:solidFill>
                  </a:tcPr>
                </a:tc>
              </a:tr>
              <a:tr h="717262">
                <a:tc>
                  <a:txBody>
                    <a:bodyPr/>
                    <a:lstStyle/>
                    <a:p>
                      <a:pPr marL="0" marR="0" lvl="0" indent="0" algn="l" defTabSz="914400" rtl="0" eaLnBrk="0" fontAlgn="base" latinLnBrk="0" hangingPunct="0">
                        <a:lnSpc>
                          <a:spcPct val="160000"/>
                        </a:lnSpc>
                        <a:spcBef>
                          <a:spcPct val="0"/>
                        </a:spcBef>
                        <a:spcAft>
                          <a:spcPct val="0"/>
                        </a:spcAft>
                        <a:buClr>
                          <a:srgbClr val="193D85"/>
                        </a:buClr>
                        <a:buSzPct val="75000"/>
                        <a:buFont typeface="Wingdings" pitchFamily="2" charset="2"/>
                        <a:buNone/>
                        <a:tabLst/>
                      </a:pPr>
                      <a:r>
                        <a:rPr kumimoji="0" lang="zh-CN" altLang="en-US" sz="700" b="1" i="0" u="none" strike="noStrike" cap="none" normalizeH="0" baseline="0" smtClean="0">
                          <a:ln>
                            <a:noFill/>
                          </a:ln>
                          <a:solidFill>
                            <a:schemeClr val="bg1"/>
                          </a:solidFill>
                          <a:effectLst/>
                          <a:latin typeface="宋体" pitchFamily="2" charset="-122"/>
                          <a:ea typeface="Arial Unicode MS" pitchFamily="34" charset="-122"/>
                          <a:cs typeface="Arial Unicode MS" pitchFamily="34" charset="-122"/>
                        </a:rPr>
                        <a:t>零售信贷</a:t>
                      </a:r>
                    </a:p>
                  </a:txBody>
                  <a:tcPr marL="0" marR="0" marT="0" marB="0" anchor="ctr" anchorCtr="1" horzOverflow="overflow">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lnTlToBr>
                      <a:noFill/>
                    </a:lnTlToBr>
                    <a:lnBlToTr>
                      <a:noFill/>
                    </a:lnBlToTr>
                    <a:solidFill>
                      <a:srgbClr val="B97B3D"/>
                    </a:solidFill>
                  </a:tcPr>
                </a:tc>
              </a:tr>
              <a:tr h="715818">
                <a:tc>
                  <a:txBody>
                    <a:bodyPr/>
                    <a:lstStyle/>
                    <a:p>
                      <a:pPr marL="0" marR="0" lvl="0" indent="0" algn="ctr" defTabSz="914400" rtl="0" eaLnBrk="0" fontAlgn="base" latinLnBrk="0" hangingPunct="0">
                        <a:lnSpc>
                          <a:spcPct val="160000"/>
                        </a:lnSpc>
                        <a:spcBef>
                          <a:spcPct val="0"/>
                        </a:spcBef>
                        <a:spcAft>
                          <a:spcPct val="0"/>
                        </a:spcAft>
                        <a:buClr>
                          <a:srgbClr val="193D85"/>
                        </a:buClr>
                        <a:buSzPct val="75000"/>
                        <a:buFont typeface="Wingdings" pitchFamily="2" charset="2"/>
                        <a:buNone/>
                        <a:tabLst/>
                      </a:pPr>
                      <a:r>
                        <a:rPr kumimoji="0" lang="zh-CN" altLang="en-US" sz="500" b="1" i="0" u="none" strike="noStrike" cap="none" normalizeH="0" baseline="0" smtClean="0">
                          <a:ln>
                            <a:noFill/>
                          </a:ln>
                          <a:solidFill>
                            <a:schemeClr val="bg1"/>
                          </a:solidFill>
                          <a:effectLst/>
                          <a:latin typeface="宋体" pitchFamily="2" charset="-122"/>
                          <a:ea typeface="Arial Unicode MS" pitchFamily="34" charset="-122"/>
                          <a:cs typeface="Arial Unicode MS" pitchFamily="34" charset="-122"/>
                        </a:rPr>
                        <a:t>其他</a:t>
                      </a:r>
                      <a:endParaRPr kumimoji="0" lang="en-US" altLang="zh-CN" sz="500" b="1" i="0" u="none" strike="noStrike" cap="none" normalizeH="0" baseline="0" smtClean="0">
                        <a:ln>
                          <a:noFill/>
                        </a:ln>
                        <a:solidFill>
                          <a:schemeClr val="bg1"/>
                        </a:solidFill>
                        <a:effectLst/>
                        <a:latin typeface="宋体" pitchFamily="2" charset="-122"/>
                        <a:ea typeface="Arial Unicode MS" pitchFamily="34" charset="-122"/>
                        <a:cs typeface="Arial Unicode MS" pitchFamily="34" charset="-122"/>
                      </a:endParaRPr>
                    </a:p>
                    <a:p>
                      <a:pPr marL="0" marR="0" lvl="0" indent="0" algn="ctr" defTabSz="914400" rtl="0" eaLnBrk="0" fontAlgn="base" latinLnBrk="0" hangingPunct="0">
                        <a:lnSpc>
                          <a:spcPct val="160000"/>
                        </a:lnSpc>
                        <a:spcBef>
                          <a:spcPct val="0"/>
                        </a:spcBef>
                        <a:spcAft>
                          <a:spcPct val="0"/>
                        </a:spcAft>
                        <a:buClr>
                          <a:srgbClr val="193D85"/>
                        </a:buClr>
                        <a:buSzPct val="75000"/>
                        <a:buFont typeface="Wingdings" pitchFamily="2" charset="2"/>
                        <a:buNone/>
                        <a:tabLst/>
                      </a:pPr>
                      <a:r>
                        <a:rPr kumimoji="0" lang="zh-CN" altLang="en-US" sz="500" b="1" i="0" u="none" strike="noStrike" cap="none" normalizeH="0" baseline="0" smtClean="0">
                          <a:ln>
                            <a:noFill/>
                          </a:ln>
                          <a:solidFill>
                            <a:schemeClr val="bg1"/>
                          </a:solidFill>
                          <a:effectLst/>
                          <a:latin typeface="宋体" pitchFamily="2" charset="-122"/>
                          <a:ea typeface="Arial Unicode MS" pitchFamily="34" charset="-122"/>
                          <a:cs typeface="Arial Unicode MS" pitchFamily="34" charset="-122"/>
                        </a:rPr>
                        <a:t>数据源</a:t>
                      </a:r>
                    </a:p>
                  </a:txBody>
                  <a:tcPr marL="0" marR="0" marT="0" marB="0" anchor="ctr" anchorCtr="1" horzOverflow="overflow">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lnTlToBr>
                      <a:noFill/>
                    </a:lnTlToBr>
                    <a:lnBlToTr>
                      <a:noFill/>
                    </a:lnBlToTr>
                    <a:solidFill>
                      <a:srgbClr val="B97B3D"/>
                    </a:solidFill>
                  </a:tcPr>
                </a:tc>
              </a:tr>
            </a:tbl>
          </a:graphicData>
        </a:graphic>
      </p:graphicFrame>
      <p:sp>
        <p:nvSpPr>
          <p:cNvPr id="143377" name="Rectangle 24"/>
          <p:cNvSpPr>
            <a:spLocks noChangeArrowheads="1"/>
          </p:cNvSpPr>
          <p:nvPr/>
        </p:nvSpPr>
        <p:spPr bwMode="auto">
          <a:xfrm>
            <a:off x="4430568" y="2623705"/>
            <a:ext cx="1171864" cy="2143125"/>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75555" tIns="37777" rIns="75555" bIns="37777" anchorCtr="1"/>
          <a:lstStyle/>
          <a:p>
            <a:r>
              <a:rPr lang="en-US" altLang="zh-CN" sz="1100"/>
              <a:t>EDW</a:t>
            </a:r>
          </a:p>
        </p:txBody>
      </p:sp>
      <p:sp>
        <p:nvSpPr>
          <p:cNvPr id="3030041" name="Rectangle 25"/>
          <p:cNvSpPr>
            <a:spLocks noChangeArrowheads="1"/>
          </p:cNvSpPr>
          <p:nvPr/>
        </p:nvSpPr>
        <p:spPr bwMode="auto">
          <a:xfrm>
            <a:off x="5097319" y="3102841"/>
            <a:ext cx="297295" cy="818285"/>
          </a:xfrm>
          <a:prstGeom prst="rect">
            <a:avLst/>
          </a:prstGeom>
          <a:solidFill>
            <a:srgbClr val="376091"/>
          </a:solidFill>
          <a:ln w="9525" algn="ctr">
            <a:noFill/>
            <a:miter lim="800000"/>
            <a:headEnd/>
            <a:tailEnd/>
          </a:ln>
          <a:effectLst/>
        </p:spPr>
        <p:txBody>
          <a:bodyPr wrap="none" lIns="75555" tIns="37777" rIns="75555" bIns="37777" anchor="ctr"/>
          <a:lstStyle/>
          <a:p>
            <a:pPr marL="282835" indent="-282835" algn="ctr">
              <a:buClr>
                <a:schemeClr val="bg2"/>
              </a:buClr>
              <a:buSzPct val="75000"/>
              <a:defRPr/>
            </a:pPr>
            <a:r>
              <a:rPr lang="en-US" altLang="zh-CN" b="0">
                <a:solidFill>
                  <a:srgbClr val="FFFFFF"/>
                </a:solidFill>
                <a:effectLst>
                  <a:outerShdw blurRad="38100" dist="38100" dir="2700000" algn="tl">
                    <a:srgbClr val="000000"/>
                  </a:outerShdw>
                </a:effectLst>
                <a:ea typeface="宋体" pitchFamily="2" charset="-122"/>
                <a:cs typeface="Arial" charset="0"/>
              </a:rPr>
              <a:t>ADM</a:t>
            </a:r>
          </a:p>
        </p:txBody>
      </p:sp>
      <p:sp>
        <p:nvSpPr>
          <p:cNvPr id="3030070" name="Rectangle 54"/>
          <p:cNvSpPr>
            <a:spLocks noChangeArrowheads="1"/>
          </p:cNvSpPr>
          <p:nvPr/>
        </p:nvSpPr>
        <p:spPr bwMode="auto">
          <a:xfrm>
            <a:off x="4661478" y="3102841"/>
            <a:ext cx="304512" cy="1200727"/>
          </a:xfrm>
          <a:prstGeom prst="rect">
            <a:avLst/>
          </a:prstGeom>
          <a:solidFill>
            <a:srgbClr val="376091"/>
          </a:solidFill>
          <a:ln w="9525" algn="ctr">
            <a:noFill/>
            <a:miter lim="800000"/>
            <a:headEnd/>
            <a:tailEnd/>
          </a:ln>
          <a:effectLst/>
        </p:spPr>
        <p:txBody>
          <a:bodyPr wrap="none" lIns="75555" tIns="37777" rIns="75555" bIns="37777" anchor="ctr"/>
          <a:lstStyle/>
          <a:p>
            <a:pPr marL="282835" indent="-282835" algn="ctr">
              <a:buClr>
                <a:schemeClr val="bg2"/>
              </a:buClr>
              <a:buSzPct val="75000"/>
              <a:defRPr/>
            </a:pPr>
            <a:r>
              <a:rPr lang="en-US" altLang="zh-CN" b="0">
                <a:solidFill>
                  <a:srgbClr val="FFFFFF"/>
                </a:solidFill>
                <a:effectLst>
                  <a:outerShdw blurRad="38100" dist="38100" dir="2700000" algn="tl">
                    <a:srgbClr val="000000"/>
                  </a:outerShdw>
                </a:effectLst>
                <a:ea typeface="宋体" pitchFamily="2" charset="-122"/>
                <a:cs typeface="Arial" charset="0"/>
              </a:rPr>
              <a:t>FDM</a:t>
            </a:r>
          </a:p>
        </p:txBody>
      </p:sp>
      <p:cxnSp>
        <p:nvCxnSpPr>
          <p:cNvPr id="143380" name="直接连接符 67"/>
          <p:cNvCxnSpPr>
            <a:cxnSpLocks noChangeShapeType="1"/>
          </p:cNvCxnSpPr>
          <p:nvPr/>
        </p:nvCxnSpPr>
        <p:spPr bwMode="auto">
          <a:xfrm flipH="1">
            <a:off x="424295" y="5264727"/>
            <a:ext cx="7498773" cy="5773"/>
          </a:xfrm>
          <a:prstGeom prst="line">
            <a:avLst/>
          </a:prstGeom>
          <a:noFill/>
          <a:ln w="2540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3381" name="Rectangle 3"/>
          <p:cNvSpPr>
            <a:spLocks noChangeArrowheads="1"/>
          </p:cNvSpPr>
          <p:nvPr/>
        </p:nvSpPr>
        <p:spPr bwMode="auto">
          <a:xfrm>
            <a:off x="1610591" y="2623705"/>
            <a:ext cx="2398568" cy="2532785"/>
          </a:xfrm>
          <a:prstGeom prst="rect">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defTabSz="914886"/>
            <a:r>
              <a:rPr lang="en-US" altLang="zh-CN" sz="1100">
                <a:cs typeface="Arial" pitchFamily="34" charset="0"/>
              </a:rPr>
              <a:t>ODS</a:t>
            </a:r>
            <a:endParaRPr lang="zh-CN" altLang="en-US" sz="1100">
              <a:cs typeface="Arial" pitchFamily="34" charset="0"/>
            </a:endParaRPr>
          </a:p>
        </p:txBody>
      </p:sp>
      <p:sp>
        <p:nvSpPr>
          <p:cNvPr id="71" name="Rectangle 85"/>
          <p:cNvSpPr>
            <a:spLocks noChangeArrowheads="1"/>
          </p:cNvSpPr>
          <p:nvPr/>
        </p:nvSpPr>
        <p:spPr bwMode="auto">
          <a:xfrm>
            <a:off x="1653887" y="5401831"/>
            <a:ext cx="3941330" cy="457488"/>
          </a:xfrm>
          <a:prstGeom prst="rect">
            <a:avLst/>
          </a:prstGeom>
          <a:solidFill>
            <a:schemeClr val="folHlink"/>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sz="1100">
                <a:effectLst>
                  <a:outerShdw blurRad="38100" dist="38100" dir="2700000" algn="tl">
                    <a:srgbClr val="FFFFFF"/>
                  </a:outerShdw>
                </a:effectLst>
                <a:cs typeface="Arial" pitchFamily="34" charset="0"/>
              </a:rPr>
              <a:t> 分行数据平台</a:t>
            </a:r>
            <a:endParaRPr lang="en-US" altLang="zh-CN" sz="1100">
              <a:effectLst>
                <a:outerShdw blurRad="38100" dist="38100" dir="2700000" algn="tl">
                  <a:srgbClr val="FFFFFF"/>
                </a:outerShdw>
              </a:effectLst>
              <a:cs typeface="Arial" pitchFamily="34" charset="0"/>
            </a:endParaRPr>
          </a:p>
        </p:txBody>
      </p:sp>
      <p:sp>
        <p:nvSpPr>
          <p:cNvPr id="143383" name="Rectangle 36"/>
          <p:cNvSpPr>
            <a:spLocks noChangeArrowheads="1"/>
          </p:cNvSpPr>
          <p:nvPr/>
        </p:nvSpPr>
        <p:spPr bwMode="auto">
          <a:xfrm>
            <a:off x="6119092" y="5401831"/>
            <a:ext cx="1803977" cy="430068"/>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分行管理信息系统</a:t>
            </a:r>
          </a:p>
        </p:txBody>
      </p:sp>
      <p:sp>
        <p:nvSpPr>
          <p:cNvPr id="92" name="右箭头 91"/>
          <p:cNvSpPr/>
          <p:nvPr/>
        </p:nvSpPr>
        <p:spPr>
          <a:xfrm>
            <a:off x="1405659" y="4769717"/>
            <a:ext cx="477694" cy="620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143385" name="右箭头 91"/>
          <p:cNvSpPr>
            <a:spLocks noChangeArrowheads="1"/>
          </p:cNvSpPr>
          <p:nvPr/>
        </p:nvSpPr>
        <p:spPr bwMode="auto">
          <a:xfrm flipV="1">
            <a:off x="3766704" y="4834660"/>
            <a:ext cx="2287444" cy="62057"/>
          </a:xfrm>
          <a:prstGeom prst="rightArrow">
            <a:avLst>
              <a:gd name="adj1" fmla="val 50000"/>
              <a:gd name="adj2" fmla="val 50000"/>
            </a:avLst>
          </a:prstGeom>
          <a:solidFill>
            <a:srgbClr val="FF0000"/>
          </a:solidFill>
          <a:ln w="25400" algn="ctr">
            <a:solidFill>
              <a:srgbClr val="FF0000"/>
            </a:solidFill>
            <a:miter lim="800000"/>
            <a:headEnd/>
            <a:tailEnd/>
          </a:ln>
        </p:spPr>
        <p:txBody>
          <a:bodyPr rot="10800000" lIns="83119" tIns="41559" rIns="83119" bIns="41559" anchor="ctr"/>
          <a:lstStyle/>
          <a:p>
            <a:pPr algn="ctr" eaLnBrk="0" hangingPunct="0">
              <a:spcBef>
                <a:spcPct val="50000"/>
              </a:spcBef>
            </a:pPr>
            <a:endParaRPr lang="zh-CN" altLang="en-US" b="0">
              <a:solidFill>
                <a:srgbClr val="FFFFFF"/>
              </a:solidFill>
              <a:latin typeface="Book Antiqua" pitchFamily="18" charset="0"/>
            </a:endParaRPr>
          </a:p>
        </p:txBody>
      </p:sp>
      <p:sp>
        <p:nvSpPr>
          <p:cNvPr id="143386" name="Line 97"/>
          <p:cNvSpPr>
            <a:spLocks noChangeShapeType="1"/>
          </p:cNvSpPr>
          <p:nvPr/>
        </p:nvSpPr>
        <p:spPr bwMode="auto">
          <a:xfrm>
            <a:off x="5530273" y="5598103"/>
            <a:ext cx="588818" cy="0"/>
          </a:xfrm>
          <a:prstGeom prst="line">
            <a:avLst/>
          </a:prstGeom>
          <a:noFill/>
          <a:ln w="19050">
            <a:solidFill>
              <a:srgbClr val="FF3300"/>
            </a:solidFill>
            <a:prstDash val="dash"/>
            <a:round/>
            <a:headEnd/>
            <a:tailEnd type="arrow" w="med" len="med"/>
          </a:ln>
          <a:extLst>
            <a:ext uri="{909E8E84-426E-40DD-AFC4-6F175D3DCCD1}">
              <a14:hiddenFill xmlns:a14="http://schemas.microsoft.com/office/drawing/2010/main">
                <a:noFill/>
              </a14:hiddenFill>
            </a:ext>
          </a:extLst>
        </p:spPr>
        <p:txBody>
          <a:bodyPr lIns="83119" tIns="41559" rIns="83119" bIns="41559"/>
          <a:lstStyle/>
          <a:p>
            <a:endParaRPr lang="zh-CN" altLang="en-US"/>
          </a:p>
        </p:txBody>
      </p:sp>
      <p:sp>
        <p:nvSpPr>
          <p:cNvPr id="143387" name="Rectangle 36"/>
          <p:cNvSpPr>
            <a:spLocks noChangeArrowheads="1"/>
          </p:cNvSpPr>
          <p:nvPr/>
        </p:nvSpPr>
        <p:spPr bwMode="auto">
          <a:xfrm>
            <a:off x="881785" y="5401831"/>
            <a:ext cx="458932" cy="430068"/>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分行</a:t>
            </a:r>
          </a:p>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特色</a:t>
            </a:r>
          </a:p>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系统</a:t>
            </a:r>
          </a:p>
        </p:txBody>
      </p:sp>
      <p:sp>
        <p:nvSpPr>
          <p:cNvPr id="143388" name="Line 99"/>
          <p:cNvSpPr>
            <a:spLocks noChangeShapeType="1"/>
          </p:cNvSpPr>
          <p:nvPr/>
        </p:nvSpPr>
        <p:spPr bwMode="auto">
          <a:xfrm>
            <a:off x="1405659" y="5598103"/>
            <a:ext cx="392545" cy="0"/>
          </a:xfrm>
          <a:prstGeom prst="line">
            <a:avLst/>
          </a:prstGeom>
          <a:noFill/>
          <a:ln w="19050">
            <a:solidFill>
              <a:srgbClr val="FF3300"/>
            </a:solidFill>
            <a:prstDash val="dash"/>
            <a:round/>
            <a:headEnd/>
            <a:tailEnd type="arrow" w="med" len="med"/>
          </a:ln>
          <a:extLst>
            <a:ext uri="{909E8E84-426E-40DD-AFC4-6F175D3DCCD1}">
              <a14:hiddenFill xmlns:a14="http://schemas.microsoft.com/office/drawing/2010/main">
                <a:noFill/>
              </a14:hiddenFill>
            </a:ext>
          </a:extLst>
        </p:spPr>
        <p:txBody>
          <a:bodyPr lIns="83119" tIns="41559" rIns="83119" bIns="41559"/>
          <a:lstStyle/>
          <a:p>
            <a:endParaRPr lang="zh-CN" altLang="en-US"/>
          </a:p>
        </p:txBody>
      </p:sp>
      <p:sp>
        <p:nvSpPr>
          <p:cNvPr id="11364" name="Text Box 100"/>
          <p:cNvSpPr txBox="1">
            <a:spLocks noChangeArrowheads="1"/>
          </p:cNvSpPr>
          <p:nvPr/>
        </p:nvSpPr>
        <p:spPr bwMode="auto">
          <a:xfrm>
            <a:off x="261216" y="4834660"/>
            <a:ext cx="686955" cy="333375"/>
          </a:xfrm>
          <a:prstGeom prst="rect">
            <a:avLst/>
          </a:prstGeom>
          <a:noFill/>
          <a:ln w="9525">
            <a:noFill/>
            <a:miter lim="800000"/>
            <a:headEnd/>
            <a:tailEnd/>
          </a:ln>
          <a:effectLst>
            <a:prstShdw prst="shdw17" dist="17961" dir="2700000">
              <a:schemeClr val="accent1">
                <a:gamma/>
                <a:shade val="60000"/>
                <a:invGamma/>
              </a:schemeClr>
            </a:prstShdw>
          </a:effectLst>
        </p:spPr>
        <p:txBody>
          <a:bodyPr lIns="83119" tIns="41559" rIns="83119" bIns="41559">
            <a:spAutoFit/>
          </a:bodyPr>
          <a:lstStyle/>
          <a:p>
            <a:pPr>
              <a:spcBef>
                <a:spcPct val="50000"/>
              </a:spcBef>
              <a:defRPr/>
            </a:pPr>
            <a:r>
              <a:rPr lang="zh-CN" altLang="en-US" sz="1600"/>
              <a:t>总行</a:t>
            </a:r>
          </a:p>
        </p:txBody>
      </p:sp>
      <p:sp>
        <p:nvSpPr>
          <p:cNvPr id="11365" name="Text Box 101"/>
          <p:cNvSpPr txBox="1">
            <a:spLocks noChangeArrowheads="1"/>
          </p:cNvSpPr>
          <p:nvPr/>
        </p:nvSpPr>
        <p:spPr bwMode="auto">
          <a:xfrm>
            <a:off x="261216" y="5264728"/>
            <a:ext cx="686955" cy="333375"/>
          </a:xfrm>
          <a:prstGeom prst="rect">
            <a:avLst/>
          </a:prstGeom>
          <a:noFill/>
          <a:ln w="9525">
            <a:noFill/>
            <a:miter lim="800000"/>
            <a:headEnd/>
            <a:tailEnd/>
          </a:ln>
          <a:effectLst>
            <a:prstShdw prst="shdw17" dist="17961" dir="2700000">
              <a:schemeClr val="accent1">
                <a:gamma/>
                <a:shade val="60000"/>
                <a:invGamma/>
              </a:schemeClr>
            </a:prstShdw>
          </a:effectLst>
        </p:spPr>
        <p:txBody>
          <a:bodyPr lIns="83119" tIns="41559" rIns="83119" bIns="41559">
            <a:spAutoFit/>
          </a:bodyPr>
          <a:lstStyle/>
          <a:p>
            <a:pPr>
              <a:spcBef>
                <a:spcPct val="50000"/>
              </a:spcBef>
              <a:defRPr/>
            </a:pPr>
            <a:r>
              <a:rPr lang="zh-CN" altLang="en-US" sz="1600"/>
              <a:t>分行</a:t>
            </a:r>
          </a:p>
        </p:txBody>
      </p:sp>
      <p:sp>
        <p:nvSpPr>
          <p:cNvPr id="41" name="右箭头 91"/>
          <p:cNvSpPr/>
          <p:nvPr/>
        </p:nvSpPr>
        <p:spPr>
          <a:xfrm>
            <a:off x="3766705" y="4701886"/>
            <a:ext cx="389659" cy="6494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43" name="Rectangle 97"/>
          <p:cNvSpPr>
            <a:spLocks noChangeArrowheads="1"/>
          </p:cNvSpPr>
          <p:nvPr/>
        </p:nvSpPr>
        <p:spPr bwMode="auto">
          <a:xfrm>
            <a:off x="3506932" y="2883477"/>
            <a:ext cx="194830" cy="1558636"/>
          </a:xfrm>
          <a:prstGeom prst="rect">
            <a:avLst/>
          </a:prstGeom>
          <a:solidFill>
            <a:srgbClr val="008000"/>
          </a:solidFill>
          <a:ln w="9525" algn="ctr">
            <a:noFill/>
            <a:miter lim="800000"/>
            <a:headEnd/>
            <a:tailEnd/>
          </a:ln>
          <a:effectLst/>
        </p:spPr>
        <p:txBody>
          <a:bodyPr vert="eaVert" wrap="none" lIns="91431" tIns="45715" rIns="91431" bIns="45715" anchor="ctr"/>
          <a:lstStyle/>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ea typeface="宋体" pitchFamily="2" charset="-122"/>
                <a:cs typeface="Arial" charset="0"/>
              </a:rPr>
              <a:t>目标数据缓冲层</a:t>
            </a:r>
            <a:endParaRPr lang="en-US" altLang="zh-CN" b="0">
              <a:solidFill>
                <a:srgbClr val="FFFFFF"/>
              </a:solidFill>
              <a:effectLst>
                <a:outerShdw blurRad="38100" dist="38100" dir="2700000" algn="tl">
                  <a:srgbClr val="000000"/>
                </a:outerShdw>
              </a:effectLst>
              <a:ea typeface="宋体" pitchFamily="2" charset="-122"/>
              <a:cs typeface="Arial" charset="0"/>
            </a:endParaRPr>
          </a:p>
        </p:txBody>
      </p:sp>
      <p:sp>
        <p:nvSpPr>
          <p:cNvPr id="44" name="右箭头 91"/>
          <p:cNvSpPr/>
          <p:nvPr/>
        </p:nvSpPr>
        <p:spPr>
          <a:xfrm>
            <a:off x="3247159" y="3338080"/>
            <a:ext cx="259773" cy="418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45" name="右箭头 91"/>
          <p:cNvSpPr/>
          <p:nvPr/>
        </p:nvSpPr>
        <p:spPr>
          <a:xfrm>
            <a:off x="2857500" y="3815773"/>
            <a:ext cx="649432" cy="418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46" name="右箭头 91"/>
          <p:cNvSpPr/>
          <p:nvPr/>
        </p:nvSpPr>
        <p:spPr>
          <a:xfrm>
            <a:off x="2337955" y="4117398"/>
            <a:ext cx="1168977" cy="6494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47" name="右箭头 91"/>
          <p:cNvSpPr/>
          <p:nvPr/>
        </p:nvSpPr>
        <p:spPr>
          <a:xfrm>
            <a:off x="2013239" y="4312227"/>
            <a:ext cx="1493693" cy="4185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48" name="Rectangle 19"/>
          <p:cNvSpPr>
            <a:spLocks noChangeArrowheads="1"/>
          </p:cNvSpPr>
          <p:nvPr/>
        </p:nvSpPr>
        <p:spPr bwMode="auto">
          <a:xfrm>
            <a:off x="3052330" y="2883478"/>
            <a:ext cx="291523" cy="793750"/>
          </a:xfrm>
          <a:prstGeom prst="rect">
            <a:avLst/>
          </a:prstGeom>
          <a:solidFill>
            <a:srgbClr val="376091"/>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公</a:t>
            </a:r>
          </a:p>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共</a:t>
            </a:r>
          </a:p>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加</a:t>
            </a:r>
            <a:endParaRPr lang="en-US" altLang="zh-CN" b="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工</a:t>
            </a:r>
            <a:endParaRPr lang="en-US" altLang="zh-CN" b="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层</a:t>
            </a:r>
            <a:endParaRPr lang="en-US" altLang="zh-CN" b="0">
              <a:solidFill>
                <a:srgbClr val="FFFFFF"/>
              </a:solidFill>
              <a:effectLst>
                <a:outerShdw blurRad="38100" dist="38100" dir="2700000" algn="tl">
                  <a:srgbClr val="000000"/>
                </a:outerShdw>
              </a:effectLst>
              <a:latin typeface="Cambria" pitchFamily="18" charset="0"/>
              <a:ea typeface="宋体" pitchFamily="2" charset="-122"/>
              <a:cs typeface="Arial" charset="0"/>
            </a:endParaRPr>
          </a:p>
        </p:txBody>
      </p:sp>
      <p:sp>
        <p:nvSpPr>
          <p:cNvPr id="49" name="右箭头 91"/>
          <p:cNvSpPr/>
          <p:nvPr/>
        </p:nvSpPr>
        <p:spPr>
          <a:xfrm>
            <a:off x="2792557" y="3338080"/>
            <a:ext cx="259773" cy="418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50" name="Rectangle 45"/>
          <p:cNvSpPr>
            <a:spLocks noChangeArrowheads="1"/>
          </p:cNvSpPr>
          <p:nvPr/>
        </p:nvSpPr>
        <p:spPr bwMode="auto">
          <a:xfrm>
            <a:off x="2679989" y="2884921"/>
            <a:ext cx="242455" cy="1176193"/>
          </a:xfrm>
          <a:prstGeom prst="rect">
            <a:avLst/>
          </a:prstGeom>
          <a:solidFill>
            <a:srgbClr val="376091"/>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基</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础</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数</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据</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层</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p:txBody>
      </p:sp>
      <p:sp>
        <p:nvSpPr>
          <p:cNvPr id="51" name="右箭头 91"/>
          <p:cNvSpPr/>
          <p:nvPr/>
        </p:nvSpPr>
        <p:spPr>
          <a:xfrm>
            <a:off x="2444750" y="3338080"/>
            <a:ext cx="259773" cy="418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52" name="Rectangle 92"/>
          <p:cNvSpPr>
            <a:spLocks noChangeArrowheads="1"/>
          </p:cNvSpPr>
          <p:nvPr/>
        </p:nvSpPr>
        <p:spPr bwMode="auto">
          <a:xfrm>
            <a:off x="2273012" y="2883477"/>
            <a:ext cx="281420" cy="1329171"/>
          </a:xfrm>
          <a:prstGeom prst="rect">
            <a:avLst/>
          </a:prstGeom>
          <a:solidFill>
            <a:srgbClr val="008000"/>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数</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据</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标</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准</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层</a:t>
            </a:r>
            <a:endParaRPr lang="en-US" altLang="zh-CN" b="0" dirty="0">
              <a:solidFill>
                <a:srgbClr val="FFFFFF"/>
              </a:solidFill>
              <a:effectLst>
                <a:outerShdw blurRad="38100" dist="38100" dir="2700000" algn="tl">
                  <a:srgbClr val="000000"/>
                </a:outerShdw>
              </a:effectLst>
              <a:ea typeface="宋体" pitchFamily="2" charset="-122"/>
              <a:cs typeface="Arial" charset="0"/>
            </a:endParaRPr>
          </a:p>
        </p:txBody>
      </p:sp>
      <p:sp>
        <p:nvSpPr>
          <p:cNvPr id="53" name="右箭头 91"/>
          <p:cNvSpPr/>
          <p:nvPr/>
        </p:nvSpPr>
        <p:spPr>
          <a:xfrm>
            <a:off x="2013239" y="3338080"/>
            <a:ext cx="259773" cy="4185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3119" tIns="41559" rIns="83119" bIns="41559" anchor="ctr"/>
          <a:lstStyle/>
          <a:p>
            <a:pPr algn="ctr" eaLnBrk="0" hangingPunct="0">
              <a:spcBef>
                <a:spcPct val="50000"/>
              </a:spcBef>
              <a:defRPr/>
            </a:pPr>
            <a:endParaRPr lang="zh-CN" altLang="en-US" b="0">
              <a:solidFill>
                <a:srgbClr val="FFFFFF"/>
              </a:solidFill>
              <a:latin typeface="Book Antiqua" pitchFamily="18" charset="0"/>
              <a:ea typeface="Arial Unicode MS" pitchFamily="34" charset="-122"/>
              <a:cs typeface="Arial Unicode MS" pitchFamily="34" charset="-122"/>
            </a:endParaRPr>
          </a:p>
        </p:txBody>
      </p:sp>
      <p:sp>
        <p:nvSpPr>
          <p:cNvPr id="54" name="Rectangle 96"/>
          <p:cNvSpPr>
            <a:spLocks noChangeArrowheads="1"/>
          </p:cNvSpPr>
          <p:nvPr/>
        </p:nvSpPr>
        <p:spPr bwMode="auto">
          <a:xfrm>
            <a:off x="1941080" y="2892137"/>
            <a:ext cx="194829" cy="1558636"/>
          </a:xfrm>
          <a:prstGeom prst="rect">
            <a:avLst/>
          </a:prstGeom>
          <a:solidFill>
            <a:srgbClr val="008000"/>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源</a:t>
            </a: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数</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据</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缓</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冲</a:t>
            </a:r>
            <a:endParaRPr lang="en-US" altLang="zh-CN" b="0" dirty="0">
              <a:solidFill>
                <a:srgbClr val="FFFFFF"/>
              </a:solidFill>
              <a:effectLst>
                <a:outerShdw blurRad="38100" dist="38100" dir="2700000" algn="tl">
                  <a:srgbClr val="000000"/>
                </a:outerShdw>
              </a:effectLst>
              <a:ea typeface="宋体" pitchFamily="2" charset="-122"/>
              <a:cs typeface="Arial" charset="0"/>
            </a:endParaRPr>
          </a:p>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ea typeface="宋体" pitchFamily="2" charset="-122"/>
                <a:cs typeface="Arial" charset="0"/>
              </a:rPr>
              <a:t>层</a:t>
            </a:r>
          </a:p>
        </p:txBody>
      </p:sp>
      <p:sp>
        <p:nvSpPr>
          <p:cNvPr id="143404" name="Rectangle 5"/>
          <p:cNvSpPr>
            <a:spLocks noChangeArrowheads="1"/>
          </p:cNvSpPr>
          <p:nvPr/>
        </p:nvSpPr>
        <p:spPr bwMode="auto">
          <a:xfrm>
            <a:off x="6104659" y="2623705"/>
            <a:ext cx="1818409" cy="2402898"/>
          </a:xfrm>
          <a:prstGeom prst="rect">
            <a:avLst/>
          </a:prstGeom>
          <a:solidFill>
            <a:srgbClr val="94A6B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31" tIns="45715" rIns="91431" bIns="45715" anchorCtr="1"/>
          <a:lstStyle/>
          <a:p>
            <a:pPr defTabSz="914886"/>
            <a:r>
              <a:rPr lang="zh-CN" altLang="en-US" sz="1100">
                <a:latin typeface="Cambria" pitchFamily="18" charset="0"/>
              </a:rPr>
              <a:t>目标系统</a:t>
            </a:r>
          </a:p>
        </p:txBody>
      </p:sp>
      <p:sp>
        <p:nvSpPr>
          <p:cNvPr id="143405" name="Rectangle 28"/>
          <p:cNvSpPr>
            <a:spLocks noChangeArrowheads="1"/>
          </p:cNvSpPr>
          <p:nvPr/>
        </p:nvSpPr>
        <p:spPr bwMode="auto">
          <a:xfrm>
            <a:off x="6240318" y="2919558"/>
            <a:ext cx="1552864" cy="949614"/>
          </a:xfrm>
          <a:prstGeom prst="rect">
            <a:avLst/>
          </a:prstGeom>
          <a:solidFill>
            <a:srgbClr val="D4A97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wrap="none" lIns="91431" tIns="45715" rIns="91431" bIns="45715" anchor="b" anchorCtr="1"/>
          <a:lstStyle/>
          <a:p>
            <a:pPr defTabSz="914886"/>
            <a:r>
              <a:rPr lang="zh-CN" altLang="en-US">
                <a:latin typeface="Cambria" pitchFamily="18" charset="0"/>
                <a:ea typeface="宋体" pitchFamily="2" charset="-122"/>
                <a:cs typeface="Arial" pitchFamily="34" charset="0"/>
              </a:rPr>
              <a:t>分析型应用</a:t>
            </a:r>
          </a:p>
        </p:txBody>
      </p:sp>
      <p:sp>
        <p:nvSpPr>
          <p:cNvPr id="143406" name="Rectangle 29"/>
          <p:cNvSpPr>
            <a:spLocks noChangeArrowheads="1"/>
          </p:cNvSpPr>
          <p:nvPr/>
        </p:nvSpPr>
        <p:spPr bwMode="auto">
          <a:xfrm>
            <a:off x="6510194" y="2948421"/>
            <a:ext cx="1223818" cy="259773"/>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en-US" altLang="zh-CN">
                <a:solidFill>
                  <a:schemeClr val="bg1"/>
                </a:solidFill>
                <a:latin typeface="Cambria" pitchFamily="18" charset="0"/>
                <a:ea typeface="宋体" pitchFamily="2" charset="-122"/>
                <a:cs typeface="Arial" pitchFamily="34" charset="0"/>
              </a:rPr>
              <a:t>BI</a:t>
            </a:r>
            <a:r>
              <a:rPr lang="zh-CN" altLang="en-US">
                <a:solidFill>
                  <a:schemeClr val="bg1"/>
                </a:solidFill>
                <a:latin typeface="Cambria" pitchFamily="18" charset="0"/>
                <a:ea typeface="宋体" pitchFamily="2" charset="-122"/>
                <a:cs typeface="Arial" pitchFamily="34" charset="0"/>
              </a:rPr>
              <a:t>类应用</a:t>
            </a:r>
          </a:p>
        </p:txBody>
      </p:sp>
      <p:sp>
        <p:nvSpPr>
          <p:cNvPr id="143407" name="Rectangle 36"/>
          <p:cNvSpPr>
            <a:spLocks noChangeArrowheads="1"/>
          </p:cNvSpPr>
          <p:nvPr/>
        </p:nvSpPr>
        <p:spPr bwMode="auto">
          <a:xfrm>
            <a:off x="6510194" y="3281796"/>
            <a:ext cx="1223818" cy="252557"/>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近实时类应用</a:t>
            </a:r>
          </a:p>
        </p:txBody>
      </p:sp>
      <p:sp>
        <p:nvSpPr>
          <p:cNvPr id="143408" name="Rectangle 72"/>
          <p:cNvSpPr>
            <a:spLocks noChangeArrowheads="1"/>
          </p:cNvSpPr>
          <p:nvPr/>
        </p:nvSpPr>
        <p:spPr bwMode="auto">
          <a:xfrm>
            <a:off x="6234546" y="3922568"/>
            <a:ext cx="1558636" cy="1039091"/>
          </a:xfrm>
          <a:prstGeom prst="rect">
            <a:avLst/>
          </a:prstGeom>
          <a:solidFill>
            <a:srgbClr val="D4A97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vert="eaVert" wrap="none" lIns="91431" tIns="45715" rIns="91431" bIns="45715" anchor="b" anchorCtr="1"/>
          <a:lstStyle/>
          <a:p>
            <a:pPr defTabSz="914886"/>
            <a:r>
              <a:rPr lang="zh-CN" altLang="en-US">
                <a:latin typeface="Cambria" pitchFamily="18" charset="0"/>
                <a:ea typeface="宋体" pitchFamily="2" charset="-122"/>
                <a:cs typeface="Arial" pitchFamily="34" charset="0"/>
              </a:rPr>
              <a:t>操作数据服务</a:t>
            </a:r>
          </a:p>
        </p:txBody>
      </p:sp>
      <p:sp>
        <p:nvSpPr>
          <p:cNvPr id="143409" name="Rectangle 74"/>
          <p:cNvSpPr>
            <a:spLocks noChangeArrowheads="1"/>
          </p:cNvSpPr>
          <p:nvPr/>
        </p:nvSpPr>
        <p:spPr bwMode="auto">
          <a:xfrm>
            <a:off x="6508750" y="4307899"/>
            <a:ext cx="1223818" cy="268432"/>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分行数据下发服务</a:t>
            </a:r>
          </a:p>
        </p:txBody>
      </p:sp>
      <p:sp>
        <p:nvSpPr>
          <p:cNvPr id="143410" name="Rectangle 75"/>
          <p:cNvSpPr>
            <a:spLocks noChangeArrowheads="1"/>
          </p:cNvSpPr>
          <p:nvPr/>
        </p:nvSpPr>
        <p:spPr bwMode="auto">
          <a:xfrm>
            <a:off x="6508750" y="4636944"/>
            <a:ext cx="1223818" cy="268432"/>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业务快报服务</a:t>
            </a:r>
          </a:p>
        </p:txBody>
      </p:sp>
      <p:sp>
        <p:nvSpPr>
          <p:cNvPr id="143411" name="Rectangle 84"/>
          <p:cNvSpPr>
            <a:spLocks noChangeArrowheads="1"/>
          </p:cNvSpPr>
          <p:nvPr/>
        </p:nvSpPr>
        <p:spPr bwMode="auto">
          <a:xfrm>
            <a:off x="6518853" y="3607955"/>
            <a:ext cx="1225261" cy="249671"/>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历史数据应用</a:t>
            </a:r>
          </a:p>
        </p:txBody>
      </p:sp>
      <p:sp>
        <p:nvSpPr>
          <p:cNvPr id="143412" name="Rectangle 88"/>
          <p:cNvSpPr>
            <a:spLocks noChangeArrowheads="1"/>
          </p:cNvSpPr>
          <p:nvPr/>
        </p:nvSpPr>
        <p:spPr bwMode="auto">
          <a:xfrm>
            <a:off x="6515967" y="3975966"/>
            <a:ext cx="1225261" cy="271318"/>
          </a:xfrm>
          <a:prstGeom prst="rect">
            <a:avLst/>
          </a:prstGeom>
          <a:solidFill>
            <a:srgbClr val="B97B3D"/>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marL="343443" indent="-343443" algn="ctr" defTabSz="914886">
              <a:buClr>
                <a:schemeClr val="bg2"/>
              </a:buClr>
              <a:buSzPct val="75000"/>
            </a:pPr>
            <a:r>
              <a:rPr lang="zh-CN" altLang="en-US">
                <a:solidFill>
                  <a:schemeClr val="bg1"/>
                </a:solidFill>
                <a:latin typeface="Cambria" pitchFamily="18" charset="0"/>
                <a:ea typeface="宋体" pitchFamily="2" charset="-122"/>
                <a:cs typeface="Arial" pitchFamily="34" charset="0"/>
              </a:rPr>
              <a:t>总行批量数据服务</a:t>
            </a:r>
          </a:p>
        </p:txBody>
      </p:sp>
      <p:sp>
        <p:nvSpPr>
          <p:cNvPr id="143413" name="右箭头 63"/>
          <p:cNvSpPr>
            <a:spLocks noChangeArrowheads="1"/>
          </p:cNvSpPr>
          <p:nvPr/>
        </p:nvSpPr>
        <p:spPr bwMode="auto">
          <a:xfrm rot="16200000" flipV="1">
            <a:off x="1936750" y="4518603"/>
            <a:ext cx="194830" cy="41852"/>
          </a:xfrm>
          <a:prstGeom prst="rightArrow">
            <a:avLst>
              <a:gd name="adj1" fmla="val 50000"/>
              <a:gd name="adj2" fmla="val 49656"/>
            </a:avLst>
          </a:prstGeom>
          <a:solidFill>
            <a:srgbClr val="FF0000"/>
          </a:solidFill>
          <a:ln w="25400" algn="ctr">
            <a:solidFill>
              <a:srgbClr val="FF0000"/>
            </a:solidFill>
            <a:miter lim="800000"/>
            <a:headEnd/>
            <a:tailEnd/>
          </a:ln>
        </p:spPr>
        <p:txBody>
          <a:bodyPr rot="10800000" vert="eaVert" lIns="83119" tIns="41559" rIns="83119" bIns="41559" anchor="ctr"/>
          <a:lstStyle/>
          <a:p>
            <a:pPr algn="ctr" eaLnBrk="0" hangingPunct="0">
              <a:spcBef>
                <a:spcPct val="50000"/>
              </a:spcBef>
            </a:pPr>
            <a:endParaRPr lang="zh-CN" altLang="en-US" b="0">
              <a:solidFill>
                <a:srgbClr val="FFFFFF"/>
              </a:solidFill>
              <a:latin typeface="Book Antiqua" pitchFamily="18" charset="0"/>
            </a:endParaRPr>
          </a:p>
        </p:txBody>
      </p:sp>
      <p:sp>
        <p:nvSpPr>
          <p:cNvPr id="143414" name="右箭头 64"/>
          <p:cNvSpPr>
            <a:spLocks noChangeArrowheads="1"/>
          </p:cNvSpPr>
          <p:nvPr/>
        </p:nvSpPr>
        <p:spPr bwMode="auto">
          <a:xfrm rot="5400000">
            <a:off x="3518478" y="4518603"/>
            <a:ext cx="194830" cy="41852"/>
          </a:xfrm>
          <a:prstGeom prst="rightArrow">
            <a:avLst>
              <a:gd name="adj1" fmla="val 50000"/>
              <a:gd name="adj2" fmla="val 49656"/>
            </a:avLst>
          </a:prstGeom>
          <a:solidFill>
            <a:srgbClr val="FF0000"/>
          </a:solidFill>
          <a:ln w="25400" algn="ctr">
            <a:solidFill>
              <a:srgbClr val="FF0000"/>
            </a:solidFill>
            <a:miter lim="800000"/>
            <a:headEnd/>
            <a:tailEnd/>
          </a:ln>
        </p:spPr>
        <p:txBody>
          <a:bodyPr rot="10800000" vert="eaVert" lIns="83119" tIns="41559" rIns="83119" bIns="41559" anchor="ctr"/>
          <a:lstStyle/>
          <a:p>
            <a:pPr algn="ctr" eaLnBrk="0" hangingPunct="0">
              <a:spcBef>
                <a:spcPct val="50000"/>
              </a:spcBef>
            </a:pPr>
            <a:endParaRPr lang="zh-CN" altLang="en-US" b="0">
              <a:solidFill>
                <a:srgbClr val="FFFFFF"/>
              </a:solidFill>
              <a:latin typeface="Book Antiqua" pitchFamily="18" charset="0"/>
            </a:endParaRPr>
          </a:p>
        </p:txBody>
      </p:sp>
      <p:sp>
        <p:nvSpPr>
          <p:cNvPr id="143415" name="Line 99"/>
          <p:cNvSpPr>
            <a:spLocks noChangeShapeType="1"/>
          </p:cNvSpPr>
          <p:nvPr/>
        </p:nvSpPr>
        <p:spPr bwMode="auto">
          <a:xfrm>
            <a:off x="1428750" y="3532909"/>
            <a:ext cx="392545" cy="0"/>
          </a:xfrm>
          <a:prstGeom prst="line">
            <a:avLst/>
          </a:prstGeom>
          <a:noFill/>
          <a:ln w="19050">
            <a:solidFill>
              <a:srgbClr val="FF3300"/>
            </a:solidFill>
            <a:prstDash val="dash"/>
            <a:round/>
            <a:headEnd/>
            <a:tailEnd type="arrow" w="med" len="med"/>
          </a:ln>
          <a:extLst>
            <a:ext uri="{909E8E84-426E-40DD-AFC4-6F175D3DCCD1}">
              <a14:hiddenFill xmlns:a14="http://schemas.microsoft.com/office/drawing/2010/main">
                <a:noFill/>
              </a14:hiddenFill>
            </a:ext>
          </a:extLst>
        </p:spPr>
        <p:txBody>
          <a:bodyPr lIns="83119" tIns="41559" rIns="83119" bIns="41559"/>
          <a:lstStyle/>
          <a:p>
            <a:endParaRPr lang="zh-CN" altLang="en-US"/>
          </a:p>
        </p:txBody>
      </p:sp>
      <p:sp>
        <p:nvSpPr>
          <p:cNvPr id="143416" name="Line 99"/>
          <p:cNvSpPr>
            <a:spLocks noChangeShapeType="1"/>
          </p:cNvSpPr>
          <p:nvPr/>
        </p:nvSpPr>
        <p:spPr bwMode="auto">
          <a:xfrm>
            <a:off x="3763819" y="3532910"/>
            <a:ext cx="522432" cy="8659"/>
          </a:xfrm>
          <a:prstGeom prst="line">
            <a:avLst/>
          </a:prstGeom>
          <a:noFill/>
          <a:ln w="19050">
            <a:solidFill>
              <a:srgbClr val="FF3300"/>
            </a:solidFill>
            <a:prstDash val="dash"/>
            <a:round/>
            <a:headEnd/>
            <a:tailEnd type="arrow" w="med" len="med"/>
          </a:ln>
          <a:extLst>
            <a:ext uri="{909E8E84-426E-40DD-AFC4-6F175D3DCCD1}">
              <a14:hiddenFill xmlns:a14="http://schemas.microsoft.com/office/drawing/2010/main">
                <a:noFill/>
              </a14:hiddenFill>
            </a:ext>
          </a:extLst>
        </p:spPr>
        <p:txBody>
          <a:bodyPr lIns="83119" tIns="41559" rIns="83119" bIns="41559"/>
          <a:lstStyle/>
          <a:p>
            <a:endParaRPr lang="zh-CN" altLang="en-US"/>
          </a:p>
        </p:txBody>
      </p:sp>
      <p:sp>
        <p:nvSpPr>
          <p:cNvPr id="143417" name="Line 99"/>
          <p:cNvSpPr>
            <a:spLocks noChangeShapeType="1"/>
          </p:cNvSpPr>
          <p:nvPr/>
        </p:nvSpPr>
        <p:spPr bwMode="auto">
          <a:xfrm>
            <a:off x="5463886" y="3541568"/>
            <a:ext cx="554182" cy="0"/>
          </a:xfrm>
          <a:prstGeom prst="line">
            <a:avLst/>
          </a:prstGeom>
          <a:noFill/>
          <a:ln w="19050">
            <a:solidFill>
              <a:srgbClr val="FF3300"/>
            </a:solidFill>
            <a:prstDash val="dash"/>
            <a:round/>
            <a:headEnd/>
            <a:tailEnd type="arrow" w="med" len="med"/>
          </a:ln>
          <a:extLst>
            <a:ext uri="{909E8E84-426E-40DD-AFC4-6F175D3DCCD1}">
              <a14:hiddenFill xmlns:a14="http://schemas.microsoft.com/office/drawing/2010/main">
                <a:noFill/>
              </a14:hiddenFill>
            </a:ext>
          </a:extLst>
        </p:spPr>
        <p:txBody>
          <a:bodyPr lIns="83119" tIns="41559" rIns="83119" bIns="41559"/>
          <a:lstStyle/>
          <a:p>
            <a:endParaRPr lang="zh-CN" altLang="en-US"/>
          </a:p>
        </p:txBody>
      </p:sp>
      <p:sp>
        <p:nvSpPr>
          <p:cNvPr id="143418" name="Rectangle 18"/>
          <p:cNvSpPr>
            <a:spLocks noChangeArrowheads="1"/>
          </p:cNvSpPr>
          <p:nvPr/>
        </p:nvSpPr>
        <p:spPr bwMode="auto">
          <a:xfrm>
            <a:off x="1883353" y="4509119"/>
            <a:ext cx="1892011" cy="625722"/>
          </a:xfrm>
          <a:prstGeom prst="rect">
            <a:avLst/>
          </a:prstGeom>
          <a:solidFill>
            <a:srgbClr val="FF00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431" tIns="45715" rIns="91431" bIns="45715" anchorCtr="1"/>
          <a:lstStyle/>
          <a:p>
            <a:pPr defTabSz="914886"/>
            <a:r>
              <a:rPr lang="zh-CN" altLang="en-US" dirty="0">
                <a:solidFill>
                  <a:schemeClr val="bg1"/>
                </a:solidFill>
              </a:rPr>
              <a:t>数据交换</a:t>
            </a:r>
          </a:p>
        </p:txBody>
      </p:sp>
      <p:sp>
        <p:nvSpPr>
          <p:cNvPr id="72" name="Rectangle 58"/>
          <p:cNvSpPr>
            <a:spLocks noChangeArrowheads="1"/>
          </p:cNvSpPr>
          <p:nvPr/>
        </p:nvSpPr>
        <p:spPr bwMode="auto">
          <a:xfrm>
            <a:off x="1948296" y="4831773"/>
            <a:ext cx="834159" cy="194830"/>
          </a:xfrm>
          <a:prstGeom prst="rect">
            <a:avLst/>
          </a:prstGeom>
          <a:solidFill>
            <a:srgbClr val="C0C0C0"/>
          </a:solidFill>
          <a:ln w="9525" algn="ctr">
            <a:noFill/>
            <a:miter lim="800000"/>
            <a:headEnd/>
            <a:tailEnd/>
          </a:ln>
        </p:spPr>
        <p:txBody>
          <a:bodyPr wrap="none" lIns="91431" tIns="45715" rIns="91431" bIns="45715" anchor="ctr"/>
          <a:lstStyle/>
          <a:p>
            <a:pPr marL="343443" indent="-343443" algn="ctr" defTabSz="914886">
              <a:buClr>
                <a:schemeClr val="bg2"/>
              </a:buClr>
              <a:buSzPct val="75000"/>
              <a:defRPr/>
            </a:pPr>
            <a:r>
              <a:rPr lang="zh-CN" altLang="en-US" sz="1100">
                <a:solidFill>
                  <a:schemeClr val="bg1"/>
                </a:solidFill>
                <a:effectLst>
                  <a:outerShdw blurRad="38100" dist="38100" dir="2700000" algn="tl">
                    <a:srgbClr val="000000"/>
                  </a:outerShdw>
                </a:effectLst>
                <a:latin typeface="华文细黑" pitchFamily="2" charset="-122"/>
                <a:ea typeface="华文细黑" pitchFamily="2" charset="-122"/>
                <a:cs typeface="Arial" pitchFamily="34" charset="0"/>
              </a:rPr>
              <a:t>数据采集</a:t>
            </a:r>
          </a:p>
        </p:txBody>
      </p:sp>
      <p:sp>
        <p:nvSpPr>
          <p:cNvPr id="73" name="Rectangle 59"/>
          <p:cNvSpPr>
            <a:spLocks noChangeArrowheads="1"/>
          </p:cNvSpPr>
          <p:nvPr/>
        </p:nvSpPr>
        <p:spPr bwMode="auto">
          <a:xfrm>
            <a:off x="2827194" y="4831773"/>
            <a:ext cx="809625" cy="194830"/>
          </a:xfrm>
          <a:prstGeom prst="rect">
            <a:avLst/>
          </a:prstGeom>
          <a:solidFill>
            <a:srgbClr val="C0C0C0"/>
          </a:solidFill>
          <a:ln w="9525" algn="ctr">
            <a:noFill/>
            <a:miter lim="800000"/>
            <a:headEnd/>
            <a:tailEnd/>
          </a:ln>
        </p:spPr>
        <p:txBody>
          <a:bodyPr wrap="none" lIns="91431" tIns="45715" rIns="91431" bIns="45715" anchor="ctr"/>
          <a:lstStyle/>
          <a:p>
            <a:pPr marL="343443" indent="-343443" algn="ctr" defTabSz="914886">
              <a:buClr>
                <a:schemeClr val="bg2"/>
              </a:buClr>
              <a:buSzPct val="75000"/>
              <a:defRPr/>
            </a:pPr>
            <a:r>
              <a:rPr lang="zh-CN" altLang="en-US" sz="1100">
                <a:solidFill>
                  <a:schemeClr val="bg1"/>
                </a:solidFill>
                <a:effectLst>
                  <a:outerShdw blurRad="38100" dist="38100" dir="2700000" algn="tl">
                    <a:srgbClr val="000000"/>
                  </a:outerShdw>
                </a:effectLst>
                <a:latin typeface="华文细黑" pitchFamily="2" charset="-122"/>
                <a:ea typeface="华文细黑" pitchFamily="2" charset="-122"/>
                <a:cs typeface="Arial" pitchFamily="34" charset="0"/>
              </a:rPr>
              <a:t>数据发布</a:t>
            </a:r>
          </a:p>
        </p:txBody>
      </p:sp>
      <p:sp>
        <p:nvSpPr>
          <p:cNvPr id="143421" name="右箭头 78"/>
          <p:cNvSpPr>
            <a:spLocks noChangeArrowheads="1"/>
          </p:cNvSpPr>
          <p:nvPr/>
        </p:nvSpPr>
        <p:spPr bwMode="auto">
          <a:xfrm rot="16200000" flipV="1">
            <a:off x="1936751" y="5211330"/>
            <a:ext cx="259773" cy="106795"/>
          </a:xfrm>
          <a:prstGeom prst="rightArrow">
            <a:avLst>
              <a:gd name="adj1" fmla="val 50000"/>
              <a:gd name="adj2" fmla="val 49865"/>
            </a:avLst>
          </a:prstGeom>
          <a:solidFill>
            <a:srgbClr val="FF0000"/>
          </a:solidFill>
          <a:ln w="25400" algn="ctr">
            <a:solidFill>
              <a:srgbClr val="FF0000"/>
            </a:solidFill>
            <a:miter lim="800000"/>
            <a:headEnd/>
            <a:tailEnd/>
          </a:ln>
        </p:spPr>
        <p:txBody>
          <a:bodyPr rot="10800000" vert="eaVert" lIns="83119" tIns="41559" rIns="83119" bIns="41559" anchor="ctr"/>
          <a:lstStyle/>
          <a:p>
            <a:pPr algn="ctr" eaLnBrk="0" hangingPunct="0">
              <a:spcBef>
                <a:spcPct val="50000"/>
              </a:spcBef>
            </a:pPr>
            <a:endParaRPr lang="zh-CN" altLang="en-US" b="0">
              <a:solidFill>
                <a:srgbClr val="FFFFFF"/>
              </a:solidFill>
              <a:latin typeface="Book Antiqua" pitchFamily="18" charset="0"/>
            </a:endParaRPr>
          </a:p>
        </p:txBody>
      </p:sp>
      <p:sp>
        <p:nvSpPr>
          <p:cNvPr id="143422" name="右箭头 79"/>
          <p:cNvSpPr>
            <a:spLocks noChangeArrowheads="1"/>
          </p:cNvSpPr>
          <p:nvPr/>
        </p:nvSpPr>
        <p:spPr bwMode="auto">
          <a:xfrm rot="5400000">
            <a:off x="3518478" y="5211330"/>
            <a:ext cx="259773" cy="106795"/>
          </a:xfrm>
          <a:prstGeom prst="rightArrow">
            <a:avLst>
              <a:gd name="adj1" fmla="val 50000"/>
              <a:gd name="adj2" fmla="val 49865"/>
            </a:avLst>
          </a:prstGeom>
          <a:solidFill>
            <a:srgbClr val="FF0000"/>
          </a:solidFill>
          <a:ln w="25400" algn="ctr">
            <a:solidFill>
              <a:srgbClr val="FF0000"/>
            </a:solidFill>
            <a:miter lim="800000"/>
            <a:headEnd/>
            <a:tailEnd/>
          </a:ln>
        </p:spPr>
        <p:txBody>
          <a:bodyPr rot="10800000" vert="eaVert" lIns="83119" tIns="41559" rIns="83119" bIns="41559" anchor="ctr"/>
          <a:lstStyle/>
          <a:p>
            <a:pPr algn="ctr" eaLnBrk="0" hangingPunct="0">
              <a:spcBef>
                <a:spcPct val="50000"/>
              </a:spcBef>
            </a:pPr>
            <a:endParaRPr lang="zh-CN" altLang="en-US" b="0">
              <a:solidFill>
                <a:srgbClr val="FFFFFF"/>
              </a:solidFill>
              <a:latin typeface="Book Antiqua" pitchFamily="18" charset="0"/>
            </a:endParaRPr>
          </a:p>
        </p:txBody>
      </p:sp>
      <p:sp>
        <p:nvSpPr>
          <p:cNvPr id="143423" name="Rectangle 50"/>
          <p:cNvSpPr>
            <a:spLocks noChangeArrowheads="1"/>
          </p:cNvSpPr>
          <p:nvPr/>
        </p:nvSpPr>
        <p:spPr bwMode="auto">
          <a:xfrm>
            <a:off x="891887" y="2053648"/>
            <a:ext cx="6996545" cy="518102"/>
          </a:xfrm>
          <a:prstGeom prst="rect">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defTabSz="914886"/>
            <a:r>
              <a:rPr lang="zh-CN" altLang="en-US">
                <a:latin typeface="Cambria" pitchFamily="18" charset="0"/>
                <a:ea typeface="宋体" pitchFamily="2" charset="-122"/>
                <a:cs typeface="Arial" pitchFamily="34" charset="0"/>
              </a:rPr>
              <a:t>数据管控</a:t>
            </a:r>
            <a:endParaRPr lang="zh-CN" altLang="en-US">
              <a:solidFill>
                <a:schemeClr val="bg1"/>
              </a:solidFill>
              <a:latin typeface="Cambria" pitchFamily="18" charset="0"/>
              <a:ea typeface="宋体" pitchFamily="2" charset="-122"/>
              <a:cs typeface="Arial" pitchFamily="34" charset="0"/>
            </a:endParaRPr>
          </a:p>
        </p:txBody>
      </p:sp>
      <p:sp>
        <p:nvSpPr>
          <p:cNvPr id="2" name="Rectangle 51"/>
          <p:cNvSpPr>
            <a:spLocks noChangeArrowheads="1"/>
          </p:cNvSpPr>
          <p:nvPr/>
        </p:nvSpPr>
        <p:spPr bwMode="auto">
          <a:xfrm>
            <a:off x="1030432" y="2261467"/>
            <a:ext cx="774989" cy="233795"/>
          </a:xfrm>
          <a:prstGeom prst="rect">
            <a:avLst/>
          </a:prstGeom>
          <a:solidFill>
            <a:srgbClr val="5F5F5F"/>
          </a:solidFill>
          <a:ln w="9525" algn="ctr">
            <a:noFill/>
            <a:miter lim="800000"/>
            <a:headEnd/>
            <a:tailEnd/>
          </a:ln>
          <a:effectLst/>
        </p:spPr>
        <p:txBody>
          <a:bodyPr wrap="none" lIns="91431" tIns="45715" rIns="91431" bIns="45715" anchor="ctr"/>
          <a:lstStyle/>
          <a:p>
            <a:pPr marL="343443" indent="-343443" algn="ctr" defTabSz="914886">
              <a:buClr>
                <a:schemeClr val="bg2"/>
              </a:buClr>
              <a:buSzPct val="75000"/>
              <a:defRPr/>
            </a:pPr>
            <a:r>
              <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rPr>
              <a:t>安全管理</a:t>
            </a:r>
            <a:endParaRPr lang="en-US"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p:txBody>
      </p:sp>
      <p:sp>
        <p:nvSpPr>
          <p:cNvPr id="143425" name="Rectangle 52"/>
          <p:cNvSpPr>
            <a:spLocks noChangeArrowheads="1"/>
          </p:cNvSpPr>
          <p:nvPr/>
        </p:nvSpPr>
        <p:spPr bwMode="auto">
          <a:xfrm>
            <a:off x="891887" y="1568739"/>
            <a:ext cx="6996545" cy="477693"/>
          </a:xfrm>
          <a:prstGeom prst="rect">
            <a:avLst/>
          </a:prstGeom>
          <a:solidFill>
            <a:srgbClr val="99CC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91431" tIns="45715" rIns="91431" bIns="45715" anchorCtr="1"/>
          <a:lstStyle/>
          <a:p>
            <a:pPr defTabSz="914886"/>
            <a:r>
              <a:rPr lang="zh-CN" altLang="en-US">
                <a:latin typeface="Cambria" pitchFamily="18" charset="0"/>
                <a:ea typeface="宋体" pitchFamily="2" charset="-122"/>
                <a:cs typeface="Arial" pitchFamily="34" charset="0"/>
              </a:rPr>
              <a:t>数据治理</a:t>
            </a:r>
          </a:p>
        </p:txBody>
      </p:sp>
      <p:sp>
        <p:nvSpPr>
          <p:cNvPr id="78" name="Rectangle 93"/>
          <p:cNvSpPr>
            <a:spLocks noChangeArrowheads="1"/>
          </p:cNvSpPr>
          <p:nvPr/>
        </p:nvSpPr>
        <p:spPr bwMode="auto">
          <a:xfrm>
            <a:off x="1075171" y="1776558"/>
            <a:ext cx="1202170" cy="238125"/>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数据标准管理</a:t>
            </a:r>
          </a:p>
        </p:txBody>
      </p:sp>
      <p:sp>
        <p:nvSpPr>
          <p:cNvPr id="3" name="Rectangle 94"/>
          <p:cNvSpPr>
            <a:spLocks noChangeArrowheads="1"/>
          </p:cNvSpPr>
          <p:nvPr/>
        </p:nvSpPr>
        <p:spPr bwMode="auto">
          <a:xfrm>
            <a:off x="3846080" y="1776558"/>
            <a:ext cx="1202170" cy="239568"/>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元数据管理</a:t>
            </a:r>
          </a:p>
        </p:txBody>
      </p:sp>
      <p:sp>
        <p:nvSpPr>
          <p:cNvPr id="4" name="Rectangle 95"/>
          <p:cNvSpPr>
            <a:spLocks noChangeArrowheads="1"/>
          </p:cNvSpPr>
          <p:nvPr/>
        </p:nvSpPr>
        <p:spPr bwMode="auto">
          <a:xfrm>
            <a:off x="6479887" y="1776558"/>
            <a:ext cx="1200727" cy="239568"/>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数据质量管理</a:t>
            </a:r>
          </a:p>
        </p:txBody>
      </p:sp>
      <p:sp>
        <p:nvSpPr>
          <p:cNvPr id="87" name="Rectangle 111"/>
          <p:cNvSpPr>
            <a:spLocks noChangeArrowheads="1"/>
          </p:cNvSpPr>
          <p:nvPr/>
        </p:nvSpPr>
        <p:spPr bwMode="auto">
          <a:xfrm>
            <a:off x="2277341" y="2261466"/>
            <a:ext cx="774989" cy="236682"/>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调度引擎</a:t>
            </a:r>
          </a:p>
        </p:txBody>
      </p:sp>
      <p:sp>
        <p:nvSpPr>
          <p:cNvPr id="89" name="Rectangle 113"/>
          <p:cNvSpPr>
            <a:spLocks noChangeArrowheads="1"/>
          </p:cNvSpPr>
          <p:nvPr/>
        </p:nvSpPr>
        <p:spPr bwMode="auto">
          <a:xfrm>
            <a:off x="3524250" y="2261466"/>
            <a:ext cx="774989" cy="236682"/>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a:solidFill>
                  <a:srgbClr val="FFFFFF"/>
                </a:solidFill>
                <a:effectLst>
                  <a:outerShdw blurRad="38100" dist="38100" dir="2700000" algn="tl">
                    <a:srgbClr val="000000"/>
                  </a:outerShdw>
                </a:effectLst>
                <a:latin typeface="Cambria" pitchFamily="18" charset="0"/>
                <a:ea typeface="宋体" pitchFamily="2" charset="-122"/>
                <a:cs typeface="Arial" charset="0"/>
              </a:rPr>
              <a:t>监控管理</a:t>
            </a:r>
          </a:p>
        </p:txBody>
      </p:sp>
      <p:sp>
        <p:nvSpPr>
          <p:cNvPr id="90" name="Rectangle 114"/>
          <p:cNvSpPr>
            <a:spLocks noChangeArrowheads="1"/>
          </p:cNvSpPr>
          <p:nvPr/>
        </p:nvSpPr>
        <p:spPr bwMode="auto">
          <a:xfrm>
            <a:off x="6452467" y="2261466"/>
            <a:ext cx="1228147" cy="236682"/>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zh-CN" b="0" dirty="0">
                <a:solidFill>
                  <a:srgbClr val="FFFFFF"/>
                </a:solidFill>
                <a:effectLst>
                  <a:outerShdw blurRad="38100" dist="38100" dir="2700000" algn="tl">
                    <a:srgbClr val="000000"/>
                  </a:outerShdw>
                </a:effectLst>
                <a:latin typeface="Cambria" pitchFamily="18" charset="0"/>
                <a:ea typeface="宋体" pitchFamily="2" charset="-122"/>
                <a:cs typeface="Arial" charset="0"/>
              </a:rPr>
              <a:t>工具集（ETL|SP|SCR）</a:t>
            </a:r>
            <a:endParaRPr lang="zh-CN" altLang="en-US" b="0" dirty="0">
              <a:solidFill>
                <a:srgbClr val="FFFFFF"/>
              </a:solidFill>
              <a:effectLst>
                <a:outerShdw blurRad="38100" dist="38100" dir="2700000" algn="tl">
                  <a:srgbClr val="000000"/>
                </a:outerShdw>
              </a:effectLst>
              <a:latin typeface="Cambria" pitchFamily="18" charset="0"/>
              <a:ea typeface="宋体" pitchFamily="2" charset="-122"/>
              <a:cs typeface="Arial" charset="0"/>
            </a:endParaRPr>
          </a:p>
        </p:txBody>
      </p:sp>
      <p:sp>
        <p:nvSpPr>
          <p:cNvPr id="91" name="Rectangle 115"/>
          <p:cNvSpPr>
            <a:spLocks noChangeArrowheads="1"/>
          </p:cNvSpPr>
          <p:nvPr/>
        </p:nvSpPr>
        <p:spPr bwMode="auto">
          <a:xfrm>
            <a:off x="4909704" y="2261467"/>
            <a:ext cx="1098262" cy="239568"/>
          </a:xfrm>
          <a:prstGeom prst="rect">
            <a:avLst/>
          </a:prstGeom>
          <a:solidFill>
            <a:srgbClr val="5F5F5F"/>
          </a:solidFill>
          <a:ln w="9525" algn="ctr">
            <a:noFill/>
            <a:miter lim="800000"/>
            <a:headEnd/>
            <a:tailEnd/>
          </a:ln>
          <a:effectLst/>
        </p:spPr>
        <p:txBody>
          <a:bodyPr wrap="none" lIns="91431" tIns="45715" rIns="91431" bIns="45715" anchor="ctr"/>
          <a:lstStyle>
            <a:defPPr>
              <a:defRPr lang="en-GB"/>
            </a:defPPr>
            <a:lvl1pPr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1pPr>
            <a:lvl2pPr marL="4572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2pPr>
            <a:lvl3pPr marL="9144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3pPr>
            <a:lvl4pPr marL="13716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4pPr>
            <a:lvl5pPr marL="1828800" algn="l" rtl="0" eaLnBrk="0" fontAlgn="base" hangingPunct="0">
              <a:spcBef>
                <a:spcPct val="50000"/>
              </a:spcBef>
              <a:spcAft>
                <a:spcPct val="0"/>
              </a:spcAft>
              <a:defRPr sz="1000" kern="1200">
                <a:solidFill>
                  <a:schemeClr val="tx1"/>
                </a:solidFill>
                <a:latin typeface="Frutiger 45 Light" pitchFamily="34" charset="0"/>
                <a:ea typeface="Arial Unicode MS" pitchFamily="34" charset="-122"/>
                <a:cs typeface="Arial Unicode MS" pitchFamily="34" charset="-122"/>
              </a:defRPr>
            </a:lvl5pPr>
            <a:lvl6pPr marL="22860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6pPr>
            <a:lvl7pPr marL="27432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7pPr>
            <a:lvl8pPr marL="32004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8pPr>
            <a:lvl9pPr marL="3657600" algn="l" defTabSz="914400" rtl="0" eaLnBrk="1" latinLnBrk="0" hangingPunct="1">
              <a:defRPr sz="1000" kern="1200">
                <a:solidFill>
                  <a:schemeClr val="tx1"/>
                </a:solidFill>
                <a:latin typeface="Frutiger 45 Light" pitchFamily="34" charset="0"/>
                <a:ea typeface="Arial Unicode MS" pitchFamily="34" charset="-122"/>
                <a:cs typeface="Arial Unicode MS" pitchFamily="34" charset="-122"/>
              </a:defRPr>
            </a:lvl9pPr>
          </a:lstStyle>
          <a:p>
            <a:pPr marL="343443" indent="-343443" algn="ctr" defTabSz="914886" eaLnBrk="1" hangingPunct="1">
              <a:spcBef>
                <a:spcPct val="0"/>
              </a:spcBef>
              <a:buClr>
                <a:schemeClr val="bg2"/>
              </a:buClr>
              <a:buSzPct val="75000"/>
              <a:defRPr/>
            </a:pPr>
            <a:r>
              <a:rPr lang="zh-CN" altLang="en-US" b="0" dirty="0" smtClean="0">
                <a:solidFill>
                  <a:srgbClr val="FFFFFF"/>
                </a:solidFill>
                <a:effectLst>
                  <a:outerShdw blurRad="38100" dist="38100" dir="2700000" algn="tl">
                    <a:srgbClr val="000000"/>
                  </a:outerShdw>
                </a:effectLst>
                <a:latin typeface="Cambria" pitchFamily="18" charset="0"/>
                <a:ea typeface="宋体" pitchFamily="2" charset="-122"/>
                <a:cs typeface="Arial" charset="0"/>
              </a:rPr>
              <a:t>自动化工程</a:t>
            </a:r>
          </a:p>
        </p:txBody>
      </p:sp>
    </p:spTree>
    <p:extLst>
      <p:ext uri="{BB962C8B-B14F-4D97-AF65-F5344CB8AC3E}">
        <p14:creationId xmlns:p14="http://schemas.microsoft.com/office/powerpoint/2010/main" val="367804722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FEEC99D4-0D32-492E-A431-EC400C1CB3C8}" type="slidenum">
              <a:rPr lang="zh-TW" altLang="en-GB" sz="1100" b="0">
                <a:latin typeface="Book Antiqua" pitchFamily="18" charset="0"/>
              </a:rPr>
              <a:pPr/>
              <a:t>76</a:t>
            </a:fld>
            <a:endParaRPr lang="en-GB" altLang="zh-TW" sz="1100" b="0">
              <a:latin typeface="Book Antiqua" pitchFamily="18" charset="0"/>
            </a:endParaRPr>
          </a:p>
        </p:txBody>
      </p:sp>
      <p:sp>
        <p:nvSpPr>
          <p:cNvPr id="144387"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D03967D-94D4-4AF0-A55C-DB15FF01C9CB}" type="slidenum">
              <a:rPr lang="zh-TW" altLang="en-GB" sz="1100" b="0">
                <a:latin typeface="Book Antiqua" pitchFamily="18" charset="0"/>
              </a:rPr>
              <a:pPr algn="r"/>
              <a:t>76</a:t>
            </a:fld>
            <a:endParaRPr lang="en-GB" altLang="zh-TW" sz="1100" b="0">
              <a:latin typeface="Book Antiqua" pitchFamily="18" charset="0"/>
            </a:endParaRPr>
          </a:p>
        </p:txBody>
      </p:sp>
      <p:sp>
        <p:nvSpPr>
          <p:cNvPr id="144388" name="Rectangle 2"/>
          <p:cNvSpPr>
            <a:spLocks noGrp="1" noChangeArrowheads="1"/>
          </p:cNvSpPr>
          <p:nvPr>
            <p:ph type="title" idx="4294967295"/>
          </p:nvPr>
        </p:nvSpPr>
        <p:spPr/>
        <p:txBody>
          <a:bodyPr/>
          <a:lstStyle/>
          <a:p>
            <a:pPr eaLnBrk="1" hangingPunct="1"/>
            <a:r>
              <a:rPr lang="zh-CN" smtClean="0"/>
              <a:t>数据交换</a:t>
            </a:r>
            <a:r>
              <a:rPr lang="zh-CN" altLang="en-US" smtClean="0"/>
              <a:t>：配置示例（</a:t>
            </a:r>
            <a:r>
              <a:rPr lang="en-US" altLang="zh-CN" smtClean="0"/>
              <a:t>1</a:t>
            </a:r>
            <a:r>
              <a:rPr lang="zh-CN" altLang="en-US" smtClean="0"/>
              <a:t>）</a:t>
            </a:r>
          </a:p>
        </p:txBody>
      </p:sp>
      <p:sp>
        <p:nvSpPr>
          <p:cNvPr id="144389" name="Rectangle 3"/>
          <p:cNvSpPr>
            <a:spLocks noChangeArrowheads="1"/>
          </p:cNvSpPr>
          <p:nvPr/>
        </p:nvSpPr>
        <p:spPr bwMode="auto">
          <a:xfrm>
            <a:off x="0" y="1672080"/>
            <a:ext cx="167926" cy="23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119" tIns="41559" rIns="83119" bIns="41559" anchor="ctr">
            <a:spAutoFit/>
          </a:bodyPr>
          <a:lstStyle/>
          <a:p>
            <a:pPr eaLnBrk="0" hangingPunct="0">
              <a:spcBef>
                <a:spcPct val="50000"/>
              </a:spcBef>
            </a:pPr>
            <a:endParaRPr lang="zh-CN" altLang="en-US" sz="1000">
              <a:latin typeface="Frutiger 45 Light"/>
            </a:endParaRPr>
          </a:p>
        </p:txBody>
      </p:sp>
      <p:pic>
        <p:nvPicPr>
          <p:cNvPr id="144390" name="Picture 4" descr="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205" y="1052080"/>
            <a:ext cx="261504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5" descr="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955" y="2853171"/>
            <a:ext cx="7667625" cy="347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2" name="Picture 6" descr="XTRD-arr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148" y="2133023"/>
            <a:ext cx="500784" cy="71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432" y="981363"/>
            <a:ext cx="2840182" cy="146194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4394" name="Picture 8" descr="XTRD-arro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182" y="1268558"/>
            <a:ext cx="715818" cy="50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50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6E4B45F3-95B5-4265-9D60-A4788E629339}" type="slidenum">
              <a:rPr lang="zh-TW" altLang="en-GB" sz="1100" b="0">
                <a:latin typeface="Book Antiqua" pitchFamily="18" charset="0"/>
              </a:rPr>
              <a:pPr/>
              <a:t>77</a:t>
            </a:fld>
            <a:endParaRPr lang="en-GB" altLang="zh-TW" sz="1100" b="0">
              <a:latin typeface="Book Antiqua" pitchFamily="18" charset="0"/>
            </a:endParaRPr>
          </a:p>
        </p:txBody>
      </p:sp>
      <p:sp>
        <p:nvSpPr>
          <p:cNvPr id="1454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91ADBC6-B53C-4858-9BF9-9F7437A9C404}" type="slidenum">
              <a:rPr lang="zh-TW" altLang="en-GB" sz="1100" b="0">
                <a:latin typeface="Book Antiqua" pitchFamily="18" charset="0"/>
              </a:rPr>
              <a:pPr algn="r"/>
              <a:t>77</a:t>
            </a:fld>
            <a:endParaRPr lang="en-GB" altLang="zh-TW" sz="1100" b="0">
              <a:latin typeface="Book Antiqua" pitchFamily="18" charset="0"/>
            </a:endParaRPr>
          </a:p>
        </p:txBody>
      </p:sp>
      <p:sp>
        <p:nvSpPr>
          <p:cNvPr id="145412" name="Rectangle 2"/>
          <p:cNvSpPr>
            <a:spLocks noGrp="1" noChangeArrowheads="1"/>
          </p:cNvSpPr>
          <p:nvPr>
            <p:ph type="title" idx="4294967295"/>
          </p:nvPr>
        </p:nvSpPr>
        <p:spPr/>
        <p:txBody>
          <a:bodyPr/>
          <a:lstStyle/>
          <a:p>
            <a:pPr eaLnBrk="1" hangingPunct="1"/>
            <a:r>
              <a:rPr lang="zh-CN" smtClean="0"/>
              <a:t>数据交换</a:t>
            </a:r>
            <a:r>
              <a:rPr lang="zh-CN" altLang="en-US" smtClean="0"/>
              <a:t>：配置示例（</a:t>
            </a:r>
            <a:r>
              <a:rPr lang="en-US" altLang="zh-CN" smtClean="0"/>
              <a:t>2</a:t>
            </a:r>
            <a:r>
              <a:rPr lang="zh-CN" altLang="en-US" smtClean="0"/>
              <a:t>）</a:t>
            </a:r>
            <a:endParaRPr lang="en-US" altLang="zh-CN" smtClean="0"/>
          </a:p>
        </p:txBody>
      </p:sp>
      <p:sp>
        <p:nvSpPr>
          <p:cNvPr id="145413" name="Rectangle 3"/>
          <p:cNvSpPr>
            <a:spLocks noChangeArrowheads="1"/>
          </p:cNvSpPr>
          <p:nvPr/>
        </p:nvSpPr>
        <p:spPr bwMode="auto">
          <a:xfrm>
            <a:off x="0" y="1672080"/>
            <a:ext cx="167926" cy="23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119" tIns="41559" rIns="83119" bIns="41559" anchor="ctr">
            <a:spAutoFit/>
          </a:bodyPr>
          <a:lstStyle/>
          <a:p>
            <a:pPr eaLnBrk="0" hangingPunct="0">
              <a:spcBef>
                <a:spcPct val="50000"/>
              </a:spcBef>
            </a:pPr>
            <a:endParaRPr lang="zh-CN" altLang="en-US" sz="1000">
              <a:latin typeface="Frutiger 45 Light"/>
            </a:endParaRPr>
          </a:p>
        </p:txBody>
      </p:sp>
      <p:pic>
        <p:nvPicPr>
          <p:cNvPr id="1454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26" y="930853"/>
            <a:ext cx="7771534" cy="277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5" name="Text Box 5"/>
          <p:cNvSpPr txBox="1">
            <a:spLocks noChangeArrowheads="1"/>
          </p:cNvSpPr>
          <p:nvPr/>
        </p:nvSpPr>
        <p:spPr bwMode="auto">
          <a:xfrm>
            <a:off x="727364" y="3645477"/>
            <a:ext cx="2161886" cy="251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eaLnBrk="1" hangingPunct="1"/>
            <a:r>
              <a:rPr lang="zh-CN" altLang="en-US" sz="1500">
                <a:latin typeface="华文细黑" pitchFamily="2" charset="-122"/>
                <a:ea typeface="华文细黑" pitchFamily="2" charset="-122"/>
              </a:rPr>
              <a:t>基本选项：</a:t>
            </a:r>
          </a:p>
          <a:p>
            <a:pPr eaLnBrk="1" hangingPunct="1"/>
            <a:endParaRPr lang="zh-CN" altLang="en-US" sz="1500" b="0">
              <a:latin typeface="华文细黑" pitchFamily="2" charset="-122"/>
              <a:ea typeface="华文细黑" pitchFamily="2" charset="-122"/>
            </a:endParaRP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传输任务名</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输入端信息</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目标信息</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传输执行计划</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传输日历</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是否就绪文件</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前置传输任务</a:t>
            </a:r>
          </a:p>
        </p:txBody>
      </p:sp>
      <p:sp>
        <p:nvSpPr>
          <p:cNvPr id="145416" name="Text Box 6"/>
          <p:cNvSpPr txBox="1">
            <a:spLocks noChangeArrowheads="1"/>
          </p:cNvSpPr>
          <p:nvPr/>
        </p:nvSpPr>
        <p:spPr bwMode="auto">
          <a:xfrm>
            <a:off x="3176444" y="3616614"/>
            <a:ext cx="5113193" cy="281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5" rIns="91431" bIns="45715">
            <a:spAutoFit/>
          </a:bodyPr>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eaLnBrk="1" hangingPunct="1"/>
            <a:r>
              <a:rPr lang="zh-CN" altLang="en-US" sz="1500">
                <a:latin typeface="华文细黑" pitchFamily="2" charset="-122"/>
                <a:ea typeface="华文细黑" pitchFamily="2" charset="-122"/>
              </a:rPr>
              <a:t>高级选项：</a:t>
            </a:r>
          </a:p>
          <a:p>
            <a:pPr eaLnBrk="1" hangingPunct="1"/>
            <a:endParaRPr lang="zh-CN" altLang="en-US" sz="1500">
              <a:latin typeface="华文细黑" pitchFamily="2" charset="-122"/>
              <a:ea typeface="华文细黑" pitchFamily="2" charset="-122"/>
            </a:endParaRP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分发模式：自动方式、手工方式</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传输方式：</a:t>
            </a:r>
            <a:r>
              <a:rPr lang="en-US" altLang="zh-CN" sz="1300" b="0">
                <a:latin typeface="华文细黑" pitchFamily="2" charset="-122"/>
                <a:ea typeface="华文细黑" pitchFamily="2" charset="-122"/>
              </a:rPr>
              <a:t>cp</a:t>
            </a:r>
            <a:r>
              <a:rPr lang="zh-CN" altLang="en-US" sz="1300" b="0">
                <a:latin typeface="华文细黑" pitchFamily="2" charset="-122"/>
                <a:ea typeface="华文细黑" pitchFamily="2" charset="-122"/>
              </a:rPr>
              <a:t>拷贝</a:t>
            </a:r>
            <a:r>
              <a:rPr lang="en-US" altLang="zh-CN" sz="1300" b="0">
                <a:latin typeface="华文细黑" pitchFamily="2" charset="-122"/>
                <a:ea typeface="华文细黑" pitchFamily="2" charset="-122"/>
              </a:rPr>
              <a:t>/ln</a:t>
            </a:r>
            <a:r>
              <a:rPr lang="zh-CN" altLang="en-US" sz="1300" b="0">
                <a:latin typeface="华文细黑" pitchFamily="2" charset="-122"/>
                <a:ea typeface="华文细黑" pitchFamily="2" charset="-122"/>
              </a:rPr>
              <a:t>连接</a:t>
            </a:r>
            <a:r>
              <a:rPr lang="en-US" altLang="zh-CN" sz="1300" b="0">
                <a:latin typeface="华文细黑" pitchFamily="2" charset="-122"/>
                <a:ea typeface="华文细黑" pitchFamily="2" charset="-122"/>
              </a:rPr>
              <a:t>/</a:t>
            </a:r>
            <a:r>
              <a:rPr lang="zh-CN" altLang="en-US" sz="1300" b="0">
                <a:latin typeface="华文细黑" pitchFamily="2" charset="-122"/>
                <a:ea typeface="华文细黑" pitchFamily="2" charset="-122"/>
              </a:rPr>
              <a:t>文件传输程序</a:t>
            </a:r>
            <a:r>
              <a:rPr lang="en-US" altLang="zh-CN" sz="1300" b="0">
                <a:latin typeface="华文细黑" pitchFamily="2" charset="-122"/>
                <a:ea typeface="华文细黑" pitchFamily="2" charset="-122"/>
              </a:rPr>
              <a:t>/</a:t>
            </a:r>
            <a:r>
              <a:rPr lang="zh-CN" altLang="en-US" sz="1300" b="0">
                <a:latin typeface="华文细黑" pitchFamily="2" charset="-122"/>
                <a:ea typeface="华文细黑" pitchFamily="2" charset="-122"/>
              </a:rPr>
              <a:t>其他</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压缩参数：</a:t>
            </a:r>
            <a:r>
              <a:rPr lang="en-US" altLang="zh-CN" sz="1300" b="0">
                <a:latin typeface="华文细黑" pitchFamily="2" charset="-122"/>
                <a:ea typeface="华文细黑" pitchFamily="2" charset="-122"/>
              </a:rPr>
              <a:t>0:</a:t>
            </a:r>
            <a:r>
              <a:rPr lang="zh-CN" altLang="en-US" sz="1300" b="0">
                <a:latin typeface="华文细黑" pitchFamily="2" charset="-122"/>
                <a:ea typeface="华文细黑" pitchFamily="2" charset="-122"/>
              </a:rPr>
              <a:t>不压缩，</a:t>
            </a:r>
            <a:r>
              <a:rPr lang="en-US" altLang="zh-CN" sz="1300" b="0">
                <a:latin typeface="华文细黑" pitchFamily="2" charset="-122"/>
                <a:ea typeface="华文细黑" pitchFamily="2" charset="-122"/>
              </a:rPr>
              <a:t>1:gzip</a:t>
            </a:r>
            <a:r>
              <a:rPr lang="zh-CN" altLang="en-US" sz="1300" b="0">
                <a:latin typeface="华文细黑" pitchFamily="2" charset="-122"/>
                <a:ea typeface="华文细黑" pitchFamily="2" charset="-122"/>
              </a:rPr>
              <a:t>压缩</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拆分参数：按拆分参数的值对文件进行拆分，并生成拆分后的文件列表如：填</a:t>
            </a:r>
            <a:r>
              <a:rPr lang="en-US" altLang="zh-CN" sz="1300" b="0">
                <a:latin typeface="华文细黑" pitchFamily="2" charset="-122"/>
                <a:ea typeface="华文细黑" pitchFamily="2" charset="-122"/>
              </a:rPr>
              <a:t>1073741824</a:t>
            </a:r>
            <a:r>
              <a:rPr lang="zh-CN" altLang="en-US" sz="1300" b="0">
                <a:latin typeface="华文细黑" pitchFamily="2" charset="-122"/>
                <a:ea typeface="华文细黑" pitchFamily="2" charset="-122"/>
              </a:rPr>
              <a:t>表示把文件拆分成的若干个</a:t>
            </a:r>
            <a:r>
              <a:rPr lang="en-US" altLang="zh-CN" sz="1300" b="0">
                <a:latin typeface="华文细黑" pitchFamily="2" charset="-122"/>
                <a:ea typeface="华文细黑" pitchFamily="2" charset="-122"/>
              </a:rPr>
              <a:t>1073741824</a:t>
            </a:r>
            <a:r>
              <a:rPr lang="zh-CN" altLang="en-US" sz="1300" b="0">
                <a:latin typeface="华文细黑" pitchFamily="2" charset="-122"/>
                <a:ea typeface="华文细黑" pitchFamily="2" charset="-122"/>
              </a:rPr>
              <a:t>字节的小文件再传给目标。</a:t>
            </a:r>
          </a:p>
          <a:p>
            <a:pPr eaLnBrk="1" hangingPunct="1">
              <a:lnSpc>
                <a:spcPct val="140000"/>
              </a:lnSpc>
              <a:buFont typeface="Wingdings" pitchFamily="2" charset="2"/>
              <a:buChar char="Ø"/>
            </a:pPr>
            <a:r>
              <a:rPr lang="zh-CN" altLang="en-US" sz="1300" b="0">
                <a:latin typeface="华文细黑" pitchFamily="2" charset="-122"/>
                <a:ea typeface="华文细黑" pitchFamily="2" charset="-122"/>
              </a:rPr>
              <a:t>优先级：按规范分为５级：</a:t>
            </a:r>
            <a:r>
              <a:rPr lang="en-US" altLang="zh-CN" sz="1300" b="0">
                <a:latin typeface="华文细黑" pitchFamily="2" charset="-122"/>
                <a:ea typeface="华文细黑" pitchFamily="2" charset="-122"/>
              </a:rPr>
              <a:t>80</a:t>
            </a:r>
            <a:r>
              <a:rPr lang="zh-CN" altLang="en-US" sz="1300" b="0">
                <a:latin typeface="华文细黑" pitchFamily="2" charset="-122"/>
                <a:ea typeface="华文细黑" pitchFamily="2" charset="-122"/>
              </a:rPr>
              <a:t>（最低）、</a:t>
            </a:r>
            <a:r>
              <a:rPr lang="en-US" altLang="zh-CN" sz="1300" b="0">
                <a:latin typeface="华文细黑" pitchFamily="2" charset="-122"/>
                <a:ea typeface="华文细黑" pitchFamily="2" charset="-122"/>
              </a:rPr>
              <a:t>55</a:t>
            </a:r>
            <a:r>
              <a:rPr lang="zh-CN" altLang="en-US" sz="1300" b="0">
                <a:latin typeface="华文细黑" pitchFamily="2" charset="-122"/>
                <a:ea typeface="华文细黑" pitchFamily="2" charset="-122"/>
              </a:rPr>
              <a:t>、</a:t>
            </a:r>
            <a:r>
              <a:rPr lang="en-US" altLang="zh-CN" sz="1300" b="0">
                <a:latin typeface="华文细黑" pitchFamily="2" charset="-122"/>
                <a:ea typeface="华文细黑" pitchFamily="2" charset="-122"/>
              </a:rPr>
              <a:t>40</a:t>
            </a:r>
            <a:r>
              <a:rPr lang="zh-CN" altLang="en-US" sz="1300" b="0">
                <a:latin typeface="华文细黑" pitchFamily="2" charset="-122"/>
                <a:ea typeface="华文细黑" pitchFamily="2" charset="-122"/>
              </a:rPr>
              <a:t>、</a:t>
            </a:r>
            <a:r>
              <a:rPr lang="en-US" altLang="zh-CN" sz="1300" b="0">
                <a:latin typeface="华文细黑" pitchFamily="2" charset="-122"/>
                <a:ea typeface="华文细黑" pitchFamily="2" charset="-122"/>
              </a:rPr>
              <a:t>20</a:t>
            </a:r>
            <a:r>
              <a:rPr lang="zh-CN" altLang="en-US" sz="1300" b="0">
                <a:latin typeface="华文细黑" pitchFamily="2" charset="-122"/>
                <a:ea typeface="华文细黑" pitchFamily="2" charset="-122"/>
              </a:rPr>
              <a:t>、</a:t>
            </a:r>
            <a:r>
              <a:rPr lang="en-US" altLang="zh-CN" sz="1300" b="0">
                <a:latin typeface="华文细黑" pitchFamily="2" charset="-122"/>
                <a:ea typeface="华文细黑" pitchFamily="2" charset="-122"/>
              </a:rPr>
              <a:t>1</a:t>
            </a:r>
            <a:r>
              <a:rPr lang="zh-CN" altLang="en-US" sz="1300" b="0">
                <a:latin typeface="华文细黑" pitchFamily="2" charset="-122"/>
                <a:ea typeface="华文细黑" pitchFamily="2" charset="-122"/>
              </a:rPr>
              <a:t>（最高）</a:t>
            </a:r>
          </a:p>
          <a:p>
            <a:pPr eaLnBrk="1" hangingPunct="1">
              <a:spcBef>
                <a:spcPct val="50000"/>
              </a:spcBef>
            </a:pPr>
            <a:endParaRPr lang="zh-CN" altLang="en-US" sz="1300" b="0">
              <a:latin typeface="华文细黑" pitchFamily="2" charset="-122"/>
              <a:ea typeface="华文细黑" pitchFamily="2" charset="-122"/>
            </a:endParaRPr>
          </a:p>
        </p:txBody>
      </p:sp>
    </p:spTree>
    <p:extLst>
      <p:ext uri="{BB962C8B-B14F-4D97-AF65-F5344CB8AC3E}">
        <p14:creationId xmlns:p14="http://schemas.microsoft.com/office/powerpoint/2010/main" val="3186798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数据加工</a:t>
            </a:r>
            <a:endParaRPr lang="zh-CN" altLang="zh-CN" sz="1500">
              <a:solidFill>
                <a:schemeClr val="bg1"/>
              </a:solidFill>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46450" name="标题 23"/>
          <p:cNvSpPr>
            <a:spLocks noGrp="1"/>
          </p:cNvSpPr>
          <p:nvPr>
            <p:ph type="title" idx="4294967295"/>
          </p:nvPr>
        </p:nvSpPr>
        <p:spPr/>
        <p:txBody>
          <a:bodyPr/>
          <a:lstStyle/>
          <a:p>
            <a:pPr eaLnBrk="1" hangingPunct="1"/>
            <a:r>
              <a:rPr lang="zh-CN" altLang="en-US" smtClean="0"/>
              <a:t>主题</a:t>
            </a:r>
          </a:p>
        </p:txBody>
      </p:sp>
      <p:grpSp>
        <p:nvGrpSpPr>
          <p:cNvPr id="146451"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46452"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46453"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46457"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ETLPLUS调度监控</a:t>
            </a:r>
            <a:endParaRPr lang="zh-CN" altLang="zh-CN" sz="1500"/>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综合报表应用</a:t>
            </a:r>
            <a:endParaRPr lang="zh-CN" altLang="zh-CN" sz="1500"/>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实施工艺促进</a:t>
            </a:r>
            <a:endParaRPr lang="zh-CN" altLang="zh-CN" sz="1500"/>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46491"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BIOFFICE报表平台</a:t>
            </a:r>
            <a:endParaRPr lang="zh-CN" altLang="zh-CN" sz="1500"/>
          </a:p>
        </p:txBody>
      </p:sp>
    </p:spTree>
    <p:extLst>
      <p:ext uri="{BB962C8B-B14F-4D97-AF65-F5344CB8AC3E}">
        <p14:creationId xmlns:p14="http://schemas.microsoft.com/office/powerpoint/2010/main" val="2208455989"/>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标题 1"/>
          <p:cNvSpPr>
            <a:spLocks noGrp="1"/>
          </p:cNvSpPr>
          <p:nvPr>
            <p:ph type="title" idx="4294967295"/>
          </p:nvPr>
        </p:nvSpPr>
        <p:spPr/>
        <p:txBody>
          <a:bodyPr/>
          <a:lstStyle/>
          <a:p>
            <a:r>
              <a:rPr lang="zh-CN" altLang="en-US" smtClean="0"/>
              <a:t>正常处理流程－</a:t>
            </a:r>
            <a:r>
              <a:rPr lang="en-US" altLang="zh-CN" smtClean="0"/>
              <a:t>ETL</a:t>
            </a:r>
            <a:r>
              <a:rPr lang="zh-CN" altLang="en-US" smtClean="0"/>
              <a:t>过程框架</a:t>
            </a:r>
          </a:p>
        </p:txBody>
      </p:sp>
      <p:sp>
        <p:nvSpPr>
          <p:cNvPr id="452611"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94FE221A-5E7D-4339-A640-22FA0F74D5B3}" type="slidenum">
              <a:rPr lang="zh-TW" altLang="en-GB" sz="1100" b="0">
                <a:latin typeface="Book Antiqua" pitchFamily="18" charset="0"/>
              </a:rPr>
              <a:pPr algn="r"/>
              <a:t>79</a:t>
            </a:fld>
            <a:endParaRPr lang="en-GB" altLang="zh-TW" sz="1100" b="0">
              <a:latin typeface="Book Antiqua" pitchFamily="18" charset="0"/>
            </a:endParaRPr>
          </a:p>
        </p:txBody>
      </p:sp>
      <p:pic>
        <p:nvPicPr>
          <p:cNvPr id="74445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0767"/>
            <a:ext cx="7704856" cy="516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143915"/>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我们的外部评价</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8</a:t>
            </a:fld>
            <a:endParaRPr lang="en-US" altLang="zh-CN"/>
          </a:p>
        </p:txBody>
      </p:sp>
      <p:grpSp>
        <p:nvGrpSpPr>
          <p:cNvPr id="4" name="组合 3"/>
          <p:cNvGrpSpPr/>
          <p:nvPr/>
        </p:nvGrpSpPr>
        <p:grpSpPr>
          <a:xfrm>
            <a:off x="1473376" y="1264771"/>
            <a:ext cx="6313334" cy="5378939"/>
            <a:chOff x="1030908" y="836713"/>
            <a:chExt cx="6534510" cy="6826246"/>
          </a:xfrm>
        </p:grpSpPr>
        <p:pic>
          <p:nvPicPr>
            <p:cNvPr id="5" name="Picture 2"/>
            <p:cNvPicPr>
              <a:picLocks noChangeAspect="1" noChangeArrowheads="1"/>
            </p:cNvPicPr>
            <p:nvPr/>
          </p:nvPicPr>
          <p:blipFill>
            <a:blip r:embed="rId2" cstate="print"/>
            <a:srcRect/>
            <a:stretch>
              <a:fillRect/>
            </a:stretch>
          </p:blipFill>
          <p:spPr bwMode="auto">
            <a:xfrm>
              <a:off x="1043609" y="836713"/>
              <a:ext cx="6517291" cy="4063622"/>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1030908" y="4899353"/>
              <a:ext cx="6534510" cy="2763606"/>
            </a:xfrm>
            <a:prstGeom prst="rect">
              <a:avLst/>
            </a:prstGeom>
            <a:noFill/>
            <a:ln w="9525">
              <a:noFill/>
              <a:miter lim="800000"/>
              <a:headEnd/>
              <a:tailEnd/>
            </a:ln>
          </p:spPr>
        </p:pic>
      </p:grpSp>
    </p:spTree>
    <p:extLst>
      <p:ext uri="{BB962C8B-B14F-4D97-AF65-F5344CB8AC3E}">
        <p14:creationId xmlns:p14="http://schemas.microsoft.com/office/powerpoint/2010/main" val="2877117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D55F685-2A45-40D8-8CE4-625948732185}" type="slidenum">
              <a:rPr lang="zh-TW" altLang="en-GB" sz="1100" b="0">
                <a:latin typeface="Book Antiqua" pitchFamily="18" charset="0"/>
              </a:rPr>
              <a:pPr/>
              <a:t>80</a:t>
            </a:fld>
            <a:endParaRPr lang="en-GB" altLang="zh-TW" sz="1100" b="0">
              <a:latin typeface="Book Antiqua" pitchFamily="18" charset="0"/>
            </a:endParaRPr>
          </a:p>
        </p:txBody>
      </p:sp>
      <p:sp>
        <p:nvSpPr>
          <p:cNvPr id="148483" name="标题 1"/>
          <p:cNvSpPr>
            <a:spLocks noGrp="1"/>
          </p:cNvSpPr>
          <p:nvPr>
            <p:ph type="title" idx="4294967295"/>
          </p:nvPr>
        </p:nvSpPr>
        <p:spPr/>
        <p:txBody>
          <a:bodyPr/>
          <a:lstStyle/>
          <a:p>
            <a:pPr eaLnBrk="1" hangingPunct="1"/>
            <a:r>
              <a:rPr lang="zh-CN" altLang="en-US" smtClean="0"/>
              <a:t>异常处理流程</a:t>
            </a:r>
          </a:p>
        </p:txBody>
      </p:sp>
      <p:sp>
        <p:nvSpPr>
          <p:cNvPr id="14848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4126E7E-8512-454A-ACD6-753A146BB7A5}" type="slidenum">
              <a:rPr lang="zh-TW" altLang="en-GB" sz="1100" b="0">
                <a:latin typeface="Book Antiqua" pitchFamily="18" charset="0"/>
              </a:rPr>
              <a:pPr algn="r"/>
              <a:t>80</a:t>
            </a:fld>
            <a:endParaRPr lang="en-GB" altLang="zh-TW" sz="1100" b="0">
              <a:latin typeface="Book Antiqua" pitchFamily="18" charset="0"/>
            </a:endParaRPr>
          </a:p>
        </p:txBody>
      </p:sp>
      <p:sp>
        <p:nvSpPr>
          <p:cNvPr id="148485" name="Rectangle 3"/>
          <p:cNvSpPr txBox="1">
            <a:spLocks noChangeArrowheads="1"/>
          </p:cNvSpPr>
          <p:nvPr/>
        </p:nvSpPr>
        <p:spPr bwMode="auto">
          <a:xfrm>
            <a:off x="695614" y="893330"/>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zh-CN" sz="1600">
                <a:latin typeface="Arial" pitchFamily="34" charset="0"/>
                <a:ea typeface="宋体" pitchFamily="2" charset="-122"/>
              </a:rPr>
              <a:t>错误数据处理</a:t>
            </a:r>
            <a:endParaRPr lang="en-US" altLang="zh-CN" sz="1600" b="0">
              <a:latin typeface="Frutiger 45 Light"/>
              <a:ea typeface="黑体" pitchFamily="49" charset="-122"/>
            </a:endParaRPr>
          </a:p>
        </p:txBody>
      </p:sp>
      <p:pic>
        <p:nvPicPr>
          <p:cNvPr id="14848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546" y="940955"/>
            <a:ext cx="4815898" cy="2664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8533" name="Group 53"/>
          <p:cNvGraphicFramePr>
            <a:graphicFrameLocks noGrp="1"/>
          </p:cNvGraphicFramePr>
          <p:nvPr/>
        </p:nvGraphicFramePr>
        <p:xfrm>
          <a:off x="708603" y="3931227"/>
          <a:ext cx="8207375" cy="2840761"/>
        </p:xfrm>
        <a:graphic>
          <a:graphicData uri="http://schemas.openxmlformats.org/drawingml/2006/table">
            <a:tbl>
              <a:tblPr/>
              <a:tblGrid>
                <a:gridCol w="1307523"/>
                <a:gridCol w="2099829"/>
                <a:gridCol w="2020455"/>
                <a:gridCol w="2779568"/>
              </a:tblGrid>
              <a:tr h="33626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异常类型</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异常小类</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产生原因</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处理方法</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r>
              <a:tr h="44334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业务异常</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宋体" pitchFamily="2" charset="-122"/>
                          <a:ea typeface="宋体" pitchFamily="2" charset="-122"/>
                          <a:cs typeface="Times New Roman" pitchFamily="18" charset="0"/>
                        </a:rPr>
                        <a:t>Reject</a:t>
                      </a: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文件</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没有清洗规则</a:t>
                      </a:r>
                      <a:r>
                        <a:rPr kumimoji="0" lang="zh-CN" altLang="en-US"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a:t>
                      </a: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主键重复等</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数据质量管理平台统一收集处理</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334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基础平台异常</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操作系统、数据库、网络异常</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掉电、系统升级</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通过统一管控平台恢复操作</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334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zh-CN" sz="15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主机资源不够</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并发数过多</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作业需要重新配置，或者减少并行度</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7705">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zh-CN" sz="15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表空间已满</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磁盘资源不足</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新增逻辑卷，扩大表空间</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8932">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zh-CN" sz="1500" b="0" i="0" u="none" strike="noStrike" cap="none" normalizeH="0" baseline="0" smtClean="0">
                        <a:ln>
                          <a:noFill/>
                        </a:ln>
                        <a:solidFill>
                          <a:schemeClr val="tx1"/>
                        </a:solidFill>
                        <a:effectLst/>
                        <a:latin typeface="宋体" pitchFamily="2" charset="-122"/>
                        <a:ea typeface="宋体" pitchFamily="2" charset="-122"/>
                        <a:cs typeface="Times New Roman" pitchFamily="18" charset="0"/>
                      </a:endParaRP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日志空间已满</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事务过大</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调整日志级别、扩大存储空间</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262">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操作异常</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程序缺失</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不明</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sz="1500" b="0" i="0" u="none" strike="noStrike" cap="none" normalizeH="0" baseline="0" smtClean="0">
                          <a:ln>
                            <a:noFill/>
                          </a:ln>
                          <a:solidFill>
                            <a:schemeClr val="tx1"/>
                          </a:solidFill>
                          <a:effectLst/>
                          <a:latin typeface="Arial" pitchFamily="34" charset="0"/>
                          <a:ea typeface="宋体" pitchFamily="2" charset="-122"/>
                          <a:cs typeface="Times New Roman" pitchFamily="18" charset="0"/>
                        </a:rPr>
                        <a:t>从版本库恢复程序</a:t>
                      </a:r>
                    </a:p>
                  </a:txBody>
                  <a:tcPr marL="62345" marR="6234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620404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31763F8B-0387-46CD-A40E-91CDB096D7FC}" type="slidenum">
              <a:rPr lang="zh-TW" altLang="en-GB" sz="1100" b="0">
                <a:latin typeface="Book Antiqua" pitchFamily="18" charset="0"/>
              </a:rPr>
              <a:pPr/>
              <a:t>81</a:t>
            </a:fld>
            <a:endParaRPr lang="en-GB" altLang="zh-TW" sz="1100" b="0">
              <a:latin typeface="Book Antiqua" pitchFamily="18" charset="0"/>
            </a:endParaRPr>
          </a:p>
        </p:txBody>
      </p:sp>
      <p:sp>
        <p:nvSpPr>
          <p:cNvPr id="150531" name="标题 1"/>
          <p:cNvSpPr>
            <a:spLocks noGrp="1"/>
          </p:cNvSpPr>
          <p:nvPr>
            <p:ph type="title" idx="4294967295"/>
          </p:nvPr>
        </p:nvSpPr>
        <p:spPr/>
        <p:txBody>
          <a:bodyPr/>
          <a:lstStyle/>
          <a:p>
            <a:pPr eaLnBrk="1" hangingPunct="1"/>
            <a:r>
              <a:rPr lang="en-US" altLang="zh-CN" smtClean="0"/>
              <a:t>ETL</a:t>
            </a:r>
            <a:r>
              <a:rPr lang="zh-CN" altLang="en-US" smtClean="0"/>
              <a:t>加工组件示例－常用组件</a:t>
            </a:r>
          </a:p>
        </p:txBody>
      </p:sp>
      <p:sp>
        <p:nvSpPr>
          <p:cNvPr id="15053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13E93965-F80E-4282-82EC-0D0A78573E2B}" type="slidenum">
              <a:rPr lang="zh-TW" altLang="en-GB" sz="1100" b="0">
                <a:latin typeface="Book Antiqua" pitchFamily="18" charset="0"/>
              </a:rPr>
              <a:pPr algn="r"/>
              <a:t>81</a:t>
            </a:fld>
            <a:endParaRPr lang="en-GB" altLang="zh-TW" sz="1100" b="0">
              <a:latin typeface="Book Antiqua" pitchFamily="18" charset="0"/>
            </a:endParaRPr>
          </a:p>
        </p:txBody>
      </p:sp>
      <p:pic>
        <p:nvPicPr>
          <p:cNvPr id="150533"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546" y="1301750"/>
            <a:ext cx="3889375" cy="1831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0534" name="Rectangle 3"/>
          <p:cNvSpPr txBox="1">
            <a:spLocks noChangeArrowheads="1"/>
          </p:cNvSpPr>
          <p:nvPr/>
        </p:nvSpPr>
        <p:spPr bwMode="auto">
          <a:xfrm>
            <a:off x="695614" y="893330"/>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全量求增量</a:t>
            </a: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zh-CN" sz="1600" b="0">
                <a:latin typeface="Frutiger 45 Light"/>
                <a:ea typeface="黑体" pitchFamily="49" charset="-122"/>
              </a:rPr>
              <a:t>清洗检核</a:t>
            </a:r>
            <a:endParaRPr lang="en-US" altLang="zh-CN" sz="1600" b="0">
              <a:latin typeface="Frutiger 45 Light"/>
              <a:ea typeface="黑体" pitchFamily="49" charset="-122"/>
            </a:endParaRPr>
          </a:p>
        </p:txBody>
      </p:sp>
      <p:sp>
        <p:nvSpPr>
          <p:cNvPr id="150535" name="Rectangle 3"/>
          <p:cNvSpPr txBox="1">
            <a:spLocks noChangeArrowheads="1"/>
          </p:cNvSpPr>
          <p:nvPr/>
        </p:nvSpPr>
        <p:spPr bwMode="auto">
          <a:xfrm>
            <a:off x="5043921" y="1906444"/>
            <a:ext cx="2143125" cy="61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标准代码转换</a:t>
            </a: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p:txBody>
      </p:sp>
      <p:pic>
        <p:nvPicPr>
          <p:cNvPr id="150536"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21" y="3434773"/>
            <a:ext cx="3825875" cy="278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7"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637" y="2635251"/>
            <a:ext cx="3795568" cy="239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945815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idx="4294967295"/>
          </p:nvPr>
        </p:nvSpPr>
        <p:spPr/>
        <p:txBody>
          <a:bodyPr/>
          <a:lstStyle/>
          <a:p>
            <a:r>
              <a:rPr lang="en-US" altLang="zh-CN" smtClean="0"/>
              <a:t>ETL</a:t>
            </a:r>
            <a:r>
              <a:rPr lang="zh-CN" altLang="en-US" smtClean="0"/>
              <a:t>加工组件示例</a:t>
            </a:r>
            <a:r>
              <a:rPr lang="en-US" altLang="zh-CN" smtClean="0"/>
              <a:t>-</a:t>
            </a:r>
            <a:r>
              <a:rPr lang="zh-CN" altLang="en-US" smtClean="0"/>
              <a:t>通用检核规则</a:t>
            </a:r>
          </a:p>
        </p:txBody>
      </p:sp>
      <p:sp>
        <p:nvSpPr>
          <p:cNvPr id="151555"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E9DE80D4-BE5B-4255-A6BE-5249FF26DA1A}" type="slidenum">
              <a:rPr lang="zh-TW" altLang="en-GB" sz="1100" b="0">
                <a:latin typeface="Book Antiqua" pitchFamily="18" charset="0"/>
              </a:rPr>
              <a:pPr algn="r"/>
              <a:t>82</a:t>
            </a:fld>
            <a:endParaRPr lang="en-GB" altLang="zh-TW" sz="1100" b="0">
              <a:latin typeface="Book Antiqua" pitchFamily="18" charset="0"/>
            </a:endParaRPr>
          </a:p>
        </p:txBody>
      </p:sp>
      <p:graphicFrame>
        <p:nvGraphicFramePr>
          <p:cNvPr id="454660" name="Group 4"/>
          <p:cNvGraphicFramePr>
            <a:graphicFrameLocks noGrp="1"/>
          </p:cNvGraphicFramePr>
          <p:nvPr/>
        </p:nvGraphicFramePr>
        <p:xfrm>
          <a:off x="685512" y="1003012"/>
          <a:ext cx="7478568" cy="5492480"/>
        </p:xfrm>
        <a:graphic>
          <a:graphicData uri="http://schemas.openxmlformats.org/drawingml/2006/table">
            <a:tbl>
              <a:tblPr/>
              <a:tblGrid>
                <a:gridCol w="1414318"/>
                <a:gridCol w="1329170"/>
                <a:gridCol w="4735080"/>
              </a:tblGrid>
              <a:tr h="19398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GB" sz="1300" b="1" i="0" u="none" strike="noStrike" cap="none" normalizeH="0" baseline="0" smtClean="0">
                          <a:ln>
                            <a:noFill/>
                          </a:ln>
                          <a:solidFill>
                            <a:schemeClr val="tx1"/>
                          </a:solidFill>
                          <a:effectLst/>
                          <a:latin typeface="Arial" pitchFamily="34" charset="0"/>
                          <a:ea typeface="宋体" pitchFamily="2" charset="-122"/>
                        </a:rPr>
                        <a:t>规则名称</a:t>
                      </a:r>
                      <a:endParaRPr kumimoji="0" lang="zh-CN" altLang="en-GB" sz="29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GB" sz="1300" b="1" i="0" u="none" strike="noStrike" cap="none" normalizeH="0" baseline="0" smtClean="0">
                          <a:ln>
                            <a:noFill/>
                          </a:ln>
                          <a:solidFill>
                            <a:schemeClr val="tx1"/>
                          </a:solidFill>
                          <a:effectLst/>
                          <a:latin typeface="Arial" pitchFamily="34" charset="0"/>
                          <a:ea typeface="宋体" pitchFamily="2" charset="-122"/>
                        </a:rPr>
                        <a:t>子规则名称</a:t>
                      </a:r>
                      <a:endParaRPr kumimoji="0" lang="zh-CN" altLang="en-GB" sz="29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GB" sz="1300" b="1" i="0" u="none" strike="noStrike" cap="none" normalizeH="0" baseline="0" smtClean="0">
                          <a:ln>
                            <a:noFill/>
                          </a:ln>
                          <a:solidFill>
                            <a:schemeClr val="tx1"/>
                          </a:solidFill>
                          <a:effectLst/>
                          <a:latin typeface="Arial" pitchFamily="34" charset="0"/>
                          <a:ea typeface="宋体" pitchFamily="2" charset="-122"/>
                        </a:rPr>
                        <a:t>规则描述</a:t>
                      </a:r>
                      <a:endParaRPr kumimoji="0" lang="zh-CN" altLang="en-GB" sz="2900" b="0" i="0" u="none" strike="noStrike" cap="none" normalizeH="0" baseline="0" smtClean="0">
                        <a:ln>
                          <a:noFill/>
                        </a:ln>
                        <a:solidFill>
                          <a:schemeClr val="tx1"/>
                        </a:solidFill>
                        <a:effectLst/>
                        <a:latin typeface="Times New Roman" pitchFamily="18" charset="0"/>
                        <a:ea typeface="宋体" pitchFamily="2"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5542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rPr>
                        <a:t>所有</a:t>
                      </a: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字段的长度检核</a:t>
                      </a:r>
                      <a:endPar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长度控制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、定长记录，长度不为指定的接口长度，直接</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、不定长记录，长度超出指定的接口长度，直接</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56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主键字段检核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主键空值</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、参数中的</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allowKeyNull</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'True'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时</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不对主键字段作任何特殊处理</a:t>
                      </a:r>
                      <a:endPar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、参数中的</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allowKeyNull</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'False'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时</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对所有主键作空值判断，为空则</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928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数值字段检核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空格处理</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定长记录或不定长记录，数据全部为空格或者是出现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的空值情况：</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schema</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中若设置为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nullable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，正常输出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schema</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中没有设置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nullable,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赋默认值</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或</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文件。</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712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整型字段检核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长度控制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若</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schema</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中没有设置固定长度或是最大长度，则默认</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int32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的最大长度是</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，而</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int64</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最大长度是</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。本长度包含符号位。</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2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整型字段检核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大小控制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Int32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类型的，只能在</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[-2147483648</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2147483647]</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区间，</a:t>
                      </a:r>
                      <a:endPar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Int64</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类型的，只能在</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[-9223372036854775808, 9223372036854775807]</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区间。</a:t>
                      </a:r>
                      <a:endPar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不在上述指定的区间内，若设置了</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值，则登记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并赋为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值；若没有设置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，则</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56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整型字段检核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非数值判断</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该字段出现非”</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0123456789</a:t>
                      </a:r>
                      <a:r>
                        <a:rPr kumimoji="0" lang="en-GB" altLang="zh-CN"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和空格“</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”情况，若设置了</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值，则登记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并赋为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值；若没有设置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，则</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　　　　　　　</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　　　　　　　　</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　　　　　　　　　　　　　　</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t>
                      </a:r>
                      <a:endParaRPr kumimoji="0" lang="zh-CN" altLang="en-US"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56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其他数值字段检核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非数值判断</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该字段出现非”</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0123456789.</a:t>
                      </a:r>
                      <a:r>
                        <a:rPr kumimoji="0" lang="en-GB" altLang="zh-CN"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和空格“</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”情况，若设置了</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值，则登记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并赋为默认值；若没有设置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，则</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627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其他数值字段检核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小数点处理</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该字段只出现字符</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＂，置为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2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其他数值字段检核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大小控制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定长数据，不等于接口规定的长度；不定长数据，超出接口规定的最大长度</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包含整数位超长或小数位超长），这两种情况都视为非法，若设置了</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值，则登记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并赋为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值；若没有设置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，则</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reject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这条记录，程序继续运行。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42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日期字段检核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特殊字符处理</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定长记录或不定长记录，数据全部为空格或者是出现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的空值情况，</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schema</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中若设置为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nullable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，正常输出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schema</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中没有设置</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nullable,</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则赋值为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'0001-01-01'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或</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a:t>
                      </a:r>
                      <a: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
                      </a:r>
                      <a:br>
                        <a:rPr kumimoji="0" lang="zh-CN" altLang="en-US"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b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56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日期字段检核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不满足月日条件</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数据不满足月日条件且不在上面所列情况的</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如月份：不在</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1-12</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月之间</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日期不在</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1-31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之间，登记</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warning</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，赋值为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'0001-01-01'</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或</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default</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值，程序继续运行。</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712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时间、时间戳的检核</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同日期字段的检核，时间的内部固有默认值为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'12:00:00'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，时间戳的内部默认值为</a:t>
                      </a:r>
                      <a:r>
                        <a:rPr kumimoji="0" lang="en-US" altLang="zh-CN" sz="900" b="0" i="0" u="none" strike="noStrike" cap="none" normalizeH="0" baseline="0" smtClean="0">
                          <a:ln>
                            <a:noFill/>
                          </a:ln>
                          <a:solidFill>
                            <a:schemeClr val="tx1"/>
                          </a:solidFill>
                          <a:effectLst/>
                          <a:latin typeface="Arial Unicode MS" pitchFamily="34" charset="-122"/>
                          <a:ea typeface="Arial Unicode MS" pitchFamily="34" charset="-122"/>
                          <a:cs typeface="Times New Roman" pitchFamily="18" charset="0"/>
                        </a:rPr>
                        <a:t>'0001-01-01 12:00:00'</a:t>
                      </a:r>
                      <a:r>
                        <a:rPr kumimoji="0" lang="zh-CN" altLang="en-GB" sz="900" b="0" i="0" u="none" strike="noStrike" cap="none" normalizeH="0" baseline="0" smtClean="0">
                          <a:ln>
                            <a:noFill/>
                          </a:ln>
                          <a:solidFill>
                            <a:schemeClr val="tx1"/>
                          </a:solidFill>
                          <a:effectLst/>
                          <a:latin typeface="Arial Unicode MS" pitchFamily="34" charset="-122"/>
                          <a:ea typeface="Arial Unicode MS" pitchFamily="34" charset="-122"/>
                          <a:cs typeface="Arial" pitchFamily="34" charset="0"/>
                        </a:rPr>
                        <a:t>。</a:t>
                      </a:r>
                      <a:endParaRPr kumimoji="0" lang="zh-CN" altLang="en-GB" sz="2200" b="0" i="0" u="none" strike="noStrike" cap="none" normalizeH="0" baseline="0" smtClean="0">
                        <a:ln>
                          <a:noFill/>
                        </a:ln>
                        <a:solidFill>
                          <a:schemeClr val="tx1"/>
                        </a:solidFill>
                        <a:effectLst/>
                        <a:latin typeface="Arial Unicode MS" pitchFamily="34" charset="-122"/>
                        <a:ea typeface="Arial Unicode MS" pitchFamily="34" charset="-122"/>
                        <a:cs typeface="Arial Unicode MS" pitchFamily="34" charset="-122"/>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58802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02769F3D-DBE2-4CE1-9E23-05CDF9C03D64}" type="slidenum">
              <a:rPr lang="zh-TW" altLang="en-GB" sz="1100" b="0">
                <a:latin typeface="Book Antiqua" pitchFamily="18" charset="0"/>
              </a:rPr>
              <a:pPr algn="r"/>
              <a:t>83</a:t>
            </a:fld>
            <a:endParaRPr lang="en-GB" altLang="zh-TW" sz="1100" b="0">
              <a:latin typeface="Book Antiqua" pitchFamily="18" charset="0"/>
            </a:endParaRPr>
          </a:p>
        </p:txBody>
      </p:sp>
      <p:sp>
        <p:nvSpPr>
          <p:cNvPr id="152579" name="Rectangle 2"/>
          <p:cNvSpPr>
            <a:spLocks noGrp="1" noChangeArrowheads="1"/>
          </p:cNvSpPr>
          <p:nvPr>
            <p:ph type="title" idx="4294967295"/>
          </p:nvPr>
        </p:nvSpPr>
        <p:spPr/>
        <p:txBody>
          <a:bodyPr/>
          <a:lstStyle/>
          <a:p>
            <a:r>
              <a:rPr lang="en-US" altLang="zh-CN" smtClean="0"/>
              <a:t>ETL</a:t>
            </a:r>
            <a:r>
              <a:rPr lang="zh-CN" altLang="en-US" smtClean="0"/>
              <a:t>加工组件示例</a:t>
            </a:r>
            <a:r>
              <a:rPr lang="en-US" altLang="zh-CN" smtClean="0"/>
              <a:t>-</a:t>
            </a:r>
            <a:r>
              <a:rPr lang="zh-CN" altLang="en-US" smtClean="0"/>
              <a:t>成熟组件支持 </a:t>
            </a:r>
            <a:endParaRPr lang="en-US" altLang="zh-CN" smtClean="0"/>
          </a:p>
        </p:txBody>
      </p:sp>
      <p:graphicFrame>
        <p:nvGraphicFramePr>
          <p:cNvPr id="455684" name="Group 4"/>
          <p:cNvGraphicFramePr>
            <a:graphicFrameLocks noGrp="1"/>
          </p:cNvGraphicFramePr>
          <p:nvPr/>
        </p:nvGraphicFramePr>
        <p:xfrm>
          <a:off x="233796" y="988580"/>
          <a:ext cx="7423727" cy="4075549"/>
        </p:xfrm>
        <a:graphic>
          <a:graphicData uri="http://schemas.openxmlformats.org/drawingml/2006/table">
            <a:tbl>
              <a:tblPr/>
              <a:tblGrid>
                <a:gridCol w="3254375"/>
                <a:gridCol w="1746250"/>
                <a:gridCol w="2423102"/>
              </a:tblGrid>
              <a:tr h="28142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程序名称</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类型</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功能说明</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r>
              <a:tr h="24967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H010_CCB_AcctConv.so.V1.1</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帐号转换</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51114">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H010_CCB_CheckSort.so.V3.3</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清洗检核</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H010_CCB_CodeConv.so.V1.4</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公共代码对照</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H010_CCB_ConvNull.so.V1.1</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空值处理，用于支持</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UDI</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过渡</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470477">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H010_CCB_Decode.so.V2.9</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转码</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(ebcdic2asc)</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，也可以是</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asc</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H010_CCB_Delta.so.V1.3</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求增量</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470477">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H010_CCB_MultiSource.so.V1.0.1</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多源取数（</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oracle</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sequencefile</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teradata</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H010_CCB_OrgMerg.so.V3.0</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增量机构拆并</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libCCB_H010_routine.so.V1.1</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公用函数集</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470477">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create_org_cfg</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生成</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erpf</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基线机构与</a:t>
                      </a: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ODS</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一级分行号的对应关系</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H010_divide.V1.4</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按分行进行拆分</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H010_inc_merge.V1.5</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文件增量合并全量</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235239">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1" i="0"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unordered_file_process.sh</a:t>
                      </a:r>
                      <a:endParaRPr kumimoji="0" lang="en-US" altLang="zh-CN" sz="12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a:t>
                      </a:r>
                      <a:endParaRPr kumimoji="0" lang="en-US" altLang="zh-CN"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erpf</a:t>
                      </a:r>
                      <a:r>
                        <a:rPr kumimoji="0" lang="zh-CN" altLang="en-GB" sz="11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不定期来数的拆分传输</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bl>
          </a:graphicData>
        </a:graphic>
      </p:graphicFrame>
      <p:graphicFrame>
        <p:nvGraphicFramePr>
          <p:cNvPr id="455746" name="Group 66"/>
          <p:cNvGraphicFramePr>
            <a:graphicFrameLocks noGrp="1"/>
          </p:cNvGraphicFramePr>
          <p:nvPr/>
        </p:nvGraphicFramePr>
        <p:xfrm>
          <a:off x="708603" y="987137"/>
          <a:ext cx="4931351" cy="613755"/>
        </p:xfrm>
        <a:graphic>
          <a:graphicData uri="http://schemas.openxmlformats.org/drawingml/2006/table">
            <a:tbl>
              <a:tblPr/>
              <a:tblGrid>
                <a:gridCol w="2161886"/>
                <a:gridCol w="1160318"/>
                <a:gridCol w="1609147"/>
              </a:tblGrid>
              <a:tr h="193964">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程序名称</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类型</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1300" b="0" i="1" u="none" strike="noStrike" cap="none" normalizeH="0" baseline="0" smtClean="0">
                          <a:ln>
                            <a:noFill/>
                          </a:ln>
                          <a:solidFill>
                            <a:srgbClr val="FFFFFF"/>
                          </a:solidFill>
                          <a:effectLst/>
                          <a:latin typeface="Times New Roman" pitchFamily="18" charset="0"/>
                          <a:ea typeface="宋体" pitchFamily="2" charset="-122"/>
                          <a:cs typeface="Times New Roman" pitchFamily="18" charset="0"/>
                        </a:rPr>
                        <a:t>功能说明</a:t>
                      </a:r>
                      <a:endParaRPr kumimoji="0" lang="zh-CN" altLang="en-GB" sz="12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800000"/>
                    </a:solidFill>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H010_CCB_XmlSequence.so.V1.0 </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文件机构拆并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H010_CMMSCConv.V1.3</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参数档转码（一对多转）</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H010_inc_merge_multi.V1.0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可以合并一批文件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bl>
          </a:graphicData>
        </a:graphic>
      </p:graphicFrame>
      <p:graphicFrame>
        <p:nvGraphicFramePr>
          <p:cNvPr id="455768" name="Group 88"/>
          <p:cNvGraphicFramePr>
            <a:graphicFrameLocks noGrp="1"/>
          </p:cNvGraphicFramePr>
          <p:nvPr/>
        </p:nvGraphicFramePr>
        <p:xfrm>
          <a:off x="1241137" y="987136"/>
          <a:ext cx="7243330" cy="4849085"/>
        </p:xfrm>
        <a:graphic>
          <a:graphicData uri="http://schemas.openxmlformats.org/drawingml/2006/table">
            <a:tbl>
              <a:tblPr/>
              <a:tblGrid>
                <a:gridCol w="3115830"/>
                <a:gridCol w="1617806"/>
                <a:gridCol w="33194"/>
                <a:gridCol w="2359602"/>
                <a:gridCol w="116898"/>
              </a:tblGrid>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H010_AddDivsrc2cds.sh</a:t>
                      </a:r>
                      <a:r>
                        <a:rPr kumimoji="0" lang="zh-CN" altLang="en-GB"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a:t>
                      </a: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H010_AddDivsrc2cds.ctl</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ODSH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公共代码维护（</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src2cds</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Frutiger 45 Light"/>
                          <a:ea typeface="宋体" pitchFamily="2" charset="-122"/>
                          <a:cs typeface="Times New Roman" pitchFamily="18" charset="0"/>
                        </a:rPr>
                        <a:t> </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H010_AddDivsrc2std.sh</a:t>
                      </a:r>
                      <a:r>
                        <a:rPr kumimoji="0" lang="zh-CN" altLang="en-GB"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a:t>
                      </a: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H010_AddDivsrc2std.ctl</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ODSH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公共代码维护（</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src2std</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H010_AddDivstd2cds.sh</a:t>
                      </a:r>
                      <a:r>
                        <a:rPr kumimoji="0" lang="zh-CN" altLang="en-GB"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a:t>
                      </a: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H010_AddDivstd2cds.ctl</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ODSH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公共代码维护（</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std2cds</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H010_CCB_DB2File.sh.V1.0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从全量库导出文件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H010_DBUtilities.sh.V1.1</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接口程序，用于返回某张表的记录个数</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H010_DivTranFile.sh.V1.0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大文件（大于</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2G</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）拆分传输</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H010_FileMerg.sh.V2.0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根据文件列表合并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H010_FileTran.sh.V1.1</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正常文件传输、文件不存在生成空文件传输目标、如果空文件不传输</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H010_ImportJob.sh.V1.0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根据数据库的结点表往主结点里面同步导入作业</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H010_JCI_runcmd.sh.V3.1</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JCI</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远程</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Agent</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H010_JCI_check.sh.V1.1</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检查分行的</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ds</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环境是否正确</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H010_genUpdateProjnameSQL.sh.V1.0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通过读取文件（作业和工程名对应关系），产生批量修改</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projname</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sql</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语句</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H010_JCI_GetLinkInfo.sh.V1.0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列出一个作业的全部</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link</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信息</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H010_Loadsrc2std.sh.V1.0</a:t>
                      </a:r>
                      <a:r>
                        <a:rPr kumimoji="0" lang="zh-CN" altLang="en-GB"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a:t>
                      </a: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H010_Loadsrc2std.ctl</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ODSB</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公共代码维护（</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std2cds</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H010_PhysMerg.sh.V1.0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文件物理合并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H010_TranByList.sh.V1.1</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按照文件列表进行传输</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H010_Unloadsrc2std.sh.V1.0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到制定目录下查找该分行需要的代码文件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277091">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H010_VerCtlFlagFile.sh.V1.2</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标志文件控制程序，用于产生，设置和删除控制文件，供参数文件同步使用</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H010_WriteReadyFile.sh.V1.2</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生成就绪文件</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OdsPutFile</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文件拷贝（可以只生成连接文件而不实际拷贝）</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969818">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1"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H010_JCI_TermCycle.sh.V1.0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为新的调度产品使用，该</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除执行原来的</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TermCycle</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功能外，增加执行</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ctm_ods_order.sh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。当</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TermCycle</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执行失败，</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失败退出，当</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TermCycle</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执行成功，</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ctm_ods_order.sh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执行失败，</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失败退出，下次执行时</a:t>
                      </a: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TermCycle</a:t>
                      </a: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可以重复执行，不报错。</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r h="138545">
                <a:tc>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1" i="0" u="none" strike="noStrike" cap="none" normalizeH="0" baseline="0" smtClean="0">
                          <a:ln>
                            <a:noFill/>
                          </a:ln>
                          <a:solidFill>
                            <a:schemeClr val="tx1"/>
                          </a:solidFill>
                          <a:effectLst/>
                          <a:latin typeface="Times New Roman" pitchFamily="18" charset="0"/>
                          <a:ea typeface="宋体" pitchFamily="2" charset="-122"/>
                          <a:cs typeface="Arial Unicode MS" pitchFamily="34" charset="-122"/>
                        </a:rPr>
                        <a:t>H010_JCI_GetRunningJobCount.sh.V1.0</a:t>
                      </a:r>
                      <a:endParaRPr kumimoji="0" lang="en-US" altLang="zh-CN" sz="1000" b="0" i="0" u="none" strike="noStrike" cap="none" normalizeH="0" baseline="0" smtClean="0">
                        <a:ln>
                          <a:noFill/>
                        </a:ln>
                        <a:solidFill>
                          <a:schemeClr val="tx1"/>
                        </a:solidFill>
                        <a:effectLst/>
                        <a:latin typeface="Frutiger 45 Light"/>
                        <a:ea typeface="宋体" pitchFamily="2" charset="-122"/>
                        <a:cs typeface="Arial Unicode MS" pitchFamily="34" charset="-122"/>
                      </a:endParaRPr>
                    </a:p>
                  </a:txBody>
                  <a:tcPr marL="0" marR="0" marT="0" marB="0"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en-US" altLang="zh-CN"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shell</a:t>
                      </a:r>
                      <a:endParaRPr kumimoji="0" lang="en-US" altLang="zh-CN"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EF"/>
                    </a:solidFill>
                  </a:tcPr>
                </a:tc>
                <a:tc hMerge="1">
                  <a:txBody>
                    <a:bodyPr/>
                    <a:lstStyle/>
                    <a:p>
                      <a:endParaRPr lang="zh-CN" altLang="en-US"/>
                    </a:p>
                  </a:txBody>
                  <a:tcPr/>
                </a:tc>
                <a:tc gridSpan="2">
                  <a:txBody>
                    <a:bodyPr/>
                    <a:lstStyle/>
                    <a:p>
                      <a:pPr marL="377825" marR="0" lvl="0" indent="-377825" algn="l" defTabSz="1006475" rtl="0" eaLnBrk="0" fontAlgn="base" latinLnBrk="0" hangingPunct="0">
                        <a:lnSpc>
                          <a:spcPct val="100000"/>
                        </a:lnSpc>
                        <a:spcBef>
                          <a:spcPct val="50000"/>
                        </a:spcBef>
                        <a:spcAft>
                          <a:spcPct val="0"/>
                        </a:spcAft>
                        <a:buClrTx/>
                        <a:buSzTx/>
                        <a:buFontTx/>
                        <a:buNone/>
                        <a:tabLst/>
                      </a:pPr>
                      <a:r>
                        <a:rPr kumimoji="0" lang="zh-CN" altLang="en-GB" sz="9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返回当前运行的作业个数</a:t>
                      </a:r>
                      <a:endParaRPr kumimoji="0" lang="zh-CN" altLang="en-GB" sz="1000" b="0" i="0" u="none" strike="noStrike" cap="none" normalizeH="0" baseline="0" smtClean="0">
                        <a:ln>
                          <a:noFill/>
                        </a:ln>
                        <a:solidFill>
                          <a:schemeClr val="tx1"/>
                        </a:solidFill>
                        <a:effectLst/>
                        <a:latin typeface="Frutiger 45 Light"/>
                        <a:ea typeface="Arial Unicode MS" pitchFamily="34" charset="-122"/>
                        <a:cs typeface="Arial Unicode MS" pitchFamily="34" charset="-122"/>
                      </a:endParaRPr>
                    </a:p>
                  </a:txBody>
                  <a:tcPr marL="0" marR="0" marT="0" marB="0" anchor="ctr" horzOverflow="overflow">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255538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5684"/>
                                        </p:tgtEl>
                                        <p:attrNameLst>
                                          <p:attrName>style.visibility</p:attrName>
                                        </p:attrNameLst>
                                      </p:cBhvr>
                                      <p:to>
                                        <p:strVal val="visible"/>
                                      </p:to>
                                    </p:set>
                                    <p:anim calcmode="lin" valueType="num">
                                      <p:cBhvr additive="base">
                                        <p:cTn id="7" dur="500" fill="hold"/>
                                        <p:tgtEl>
                                          <p:spTgt spid="455684"/>
                                        </p:tgtEl>
                                        <p:attrNameLst>
                                          <p:attrName>ppt_x</p:attrName>
                                        </p:attrNameLst>
                                      </p:cBhvr>
                                      <p:tavLst>
                                        <p:tav tm="0">
                                          <p:val>
                                            <p:strVal val="#ppt_x"/>
                                          </p:val>
                                        </p:tav>
                                        <p:tav tm="100000">
                                          <p:val>
                                            <p:strVal val="#ppt_x"/>
                                          </p:val>
                                        </p:tav>
                                      </p:tavLst>
                                    </p:anim>
                                    <p:anim calcmode="lin" valueType="num">
                                      <p:cBhvr additive="base">
                                        <p:cTn id="8" dur="500" fill="hold"/>
                                        <p:tgtEl>
                                          <p:spTgt spid="4556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455684"/>
                                        </p:tgtEl>
                                        <p:attrNameLst>
                                          <p:attrName>ppt_x</p:attrName>
                                        </p:attrNameLst>
                                      </p:cBhvr>
                                      <p:tavLst>
                                        <p:tav tm="0">
                                          <p:val>
                                            <p:strVal val="ppt_x"/>
                                          </p:val>
                                        </p:tav>
                                        <p:tav tm="100000">
                                          <p:val>
                                            <p:strVal val="ppt_x"/>
                                          </p:val>
                                        </p:tav>
                                      </p:tavLst>
                                    </p:anim>
                                    <p:anim calcmode="lin" valueType="num">
                                      <p:cBhvr additive="base">
                                        <p:cTn id="13" dur="500"/>
                                        <p:tgtEl>
                                          <p:spTgt spid="455684"/>
                                        </p:tgtEl>
                                        <p:attrNameLst>
                                          <p:attrName>ppt_y</p:attrName>
                                        </p:attrNameLst>
                                      </p:cBhvr>
                                      <p:tavLst>
                                        <p:tav tm="0">
                                          <p:val>
                                            <p:strVal val="ppt_y"/>
                                          </p:val>
                                        </p:tav>
                                        <p:tav tm="100000">
                                          <p:val>
                                            <p:strVal val="1+ppt_h/2"/>
                                          </p:val>
                                        </p:tav>
                                      </p:tavLst>
                                    </p:anim>
                                    <p:set>
                                      <p:cBhvr>
                                        <p:cTn id="14" dur="1" fill="hold">
                                          <p:stCondLst>
                                            <p:cond delay="499"/>
                                          </p:stCondLst>
                                        </p:cTn>
                                        <p:tgtEl>
                                          <p:spTgt spid="455684"/>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455746"/>
                                        </p:tgtEl>
                                        <p:attrNameLst>
                                          <p:attrName>style.visibility</p:attrName>
                                        </p:attrNameLst>
                                      </p:cBhvr>
                                      <p:to>
                                        <p:strVal val="visible"/>
                                      </p:to>
                                    </p:set>
                                    <p:anim calcmode="lin" valueType="num">
                                      <p:cBhvr additive="base">
                                        <p:cTn id="17" dur="500" fill="hold"/>
                                        <p:tgtEl>
                                          <p:spTgt spid="455746"/>
                                        </p:tgtEl>
                                        <p:attrNameLst>
                                          <p:attrName>ppt_x</p:attrName>
                                        </p:attrNameLst>
                                      </p:cBhvr>
                                      <p:tavLst>
                                        <p:tav tm="0">
                                          <p:val>
                                            <p:strVal val="#ppt_x"/>
                                          </p:val>
                                        </p:tav>
                                        <p:tav tm="100000">
                                          <p:val>
                                            <p:strVal val="#ppt_x"/>
                                          </p:val>
                                        </p:tav>
                                      </p:tavLst>
                                    </p:anim>
                                    <p:anim calcmode="lin" valueType="num">
                                      <p:cBhvr additive="base">
                                        <p:cTn id="18" dur="500" fill="hold"/>
                                        <p:tgtEl>
                                          <p:spTgt spid="45574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xit" presetSubtype="4" fill="hold" nodeType="clickEffect">
                                  <p:stCondLst>
                                    <p:cond delay="0"/>
                                  </p:stCondLst>
                                  <p:childTnLst>
                                    <p:anim calcmode="lin" valueType="num">
                                      <p:cBhvr additive="base">
                                        <p:cTn id="22" dur="500"/>
                                        <p:tgtEl>
                                          <p:spTgt spid="455746"/>
                                        </p:tgtEl>
                                        <p:attrNameLst>
                                          <p:attrName>ppt_x</p:attrName>
                                        </p:attrNameLst>
                                      </p:cBhvr>
                                      <p:tavLst>
                                        <p:tav tm="0">
                                          <p:val>
                                            <p:strVal val="ppt_x"/>
                                          </p:val>
                                        </p:tav>
                                        <p:tav tm="100000">
                                          <p:val>
                                            <p:strVal val="ppt_x"/>
                                          </p:val>
                                        </p:tav>
                                      </p:tavLst>
                                    </p:anim>
                                    <p:anim calcmode="lin" valueType="num">
                                      <p:cBhvr additive="base">
                                        <p:cTn id="23" dur="500"/>
                                        <p:tgtEl>
                                          <p:spTgt spid="455746"/>
                                        </p:tgtEl>
                                        <p:attrNameLst>
                                          <p:attrName>ppt_y</p:attrName>
                                        </p:attrNameLst>
                                      </p:cBhvr>
                                      <p:tavLst>
                                        <p:tav tm="0">
                                          <p:val>
                                            <p:strVal val="ppt_y"/>
                                          </p:val>
                                        </p:tav>
                                        <p:tav tm="100000">
                                          <p:val>
                                            <p:strVal val="1+ppt_h/2"/>
                                          </p:val>
                                        </p:tav>
                                      </p:tavLst>
                                    </p:anim>
                                    <p:set>
                                      <p:cBhvr>
                                        <p:cTn id="24" dur="1" fill="hold">
                                          <p:stCondLst>
                                            <p:cond delay="499"/>
                                          </p:stCondLst>
                                        </p:cTn>
                                        <p:tgtEl>
                                          <p:spTgt spid="455746"/>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455768"/>
                                        </p:tgtEl>
                                        <p:attrNameLst>
                                          <p:attrName>style.visibility</p:attrName>
                                        </p:attrNameLst>
                                      </p:cBhvr>
                                      <p:to>
                                        <p:strVal val="visible"/>
                                      </p:to>
                                    </p:set>
                                    <p:anim calcmode="lin" valueType="num">
                                      <p:cBhvr additive="base">
                                        <p:cTn id="27" dur="500" fill="hold"/>
                                        <p:tgtEl>
                                          <p:spTgt spid="455768"/>
                                        </p:tgtEl>
                                        <p:attrNameLst>
                                          <p:attrName>ppt_x</p:attrName>
                                        </p:attrNameLst>
                                      </p:cBhvr>
                                      <p:tavLst>
                                        <p:tav tm="0">
                                          <p:val>
                                            <p:strVal val="#ppt_x"/>
                                          </p:val>
                                        </p:tav>
                                        <p:tav tm="100000">
                                          <p:val>
                                            <p:strVal val="#ppt_x"/>
                                          </p:val>
                                        </p:tav>
                                      </p:tavLst>
                                    </p:anim>
                                    <p:anim calcmode="lin" valueType="num">
                                      <p:cBhvr additive="base">
                                        <p:cTn id="28" dur="500" fill="hold"/>
                                        <p:tgtEl>
                                          <p:spTgt spid="4557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ETLPLUS调度监控</a:t>
            </a:r>
            <a:endParaRPr lang="zh-CN" altLang="zh-CN" sz="1500">
              <a:solidFill>
                <a:schemeClr val="bg1"/>
              </a:solidFill>
            </a:endParaRPr>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数据加工</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53621" name="标题 23"/>
          <p:cNvSpPr>
            <a:spLocks noGrp="1"/>
          </p:cNvSpPr>
          <p:nvPr>
            <p:ph type="title" idx="4294967295"/>
          </p:nvPr>
        </p:nvSpPr>
        <p:spPr/>
        <p:txBody>
          <a:bodyPr/>
          <a:lstStyle/>
          <a:p>
            <a:pPr eaLnBrk="1" hangingPunct="1"/>
            <a:r>
              <a:rPr lang="zh-CN" altLang="en-US" smtClean="0"/>
              <a:t>主题</a:t>
            </a:r>
          </a:p>
        </p:txBody>
      </p:sp>
      <p:grpSp>
        <p:nvGrpSpPr>
          <p:cNvPr id="153622"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53623"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53624"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53628"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综合报表应用</a:t>
            </a:r>
            <a:endParaRPr lang="zh-CN" altLang="zh-CN" sz="1500"/>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实施工艺促进</a:t>
            </a:r>
            <a:endParaRPr lang="zh-CN" altLang="zh-CN" sz="1500"/>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53659"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BIOFFICE报表平台</a:t>
            </a:r>
            <a:endParaRPr lang="zh-CN" altLang="zh-CN" sz="1500"/>
          </a:p>
        </p:txBody>
      </p:sp>
    </p:spTree>
    <p:extLst>
      <p:ext uri="{BB962C8B-B14F-4D97-AF65-F5344CB8AC3E}">
        <p14:creationId xmlns:p14="http://schemas.microsoft.com/office/powerpoint/2010/main" val="175492385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D2C67DF6-1E8A-40C5-B6CA-3CBFF40393F4}" type="slidenum">
              <a:rPr lang="zh-TW" altLang="en-GB" sz="1100" b="0">
                <a:latin typeface="Book Antiqua" pitchFamily="18" charset="0"/>
              </a:rPr>
              <a:pPr/>
              <a:t>85</a:t>
            </a:fld>
            <a:endParaRPr lang="en-GB" altLang="zh-TW" sz="1100" b="0">
              <a:latin typeface="Book Antiqua" pitchFamily="18" charset="0"/>
            </a:endParaRPr>
          </a:p>
        </p:txBody>
      </p:sp>
      <p:sp>
        <p:nvSpPr>
          <p:cNvPr id="154627" name="标题 1"/>
          <p:cNvSpPr>
            <a:spLocks noGrp="1"/>
          </p:cNvSpPr>
          <p:nvPr>
            <p:ph type="title" idx="4294967295"/>
          </p:nvPr>
        </p:nvSpPr>
        <p:spPr/>
        <p:txBody>
          <a:bodyPr/>
          <a:lstStyle/>
          <a:p>
            <a:pPr eaLnBrk="1" hangingPunct="1"/>
            <a:r>
              <a:rPr lang="en-US" altLang="zh-CN" smtClean="0"/>
              <a:t>ETL PLUS</a:t>
            </a:r>
            <a:r>
              <a:rPr lang="zh-CN" altLang="en-US" smtClean="0"/>
              <a:t>平台架构</a:t>
            </a:r>
          </a:p>
        </p:txBody>
      </p:sp>
      <p:sp>
        <p:nvSpPr>
          <p:cNvPr id="15462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8C9262A-E45D-46CD-9A5D-A453B8B4B9F1}" type="slidenum">
              <a:rPr lang="zh-TW" altLang="en-GB" sz="1100" b="0">
                <a:latin typeface="Book Antiqua" pitchFamily="18" charset="0"/>
              </a:rPr>
              <a:pPr algn="r"/>
              <a:t>85</a:t>
            </a:fld>
            <a:endParaRPr lang="en-GB" altLang="zh-TW" sz="1100" b="0">
              <a:latin typeface="Book Antiqua" pitchFamily="18" charset="0"/>
            </a:endParaRPr>
          </a:p>
        </p:txBody>
      </p:sp>
      <p:pic>
        <p:nvPicPr>
          <p:cNvPr id="1546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955" y="1239694"/>
            <a:ext cx="6430818" cy="447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804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1"/>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DFA305DD-4BB4-4C03-B564-B493E7D1E66E}" type="slidenum">
              <a:rPr lang="zh-TW" altLang="en-GB" sz="1100" b="0">
                <a:latin typeface="Book Antiqua" pitchFamily="18" charset="0"/>
              </a:rPr>
              <a:pPr algn="r"/>
              <a:t>86</a:t>
            </a:fld>
            <a:endParaRPr lang="en-GB" altLang="zh-TW" sz="1100" b="0">
              <a:latin typeface="Book Antiqua" pitchFamily="18" charset="0"/>
            </a:endParaRPr>
          </a:p>
        </p:txBody>
      </p:sp>
      <p:sp>
        <p:nvSpPr>
          <p:cNvPr id="155651" name="标题 1"/>
          <p:cNvSpPr>
            <a:spLocks noGrp="1"/>
          </p:cNvSpPr>
          <p:nvPr>
            <p:ph type="title" idx="4294967295"/>
          </p:nvPr>
        </p:nvSpPr>
        <p:spPr/>
        <p:txBody>
          <a:bodyPr/>
          <a:lstStyle/>
          <a:p>
            <a:pPr eaLnBrk="1" hangingPunct="1"/>
            <a:r>
              <a:rPr lang="en-US" altLang="zh-CN" smtClean="0"/>
              <a:t>ETL PLUS</a:t>
            </a:r>
            <a:r>
              <a:rPr lang="zh-CN" altLang="en-US" smtClean="0"/>
              <a:t>调度逻辑架构</a:t>
            </a:r>
          </a:p>
        </p:txBody>
      </p:sp>
      <p:sp>
        <p:nvSpPr>
          <p:cNvPr id="15565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FE52B37-EE3C-47A9-9918-2A7A3E541992}" type="slidenum">
              <a:rPr lang="zh-TW" altLang="en-GB" sz="1100" b="0">
                <a:latin typeface="Book Antiqua" pitchFamily="18" charset="0"/>
              </a:rPr>
              <a:pPr algn="r"/>
              <a:t>86</a:t>
            </a:fld>
            <a:endParaRPr lang="en-GB" altLang="zh-TW" sz="1100" b="0">
              <a:latin typeface="Book Antiqua" pitchFamily="18" charset="0"/>
            </a:endParaRPr>
          </a:p>
        </p:txBody>
      </p:sp>
      <p:pic>
        <p:nvPicPr>
          <p:cNvPr id="1556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728" y="1176194"/>
            <a:ext cx="7975023" cy="465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003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ACA54642-B63C-439E-9583-9199B9D893EE}" type="slidenum">
              <a:rPr lang="zh-TW" altLang="en-GB" sz="1100" b="0">
                <a:latin typeface="Book Antiqua" pitchFamily="18" charset="0"/>
              </a:rPr>
              <a:pPr/>
              <a:t>87</a:t>
            </a:fld>
            <a:endParaRPr lang="en-GB" altLang="zh-TW" sz="1100" b="0">
              <a:latin typeface="Book Antiqua" pitchFamily="18" charset="0"/>
            </a:endParaRPr>
          </a:p>
        </p:txBody>
      </p:sp>
      <p:sp>
        <p:nvSpPr>
          <p:cNvPr id="156675" name="标题 1"/>
          <p:cNvSpPr>
            <a:spLocks noGrp="1"/>
          </p:cNvSpPr>
          <p:nvPr>
            <p:ph type="title" idx="4294967295"/>
          </p:nvPr>
        </p:nvSpPr>
        <p:spPr/>
        <p:txBody>
          <a:bodyPr/>
          <a:lstStyle/>
          <a:p>
            <a:pPr eaLnBrk="1" hangingPunct="1"/>
            <a:r>
              <a:rPr lang="en-US" altLang="zh-CN" smtClean="0"/>
              <a:t>ETL PLUS</a:t>
            </a:r>
            <a:r>
              <a:rPr lang="zh-CN" altLang="en-US" smtClean="0"/>
              <a:t>调度技术架构</a:t>
            </a:r>
          </a:p>
        </p:txBody>
      </p:sp>
      <p:sp>
        <p:nvSpPr>
          <p:cNvPr id="15667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5A329015-7AE8-47F9-98F6-67281C67E2E5}" type="slidenum">
              <a:rPr lang="zh-TW" altLang="en-GB" sz="1100" b="0">
                <a:latin typeface="Book Antiqua" pitchFamily="18" charset="0"/>
              </a:rPr>
              <a:pPr algn="r"/>
              <a:t>87</a:t>
            </a:fld>
            <a:endParaRPr lang="en-GB" altLang="zh-TW" sz="1100" b="0">
              <a:latin typeface="Book Antiqua" pitchFamily="18" charset="0"/>
            </a:endParaRPr>
          </a:p>
        </p:txBody>
      </p:sp>
      <p:pic>
        <p:nvPicPr>
          <p:cNvPr id="1566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48" y="972705"/>
            <a:ext cx="6619875" cy="537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964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5F2598E7-A383-4D3A-AF44-041C2F436B2D}" type="slidenum">
              <a:rPr lang="zh-TW" altLang="en-GB" sz="1100" b="0">
                <a:latin typeface="Book Antiqua" pitchFamily="18" charset="0"/>
              </a:rPr>
              <a:pPr/>
              <a:t>88</a:t>
            </a:fld>
            <a:endParaRPr lang="en-GB" altLang="zh-TW" sz="1100" b="0">
              <a:latin typeface="Book Antiqua" pitchFamily="18" charset="0"/>
            </a:endParaRPr>
          </a:p>
        </p:txBody>
      </p:sp>
      <p:sp>
        <p:nvSpPr>
          <p:cNvPr id="157699" name="标题 1"/>
          <p:cNvSpPr>
            <a:spLocks noGrp="1"/>
          </p:cNvSpPr>
          <p:nvPr>
            <p:ph type="title" idx="4294967295"/>
          </p:nvPr>
        </p:nvSpPr>
        <p:spPr/>
        <p:txBody>
          <a:bodyPr/>
          <a:lstStyle/>
          <a:p>
            <a:pPr eaLnBrk="1" hangingPunct="1"/>
            <a:r>
              <a:rPr lang="en-US" altLang="zh-CN" smtClean="0"/>
              <a:t>ETL PLUS</a:t>
            </a:r>
            <a:r>
              <a:rPr lang="zh-CN" altLang="en-US" smtClean="0"/>
              <a:t>调度功能</a:t>
            </a:r>
          </a:p>
        </p:txBody>
      </p:sp>
      <p:sp>
        <p:nvSpPr>
          <p:cNvPr id="15770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D4F453C-8CBA-4B71-91DC-AEA4CAD49D8D}" type="slidenum">
              <a:rPr lang="zh-TW" altLang="en-GB" sz="1100" b="0">
                <a:latin typeface="Book Antiqua" pitchFamily="18" charset="0"/>
              </a:rPr>
              <a:pPr algn="r"/>
              <a:t>88</a:t>
            </a:fld>
            <a:endParaRPr lang="en-GB" altLang="zh-TW" sz="1100" b="0">
              <a:latin typeface="Book Antiqua" pitchFamily="18" charset="0"/>
            </a:endParaRPr>
          </a:p>
        </p:txBody>
      </p:sp>
      <p:sp>
        <p:nvSpPr>
          <p:cNvPr id="157701" name="Rectangle 3"/>
          <p:cNvSpPr txBox="1">
            <a:spLocks noChangeArrowheads="1"/>
          </p:cNvSpPr>
          <p:nvPr/>
        </p:nvSpPr>
        <p:spPr bwMode="auto">
          <a:xfrm>
            <a:off x="695614" y="893330"/>
            <a:ext cx="2425989"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外部事件通知</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主服务程序</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事件接收进程池</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事件处理进程池</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作业调度进程池</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定时事件处理进程</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监控进程</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资源管理模块</a:t>
            </a:r>
          </a:p>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作业调度代理</a:t>
            </a:r>
          </a:p>
          <a:p>
            <a:pPr>
              <a:lnSpc>
                <a:spcPct val="140000"/>
              </a:lnSpc>
              <a:spcBef>
                <a:spcPct val="50000"/>
              </a:spcBef>
              <a:buClr>
                <a:srgbClr val="FB7A13"/>
              </a:buClr>
              <a:buFont typeface="Wingdings" pitchFamily="2" charset="2"/>
              <a:buChar char="n"/>
            </a:pPr>
            <a:r>
              <a:rPr lang="en-US" altLang="zh-CN" sz="1600" b="0">
                <a:latin typeface="Frutiger 45 Light"/>
                <a:ea typeface="黑体" pitchFamily="49" charset="-122"/>
              </a:rPr>
              <a:t>JSI</a:t>
            </a:r>
            <a:r>
              <a:rPr lang="zh-CN" altLang="en-US" sz="1600" b="0">
                <a:latin typeface="Frutiger 45 Light"/>
                <a:ea typeface="黑体" pitchFamily="49" charset="-122"/>
              </a:rPr>
              <a:t>作业调度接口</a:t>
            </a:r>
            <a:endParaRPr lang="en-US" altLang="zh-CN" sz="1600" b="0">
              <a:latin typeface="Frutiger 45 Light"/>
              <a:ea typeface="黑体" pitchFamily="49" charset="-122"/>
            </a:endParaRPr>
          </a:p>
        </p:txBody>
      </p:sp>
      <p:sp>
        <p:nvSpPr>
          <p:cNvPr id="482306"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5770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080" y="893330"/>
            <a:ext cx="4358409" cy="256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2308" name="Rectangle 4"/>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5770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4455" y="3638262"/>
            <a:ext cx="4305012" cy="25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770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40DB8D97-F3B4-49D9-8355-22927A79FA34}" type="slidenum">
              <a:rPr lang="zh-TW" altLang="en-GB" sz="1100" b="0">
                <a:latin typeface="Book Antiqua" pitchFamily="18" charset="0"/>
              </a:rPr>
              <a:pPr/>
              <a:t>89</a:t>
            </a:fld>
            <a:endParaRPr lang="en-GB" altLang="zh-TW" sz="1100" b="0">
              <a:latin typeface="Book Antiqua" pitchFamily="18" charset="0"/>
            </a:endParaRPr>
          </a:p>
        </p:txBody>
      </p:sp>
      <p:sp>
        <p:nvSpPr>
          <p:cNvPr id="158723" name="标题 1"/>
          <p:cNvSpPr>
            <a:spLocks noGrp="1"/>
          </p:cNvSpPr>
          <p:nvPr>
            <p:ph type="title" idx="4294967295"/>
          </p:nvPr>
        </p:nvSpPr>
        <p:spPr/>
        <p:txBody>
          <a:bodyPr/>
          <a:lstStyle/>
          <a:p>
            <a:pPr eaLnBrk="1" hangingPunct="1"/>
            <a:r>
              <a:rPr lang="en-US" altLang="zh-CN" smtClean="0"/>
              <a:t>ETL PLUS</a:t>
            </a:r>
            <a:r>
              <a:rPr lang="zh-CN" altLang="en-US" smtClean="0"/>
              <a:t>调度模式</a:t>
            </a:r>
          </a:p>
        </p:txBody>
      </p:sp>
      <p:sp>
        <p:nvSpPr>
          <p:cNvPr id="15872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811D667C-2206-44ED-9904-75C159D36148}" type="slidenum">
              <a:rPr lang="zh-TW" altLang="en-GB" sz="1100" b="0">
                <a:latin typeface="Book Antiqua" pitchFamily="18" charset="0"/>
              </a:rPr>
              <a:pPr algn="r"/>
              <a:t>89</a:t>
            </a:fld>
            <a:endParaRPr lang="en-GB" altLang="zh-TW" sz="1100" b="0">
              <a:latin typeface="Book Antiqua" pitchFamily="18" charset="0"/>
            </a:endParaRPr>
          </a:p>
        </p:txBody>
      </p:sp>
      <p:sp>
        <p:nvSpPr>
          <p:cNvPr id="158725" name="Rectangle 3"/>
          <p:cNvSpPr txBox="1">
            <a:spLocks noChangeArrowheads="1"/>
          </p:cNvSpPr>
          <p:nvPr/>
        </p:nvSpPr>
        <p:spPr bwMode="auto">
          <a:xfrm>
            <a:off x="695614" y="893330"/>
            <a:ext cx="7801841"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30000"/>
              </a:lnSpc>
              <a:spcBef>
                <a:spcPct val="50000"/>
              </a:spcBef>
              <a:buClr>
                <a:srgbClr val="FB7A13"/>
              </a:buClr>
              <a:buFont typeface="Wingdings" pitchFamily="2" charset="2"/>
              <a:buChar char="n"/>
            </a:pPr>
            <a:r>
              <a:rPr lang="zh-CN" altLang="zh-CN" sz="1600">
                <a:latin typeface="Arial" pitchFamily="34" charset="0"/>
                <a:ea typeface="宋体" pitchFamily="2" charset="-122"/>
              </a:rPr>
              <a:t>作业调度时机</a:t>
            </a:r>
            <a:endParaRPr lang="en-US" altLang="zh-CN" sz="1600" b="0">
              <a:latin typeface="Frutiger 45 Light"/>
              <a:ea typeface="黑体" pitchFamily="49" charset="-122"/>
            </a:endParaRP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外部事件就绪：比如源系统文件到达，源系统库表就绪。</a:t>
            </a: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时间到：某个时刻到达。</a:t>
            </a: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作业完成：需要其依赖的作业完成。</a:t>
            </a:r>
            <a:endParaRPr lang="en-US" altLang="zh-CN" sz="1500" b="0">
              <a:latin typeface="Frutiger 45 Light"/>
              <a:ea typeface="黑体" pitchFamily="49" charset="-122"/>
            </a:endParaRPr>
          </a:p>
          <a:p>
            <a:pPr>
              <a:lnSpc>
                <a:spcPct val="130000"/>
              </a:lnSpc>
              <a:spcBef>
                <a:spcPct val="50000"/>
              </a:spcBef>
              <a:buClr>
                <a:srgbClr val="FB7A13"/>
              </a:buClr>
              <a:buFont typeface="Wingdings" pitchFamily="2" charset="2"/>
              <a:buChar char="n"/>
            </a:pPr>
            <a:r>
              <a:rPr lang="zh-CN" altLang="zh-CN" sz="1600">
                <a:latin typeface="Arial" pitchFamily="34" charset="0"/>
                <a:ea typeface="宋体" pitchFamily="2" charset="-122"/>
              </a:rPr>
              <a:t>作业调度通道</a:t>
            </a:r>
            <a:endParaRPr lang="en-US" altLang="zh-CN" sz="1600" b="0">
              <a:latin typeface="Frutiger 45 Light"/>
              <a:ea typeface="黑体" pitchFamily="49" charset="-122"/>
            </a:endParaRP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一般通道：大部分作业将在一般通道运行。</a:t>
            </a: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专用通道：指运行某一类作业的通道。比如大作业，运行在专用通道上，可使其不影响一般作业的处理。</a:t>
            </a:r>
          </a:p>
          <a:p>
            <a:pPr lvl="1">
              <a:lnSpc>
                <a:spcPct val="130000"/>
              </a:lnSpc>
              <a:spcBef>
                <a:spcPct val="50000"/>
              </a:spcBef>
              <a:buClr>
                <a:srgbClr val="FB7A13"/>
              </a:buClr>
              <a:buFont typeface="Wingdings" pitchFamily="2" charset="2"/>
              <a:buChar char="p"/>
            </a:pPr>
            <a:r>
              <a:rPr lang="en-US" altLang="zh-CN" sz="1500" b="0">
                <a:latin typeface="Frutiger 45 Light"/>
                <a:ea typeface="黑体" pitchFamily="49" charset="-122"/>
              </a:rPr>
              <a:t>VIP</a:t>
            </a:r>
            <a:r>
              <a:rPr lang="zh-CN" altLang="en-US" sz="1500" b="0">
                <a:latin typeface="Frutiger 45 Light"/>
                <a:ea typeface="黑体" pitchFamily="49" charset="-122"/>
              </a:rPr>
              <a:t>通道：对于结息，年结这些特殊场景的处理，运用</a:t>
            </a:r>
            <a:r>
              <a:rPr lang="en-US" altLang="zh-CN" sz="1500" b="0">
                <a:latin typeface="Frutiger 45 Light"/>
                <a:ea typeface="黑体" pitchFamily="49" charset="-122"/>
              </a:rPr>
              <a:t>VIP</a:t>
            </a:r>
            <a:r>
              <a:rPr lang="zh-CN" altLang="en-US" sz="1500" b="0">
                <a:latin typeface="Frutiger 45 Light"/>
                <a:ea typeface="黑体" pitchFamily="49" charset="-122"/>
              </a:rPr>
              <a:t>通道，确保这些作业得到最优的资源进行处理。</a:t>
            </a:r>
            <a:endParaRPr lang="en-US" altLang="zh-CN" sz="1500" b="0">
              <a:latin typeface="Frutiger 45 Light"/>
              <a:ea typeface="黑体" pitchFamily="49" charset="-122"/>
            </a:endParaRPr>
          </a:p>
          <a:p>
            <a:pPr>
              <a:lnSpc>
                <a:spcPct val="130000"/>
              </a:lnSpc>
              <a:spcBef>
                <a:spcPct val="50000"/>
              </a:spcBef>
              <a:buClr>
                <a:srgbClr val="FB7A13"/>
              </a:buClr>
              <a:buFont typeface="Wingdings" pitchFamily="2" charset="2"/>
              <a:buChar char="n"/>
            </a:pPr>
            <a:r>
              <a:rPr lang="zh-CN" altLang="zh-CN" sz="1600">
                <a:latin typeface="Arial" pitchFamily="34" charset="0"/>
                <a:ea typeface="宋体" pitchFamily="2" charset="-122"/>
              </a:rPr>
              <a:t>异常处理</a:t>
            </a:r>
            <a:endParaRPr lang="en-US" altLang="zh-CN" sz="1600" b="0">
              <a:latin typeface="Frutiger 45 Light"/>
              <a:ea typeface="黑体" pitchFamily="49" charset="-122"/>
            </a:endParaRP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自动修复类：调度管理器会间隔一定的时间，自动尝试恢复。比如事件到达，但文件还没到（网络存储系统的延迟造成）。</a:t>
            </a:r>
          </a:p>
          <a:p>
            <a:pPr lvl="1">
              <a:lnSpc>
                <a:spcPct val="130000"/>
              </a:lnSpc>
              <a:spcBef>
                <a:spcPct val="50000"/>
              </a:spcBef>
              <a:buClr>
                <a:srgbClr val="FB7A13"/>
              </a:buClr>
              <a:buFont typeface="Wingdings" pitchFamily="2" charset="2"/>
              <a:buChar char="p"/>
            </a:pPr>
            <a:r>
              <a:rPr lang="zh-CN" altLang="en-US" sz="1500" b="0">
                <a:latin typeface="Frutiger 45 Light"/>
                <a:ea typeface="黑体" pitchFamily="49" charset="-122"/>
              </a:rPr>
              <a:t>人工干预类：则需要运维人员，根据具体的异常类型，进行手工处理，此信息登记到全局异常表，通过管控平台展示。</a:t>
            </a:r>
          </a:p>
          <a:p>
            <a:pPr lvl="1">
              <a:lnSpc>
                <a:spcPct val="140000"/>
              </a:lnSpc>
              <a:spcBef>
                <a:spcPct val="50000"/>
              </a:spcBef>
              <a:buClr>
                <a:srgbClr val="FB7A13"/>
              </a:buClr>
            </a:pPr>
            <a:endParaRPr lang="en-US" altLang="zh-CN" sz="1500" b="0">
              <a:latin typeface="Frutiger 45 Light"/>
              <a:ea typeface="黑体" pitchFamily="49" charset="-122"/>
            </a:endParaRPr>
          </a:p>
        </p:txBody>
      </p:sp>
    </p:spTree>
    <p:extLst>
      <p:ext uri="{BB962C8B-B14F-4D97-AF65-F5344CB8AC3E}">
        <p14:creationId xmlns:p14="http://schemas.microsoft.com/office/powerpoint/2010/main" val="34656394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内容占位符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36097" y="1214410"/>
            <a:ext cx="3707904" cy="3438726"/>
          </a:xfrm>
          <a:prstGeom prst="rect">
            <a:avLst/>
          </a:prstGeom>
        </p:spPr>
      </p:pic>
      <p:sp>
        <p:nvSpPr>
          <p:cNvPr id="2" name="标题 1"/>
          <p:cNvSpPr>
            <a:spLocks noGrp="1"/>
          </p:cNvSpPr>
          <p:nvPr>
            <p:ph type="ctrTitle"/>
          </p:nvPr>
        </p:nvSpPr>
        <p:spPr/>
        <p:txBody>
          <a:bodyPr/>
          <a:lstStyle/>
          <a:p>
            <a:r>
              <a:rPr lang="zh-CN" altLang="en-US" dirty="0" smtClean="0"/>
              <a:t>我们的行业地位</a:t>
            </a:r>
            <a:r>
              <a:rPr lang="en-US" altLang="zh-CN" dirty="0" smtClean="0"/>
              <a:t> – </a:t>
            </a:r>
            <a:r>
              <a:rPr lang="zh-CN" altLang="en-US" dirty="0" smtClean="0"/>
              <a:t>银行</a:t>
            </a:r>
            <a:endParaRPr lang="zh-CN" altLang="en-US" dirty="0"/>
          </a:p>
        </p:txBody>
      </p:sp>
      <p:sp>
        <p:nvSpPr>
          <p:cNvPr id="3" name="页脚占位符 2"/>
          <p:cNvSpPr>
            <a:spLocks noGrp="1"/>
          </p:cNvSpPr>
          <p:nvPr>
            <p:ph type="ftr" sz="quarter" idx="4294967295"/>
          </p:nvPr>
        </p:nvSpPr>
        <p:spPr>
          <a:xfrm>
            <a:off x="8769350" y="6500813"/>
            <a:ext cx="374650" cy="344487"/>
          </a:xfrm>
          <a:prstGeom prst="rect">
            <a:avLst/>
          </a:prstGeom>
        </p:spPr>
        <p:txBody>
          <a:bodyPr/>
          <a:lstStyle/>
          <a:p>
            <a:fld id="{F550AE5C-14EA-4099-A83F-E313C2D4932C}" type="slidenum">
              <a:rPr lang="en-US" altLang="zh-CN" smtClean="0"/>
              <a:pPr/>
              <a:t>9</a:t>
            </a:fld>
            <a:endParaRPr lang="en-US" altLang="zh-CN"/>
          </a:p>
        </p:txBody>
      </p:sp>
      <p:sp>
        <p:nvSpPr>
          <p:cNvPr id="4" name="Rectangle 3"/>
          <p:cNvSpPr>
            <a:spLocks noChangeArrowheads="1"/>
          </p:cNvSpPr>
          <p:nvPr/>
        </p:nvSpPr>
        <p:spPr bwMode="auto">
          <a:xfrm>
            <a:off x="0" y="2659085"/>
            <a:ext cx="9144000" cy="0"/>
          </a:xfrm>
          <a:prstGeom prst="rect">
            <a:avLst/>
          </a:prstGeom>
          <a:noFill/>
          <a:ln w="12700" algn="ctr">
            <a:noFill/>
            <a:miter lim="800000"/>
            <a:headEnd/>
            <a:tailEnd/>
          </a:ln>
        </p:spPr>
        <p:txBody>
          <a:bodyPr wrap="none" anchor="ctr">
            <a:spAutoFit/>
          </a:bodyPr>
          <a:lstStyle/>
          <a:p>
            <a:endParaRPr lang="zh-CN" altLang="en-US"/>
          </a:p>
        </p:txBody>
      </p:sp>
      <p:sp>
        <p:nvSpPr>
          <p:cNvPr id="5" name="AutoShape 4"/>
          <p:cNvSpPr>
            <a:spLocks noChangeArrowheads="1"/>
          </p:cNvSpPr>
          <p:nvPr/>
        </p:nvSpPr>
        <p:spPr bwMode="auto">
          <a:xfrm>
            <a:off x="2736850" y="4999060"/>
            <a:ext cx="6407150" cy="315913"/>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1300">
              <a:ea typeface="SC STKaiti"/>
              <a:cs typeface="SC STKaiti"/>
            </a:endParaRPr>
          </a:p>
        </p:txBody>
      </p:sp>
      <p:sp>
        <p:nvSpPr>
          <p:cNvPr id="6" name="Text Box 5"/>
          <p:cNvSpPr txBox="1">
            <a:spLocks noChangeArrowheads="1"/>
          </p:cNvSpPr>
          <p:nvPr/>
        </p:nvSpPr>
        <p:spPr bwMode="auto">
          <a:xfrm>
            <a:off x="2913063" y="4341835"/>
            <a:ext cx="1397000" cy="228600"/>
          </a:xfrm>
          <a:prstGeom prst="rect">
            <a:avLst/>
          </a:prstGeom>
          <a:noFill/>
          <a:ln w="9525" algn="ctr">
            <a:noFill/>
            <a:miter lim="800000"/>
            <a:headEnd/>
            <a:tailEnd/>
          </a:ln>
        </p:spPr>
        <p:txBody>
          <a:bodyPr>
            <a:spAutoFit/>
          </a:bodyPr>
          <a:lstStyle/>
          <a:p>
            <a:r>
              <a:rPr lang="zh-CN" altLang="en-US" sz="900" i="1" dirty="0">
                <a:ea typeface="SC STKaiti"/>
                <a:cs typeface="SC STKaiti"/>
              </a:rPr>
              <a:t>资料来源：</a:t>
            </a:r>
            <a:r>
              <a:rPr lang="en-US" altLang="zh-TW" sz="900" i="1" dirty="0" smtClean="0">
                <a:ea typeface="SC STKaiti"/>
                <a:cs typeface="SC STKaiti"/>
              </a:rPr>
              <a:t>IDC</a:t>
            </a:r>
            <a:r>
              <a:rPr lang="en-US" altLang="zh-CN" sz="900" i="1" dirty="0" smtClean="0">
                <a:ea typeface="SC STKaiti"/>
                <a:cs typeface="SC STKaiti"/>
              </a:rPr>
              <a:t>,2010.07</a:t>
            </a:r>
            <a:endParaRPr lang="en-US" altLang="zh-TW" sz="900" i="1" dirty="0">
              <a:ea typeface="SC STKaiti"/>
              <a:cs typeface="SC STKaiti"/>
            </a:endParaRPr>
          </a:p>
        </p:txBody>
      </p:sp>
      <p:sp>
        <p:nvSpPr>
          <p:cNvPr id="7" name="AutoShape 6"/>
          <p:cNvSpPr>
            <a:spLocks noChangeArrowheads="1"/>
          </p:cNvSpPr>
          <p:nvPr/>
        </p:nvSpPr>
        <p:spPr bwMode="auto">
          <a:xfrm>
            <a:off x="2687638" y="1382909"/>
            <a:ext cx="2627312" cy="490538"/>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altLang="zh-CN" sz="1400" dirty="0" smtClean="0">
                <a:ea typeface="SC STKaiti"/>
                <a:cs typeface="SC STKaiti"/>
              </a:rPr>
              <a:t>2009</a:t>
            </a:r>
            <a:r>
              <a:rPr lang="zh-CN" altLang="en-US" sz="1400" dirty="0" smtClean="0">
                <a:ea typeface="SC STKaiti"/>
                <a:cs typeface="SC STKaiti"/>
              </a:rPr>
              <a:t>年度中国银行业</a:t>
            </a:r>
            <a:endParaRPr lang="en-US" altLang="zh-CN" sz="1400" dirty="0">
              <a:ea typeface="SC STKaiti"/>
              <a:cs typeface="SC STKaiti"/>
            </a:endParaRPr>
          </a:p>
          <a:p>
            <a:pPr algn="ctr"/>
            <a:r>
              <a:rPr lang="en-US" altLang="zh-CN" sz="1400" dirty="0">
                <a:ea typeface="SC STKaiti"/>
                <a:cs typeface="SC STKaiti"/>
              </a:rPr>
              <a:t>IT</a:t>
            </a:r>
            <a:r>
              <a:rPr lang="zh-CN" altLang="en-US" sz="1400" dirty="0">
                <a:ea typeface="SC STKaiti"/>
                <a:cs typeface="SC STKaiti"/>
              </a:rPr>
              <a:t>解决方案市场份额</a:t>
            </a:r>
            <a:endParaRPr lang="en-US" altLang="zh-TW" sz="1400" dirty="0">
              <a:ea typeface="SC STKaiti"/>
              <a:cs typeface="SC STKaiti"/>
            </a:endParaRPr>
          </a:p>
        </p:txBody>
      </p:sp>
      <p:sp>
        <p:nvSpPr>
          <p:cNvPr id="8" name="Rectangle 7"/>
          <p:cNvSpPr>
            <a:spLocks noChangeArrowheads="1"/>
          </p:cNvSpPr>
          <p:nvPr/>
        </p:nvSpPr>
        <p:spPr bwMode="auto">
          <a:xfrm>
            <a:off x="4260850" y="3454423"/>
            <a:ext cx="768350" cy="244475"/>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dirty="0" smtClean="0">
                <a:ea typeface="SC STKaiti"/>
                <a:cs typeface="SC STKaiti"/>
              </a:rPr>
              <a:t>2.6%</a:t>
            </a:r>
            <a:endParaRPr lang="en-US" altLang="zh-CN" sz="1200" dirty="0">
              <a:ea typeface="SC STKaiti"/>
              <a:cs typeface="SC STKaiti"/>
            </a:endParaRPr>
          </a:p>
        </p:txBody>
      </p:sp>
      <p:sp>
        <p:nvSpPr>
          <p:cNvPr id="9" name="Rectangle 9"/>
          <p:cNvSpPr>
            <a:spLocks noChangeArrowheads="1"/>
          </p:cNvSpPr>
          <p:nvPr/>
        </p:nvSpPr>
        <p:spPr bwMode="auto">
          <a:xfrm>
            <a:off x="2909888" y="3463948"/>
            <a:ext cx="1087437" cy="282575"/>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zh-CN" altLang="en-US" sz="1200" dirty="0" smtClean="0">
                <a:ea typeface="SC STKaiti"/>
                <a:cs typeface="SC STKaiti"/>
              </a:rPr>
              <a:t>高伟达</a:t>
            </a:r>
            <a:endParaRPr lang="zh-CN" altLang="en-US" sz="1200" dirty="0">
              <a:ea typeface="SC STKaiti"/>
              <a:cs typeface="SC STKaiti"/>
            </a:endParaRPr>
          </a:p>
        </p:txBody>
      </p:sp>
      <p:sp>
        <p:nvSpPr>
          <p:cNvPr id="10" name="Rectangle 10"/>
          <p:cNvSpPr>
            <a:spLocks noChangeArrowheads="1"/>
          </p:cNvSpPr>
          <p:nvPr/>
        </p:nvSpPr>
        <p:spPr bwMode="auto">
          <a:xfrm>
            <a:off x="4260850" y="3203598"/>
            <a:ext cx="768350" cy="279400"/>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dirty="0" smtClean="0">
                <a:ea typeface="SC STKaiti"/>
                <a:cs typeface="SC STKaiti"/>
              </a:rPr>
              <a:t>3.8%</a:t>
            </a:r>
            <a:endParaRPr lang="en-US" altLang="zh-CN" sz="1200" dirty="0">
              <a:ea typeface="SC STKaiti"/>
              <a:cs typeface="SC STKaiti"/>
            </a:endParaRPr>
          </a:p>
        </p:txBody>
      </p:sp>
      <p:sp>
        <p:nvSpPr>
          <p:cNvPr id="11" name="Rectangle 12"/>
          <p:cNvSpPr>
            <a:spLocks noChangeArrowheads="1"/>
          </p:cNvSpPr>
          <p:nvPr/>
        </p:nvSpPr>
        <p:spPr bwMode="auto">
          <a:xfrm>
            <a:off x="2909888" y="3221060"/>
            <a:ext cx="1087437" cy="288925"/>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zh-CN" altLang="en-US" sz="1200">
                <a:ea typeface="SC STKaiti"/>
                <a:cs typeface="SC STKaiti"/>
              </a:rPr>
              <a:t>神州数码</a:t>
            </a:r>
            <a:endParaRPr lang="en-US" altLang="zh-CN" sz="1200">
              <a:ea typeface="SC STKaiti"/>
              <a:cs typeface="SC STKaiti"/>
            </a:endParaRPr>
          </a:p>
        </p:txBody>
      </p:sp>
      <p:sp>
        <p:nvSpPr>
          <p:cNvPr id="12" name="Rectangle 13"/>
          <p:cNvSpPr>
            <a:spLocks noChangeArrowheads="1"/>
          </p:cNvSpPr>
          <p:nvPr/>
        </p:nvSpPr>
        <p:spPr bwMode="auto">
          <a:xfrm>
            <a:off x="4260850" y="2949598"/>
            <a:ext cx="768350" cy="252412"/>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dirty="0" smtClean="0">
                <a:ea typeface="SC STKaiti"/>
                <a:cs typeface="SC STKaiti"/>
              </a:rPr>
              <a:t>4.3%</a:t>
            </a:r>
            <a:endParaRPr lang="en-US" altLang="zh-CN" sz="1200" dirty="0">
              <a:ea typeface="SC STKaiti"/>
              <a:cs typeface="SC STKaiti"/>
            </a:endParaRPr>
          </a:p>
          <a:p>
            <a:pPr eaLnBrk="0" hangingPunct="0">
              <a:buClr>
                <a:schemeClr val="accent1"/>
              </a:buClr>
              <a:buFont typeface="Wingdings" pitchFamily="2" charset="2"/>
              <a:buNone/>
            </a:pPr>
            <a:endParaRPr lang="en-US" altLang="zh-CN" sz="1200" dirty="0">
              <a:ea typeface="SC STKaiti"/>
              <a:cs typeface="SC STKaiti"/>
            </a:endParaRPr>
          </a:p>
        </p:txBody>
      </p:sp>
      <p:sp>
        <p:nvSpPr>
          <p:cNvPr id="13" name="Rectangle 15"/>
          <p:cNvSpPr>
            <a:spLocks noChangeArrowheads="1"/>
          </p:cNvSpPr>
          <p:nvPr/>
        </p:nvSpPr>
        <p:spPr bwMode="auto">
          <a:xfrm>
            <a:off x="2909888" y="2987698"/>
            <a:ext cx="1087437" cy="252412"/>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a:ea typeface="SC STKaiti"/>
                <a:cs typeface="SC STKaiti"/>
              </a:rPr>
              <a:t>YTEC</a:t>
            </a:r>
          </a:p>
        </p:txBody>
      </p:sp>
      <p:sp>
        <p:nvSpPr>
          <p:cNvPr id="14" name="Rectangle 16"/>
          <p:cNvSpPr>
            <a:spLocks noChangeArrowheads="1"/>
          </p:cNvSpPr>
          <p:nvPr/>
        </p:nvSpPr>
        <p:spPr bwMode="auto">
          <a:xfrm>
            <a:off x="4260850" y="2486048"/>
            <a:ext cx="768350" cy="298450"/>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b="1" dirty="0" smtClean="0">
                <a:solidFill>
                  <a:srgbClr val="FF0000"/>
                </a:solidFill>
                <a:ea typeface="SC STKaiti"/>
                <a:cs typeface="SC STKaiti"/>
              </a:rPr>
              <a:t>8.2%</a:t>
            </a:r>
            <a:endParaRPr lang="en-US" altLang="zh-CN" sz="1200" b="1" dirty="0">
              <a:solidFill>
                <a:srgbClr val="FF0000"/>
              </a:solidFill>
              <a:ea typeface="SC STKaiti"/>
              <a:cs typeface="SC STKaiti"/>
            </a:endParaRPr>
          </a:p>
        </p:txBody>
      </p:sp>
      <p:sp>
        <p:nvSpPr>
          <p:cNvPr id="15" name="Rectangle 18"/>
          <p:cNvSpPr>
            <a:spLocks noChangeArrowheads="1"/>
          </p:cNvSpPr>
          <p:nvPr/>
        </p:nvSpPr>
        <p:spPr bwMode="auto">
          <a:xfrm>
            <a:off x="2909888" y="2493985"/>
            <a:ext cx="1087437" cy="239713"/>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zh-CN" altLang="en-US" sz="1200" b="1" dirty="0">
                <a:solidFill>
                  <a:srgbClr val="FF0000"/>
                </a:solidFill>
                <a:ea typeface="SC STKaiti"/>
                <a:cs typeface="SC STKaiti"/>
              </a:rPr>
              <a:t>东南融通</a:t>
            </a:r>
          </a:p>
        </p:txBody>
      </p:sp>
      <p:sp>
        <p:nvSpPr>
          <p:cNvPr id="16" name="Rectangle 19"/>
          <p:cNvSpPr>
            <a:spLocks noChangeArrowheads="1"/>
          </p:cNvSpPr>
          <p:nvPr/>
        </p:nvSpPr>
        <p:spPr bwMode="auto">
          <a:xfrm>
            <a:off x="4260850" y="2701948"/>
            <a:ext cx="768350" cy="280987"/>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dirty="0" smtClean="0">
                <a:ea typeface="SC STKaiti"/>
                <a:cs typeface="SC STKaiti"/>
              </a:rPr>
              <a:t>5.6%</a:t>
            </a:r>
            <a:endParaRPr lang="en-US" altLang="zh-CN" sz="1200" dirty="0">
              <a:ea typeface="SC STKaiti"/>
              <a:cs typeface="SC STKaiti"/>
            </a:endParaRPr>
          </a:p>
        </p:txBody>
      </p:sp>
      <p:sp>
        <p:nvSpPr>
          <p:cNvPr id="17" name="Rectangle 21"/>
          <p:cNvSpPr>
            <a:spLocks noChangeArrowheads="1"/>
          </p:cNvSpPr>
          <p:nvPr/>
        </p:nvSpPr>
        <p:spPr bwMode="auto">
          <a:xfrm>
            <a:off x="2909888" y="2741635"/>
            <a:ext cx="1087437" cy="231775"/>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a:ea typeface="SC STKaiti"/>
                <a:cs typeface="SC STKaiti"/>
              </a:rPr>
              <a:t>IBM</a:t>
            </a:r>
            <a:endParaRPr lang="en-US" altLang="zh-CN" sz="1200" baseline="30000">
              <a:ea typeface="SC STKaiti"/>
              <a:cs typeface="SC STKaiti"/>
            </a:endParaRPr>
          </a:p>
        </p:txBody>
      </p:sp>
      <p:sp>
        <p:nvSpPr>
          <p:cNvPr id="18" name="Line 22"/>
          <p:cNvSpPr>
            <a:spLocks noChangeShapeType="1"/>
          </p:cNvSpPr>
          <p:nvPr/>
        </p:nvSpPr>
        <p:spPr bwMode="auto">
          <a:xfrm>
            <a:off x="2909888" y="2586060"/>
            <a:ext cx="1087437" cy="0"/>
          </a:xfrm>
          <a:prstGeom prst="line">
            <a:avLst/>
          </a:prstGeom>
          <a:noFill/>
          <a:ln w="28575" cap="sq">
            <a:noFill/>
            <a:round/>
            <a:headEnd/>
            <a:tailEnd/>
          </a:ln>
        </p:spPr>
        <p:txBody>
          <a:bodyPr/>
          <a:lstStyle/>
          <a:p>
            <a:endParaRPr lang="zh-CN" altLang="en-US"/>
          </a:p>
        </p:txBody>
      </p:sp>
      <p:sp>
        <p:nvSpPr>
          <p:cNvPr id="19" name="Line 23"/>
          <p:cNvSpPr>
            <a:spLocks noChangeShapeType="1"/>
          </p:cNvSpPr>
          <p:nvPr/>
        </p:nvSpPr>
        <p:spPr bwMode="auto">
          <a:xfrm>
            <a:off x="2765425" y="4127523"/>
            <a:ext cx="1087438" cy="0"/>
          </a:xfrm>
          <a:prstGeom prst="line">
            <a:avLst/>
          </a:prstGeom>
          <a:noFill/>
          <a:ln w="28575" cap="sq">
            <a:noFill/>
            <a:round/>
            <a:headEnd/>
            <a:tailEnd/>
          </a:ln>
        </p:spPr>
        <p:txBody>
          <a:bodyPr/>
          <a:lstStyle/>
          <a:p>
            <a:endParaRPr lang="zh-CN" altLang="en-US"/>
          </a:p>
        </p:txBody>
      </p:sp>
      <p:sp>
        <p:nvSpPr>
          <p:cNvPr id="20" name="Line 24"/>
          <p:cNvSpPr>
            <a:spLocks noChangeShapeType="1"/>
          </p:cNvSpPr>
          <p:nvPr/>
        </p:nvSpPr>
        <p:spPr bwMode="auto">
          <a:xfrm>
            <a:off x="2613025" y="2586060"/>
            <a:ext cx="1447800" cy="0"/>
          </a:xfrm>
          <a:prstGeom prst="line">
            <a:avLst/>
          </a:prstGeom>
          <a:noFill/>
          <a:ln w="28575" cap="sq">
            <a:noFill/>
            <a:round/>
            <a:headEnd/>
            <a:tailEnd/>
          </a:ln>
        </p:spPr>
        <p:txBody>
          <a:bodyPr/>
          <a:lstStyle/>
          <a:p>
            <a:endParaRPr lang="zh-CN" altLang="en-US"/>
          </a:p>
        </p:txBody>
      </p:sp>
      <p:sp>
        <p:nvSpPr>
          <p:cNvPr id="21" name="Line 25"/>
          <p:cNvSpPr>
            <a:spLocks noChangeShapeType="1"/>
          </p:cNvSpPr>
          <p:nvPr/>
        </p:nvSpPr>
        <p:spPr bwMode="auto">
          <a:xfrm>
            <a:off x="2870200" y="2586060"/>
            <a:ext cx="0" cy="282575"/>
          </a:xfrm>
          <a:prstGeom prst="line">
            <a:avLst/>
          </a:prstGeom>
          <a:noFill/>
          <a:ln w="28575" cap="sq">
            <a:noFill/>
            <a:round/>
            <a:headEnd/>
            <a:tailEnd/>
          </a:ln>
        </p:spPr>
        <p:txBody>
          <a:bodyPr/>
          <a:lstStyle/>
          <a:p>
            <a:endParaRPr lang="zh-CN" altLang="en-US"/>
          </a:p>
        </p:txBody>
      </p:sp>
      <p:sp>
        <p:nvSpPr>
          <p:cNvPr id="22" name="Line 26"/>
          <p:cNvSpPr>
            <a:spLocks noChangeShapeType="1"/>
          </p:cNvSpPr>
          <p:nvPr/>
        </p:nvSpPr>
        <p:spPr bwMode="auto">
          <a:xfrm>
            <a:off x="4260850" y="2586060"/>
            <a:ext cx="768350" cy="0"/>
          </a:xfrm>
          <a:prstGeom prst="line">
            <a:avLst/>
          </a:prstGeom>
          <a:noFill/>
          <a:ln w="28575" cap="sq">
            <a:noFill/>
            <a:round/>
            <a:headEnd/>
            <a:tailEnd/>
          </a:ln>
        </p:spPr>
        <p:txBody>
          <a:bodyPr/>
          <a:lstStyle/>
          <a:p>
            <a:endParaRPr lang="zh-CN" altLang="en-US"/>
          </a:p>
        </p:txBody>
      </p:sp>
      <p:sp>
        <p:nvSpPr>
          <p:cNvPr id="23" name="Line 27"/>
          <p:cNvSpPr>
            <a:spLocks noChangeShapeType="1"/>
          </p:cNvSpPr>
          <p:nvPr/>
        </p:nvSpPr>
        <p:spPr bwMode="auto">
          <a:xfrm>
            <a:off x="5029200" y="2586060"/>
            <a:ext cx="0" cy="282575"/>
          </a:xfrm>
          <a:prstGeom prst="line">
            <a:avLst/>
          </a:prstGeom>
          <a:noFill/>
          <a:ln w="28575" cap="sq">
            <a:noFill/>
            <a:round/>
            <a:headEnd/>
            <a:tailEnd/>
          </a:ln>
        </p:spPr>
        <p:txBody>
          <a:bodyPr/>
          <a:lstStyle/>
          <a:p>
            <a:endParaRPr lang="zh-CN" altLang="en-US"/>
          </a:p>
        </p:txBody>
      </p:sp>
      <p:sp>
        <p:nvSpPr>
          <p:cNvPr id="24" name="Line 28"/>
          <p:cNvSpPr>
            <a:spLocks noChangeShapeType="1"/>
          </p:cNvSpPr>
          <p:nvPr/>
        </p:nvSpPr>
        <p:spPr bwMode="auto">
          <a:xfrm>
            <a:off x="2909888" y="2868635"/>
            <a:ext cx="0" cy="285750"/>
          </a:xfrm>
          <a:prstGeom prst="line">
            <a:avLst/>
          </a:prstGeom>
          <a:noFill/>
          <a:ln w="28575" cap="sq">
            <a:noFill/>
            <a:round/>
            <a:headEnd/>
            <a:tailEnd/>
          </a:ln>
        </p:spPr>
        <p:txBody>
          <a:bodyPr/>
          <a:lstStyle/>
          <a:p>
            <a:endParaRPr lang="zh-CN" altLang="en-US"/>
          </a:p>
        </p:txBody>
      </p:sp>
      <p:sp>
        <p:nvSpPr>
          <p:cNvPr id="25" name="Line 29"/>
          <p:cNvSpPr>
            <a:spLocks noChangeShapeType="1"/>
          </p:cNvSpPr>
          <p:nvPr/>
        </p:nvSpPr>
        <p:spPr bwMode="auto">
          <a:xfrm>
            <a:off x="5029200" y="2868635"/>
            <a:ext cx="0" cy="285750"/>
          </a:xfrm>
          <a:prstGeom prst="line">
            <a:avLst/>
          </a:prstGeom>
          <a:noFill/>
          <a:ln w="28575" cap="sq">
            <a:noFill/>
            <a:round/>
            <a:headEnd/>
            <a:tailEnd/>
          </a:ln>
        </p:spPr>
        <p:txBody>
          <a:bodyPr/>
          <a:lstStyle/>
          <a:p>
            <a:endParaRPr lang="zh-CN" altLang="en-US"/>
          </a:p>
        </p:txBody>
      </p:sp>
      <p:sp>
        <p:nvSpPr>
          <p:cNvPr id="26" name="Line 30"/>
          <p:cNvSpPr>
            <a:spLocks noChangeShapeType="1"/>
          </p:cNvSpPr>
          <p:nvPr/>
        </p:nvSpPr>
        <p:spPr bwMode="auto">
          <a:xfrm>
            <a:off x="2909888" y="3154385"/>
            <a:ext cx="0" cy="560388"/>
          </a:xfrm>
          <a:prstGeom prst="line">
            <a:avLst/>
          </a:prstGeom>
          <a:noFill/>
          <a:ln w="28575" cap="sq">
            <a:noFill/>
            <a:round/>
            <a:headEnd/>
            <a:tailEnd/>
          </a:ln>
        </p:spPr>
        <p:txBody>
          <a:bodyPr/>
          <a:lstStyle/>
          <a:p>
            <a:endParaRPr lang="zh-CN" altLang="en-US"/>
          </a:p>
        </p:txBody>
      </p:sp>
      <p:sp>
        <p:nvSpPr>
          <p:cNvPr id="27" name="Line 31"/>
          <p:cNvSpPr>
            <a:spLocks noChangeShapeType="1"/>
          </p:cNvSpPr>
          <p:nvPr/>
        </p:nvSpPr>
        <p:spPr bwMode="auto">
          <a:xfrm>
            <a:off x="5029200" y="3154385"/>
            <a:ext cx="0" cy="560388"/>
          </a:xfrm>
          <a:prstGeom prst="line">
            <a:avLst/>
          </a:prstGeom>
          <a:noFill/>
          <a:ln w="28575" cap="sq">
            <a:noFill/>
            <a:round/>
            <a:headEnd/>
            <a:tailEnd/>
          </a:ln>
        </p:spPr>
        <p:txBody>
          <a:bodyPr/>
          <a:lstStyle/>
          <a:p>
            <a:endParaRPr lang="zh-CN" altLang="en-US"/>
          </a:p>
        </p:txBody>
      </p:sp>
      <p:sp>
        <p:nvSpPr>
          <p:cNvPr id="28" name="Line 32"/>
          <p:cNvSpPr>
            <a:spLocks noChangeShapeType="1"/>
          </p:cNvSpPr>
          <p:nvPr/>
        </p:nvSpPr>
        <p:spPr bwMode="auto">
          <a:xfrm>
            <a:off x="2909888" y="3714773"/>
            <a:ext cx="0" cy="280987"/>
          </a:xfrm>
          <a:prstGeom prst="line">
            <a:avLst/>
          </a:prstGeom>
          <a:noFill/>
          <a:ln w="28575" cap="sq">
            <a:noFill/>
            <a:round/>
            <a:headEnd/>
            <a:tailEnd/>
          </a:ln>
        </p:spPr>
        <p:txBody>
          <a:bodyPr/>
          <a:lstStyle/>
          <a:p>
            <a:endParaRPr lang="zh-CN" altLang="en-US"/>
          </a:p>
        </p:txBody>
      </p:sp>
      <p:sp>
        <p:nvSpPr>
          <p:cNvPr id="29" name="Line 33"/>
          <p:cNvSpPr>
            <a:spLocks noChangeShapeType="1"/>
          </p:cNvSpPr>
          <p:nvPr/>
        </p:nvSpPr>
        <p:spPr bwMode="auto">
          <a:xfrm>
            <a:off x="5029200" y="3714773"/>
            <a:ext cx="0" cy="280987"/>
          </a:xfrm>
          <a:prstGeom prst="line">
            <a:avLst/>
          </a:prstGeom>
          <a:noFill/>
          <a:ln w="28575" cap="sq">
            <a:noFill/>
            <a:round/>
            <a:headEnd/>
            <a:tailEnd/>
          </a:ln>
        </p:spPr>
        <p:txBody>
          <a:bodyPr/>
          <a:lstStyle/>
          <a:p>
            <a:endParaRPr lang="zh-CN" altLang="en-US"/>
          </a:p>
        </p:txBody>
      </p:sp>
      <p:sp>
        <p:nvSpPr>
          <p:cNvPr id="30" name="Line 34"/>
          <p:cNvSpPr>
            <a:spLocks noChangeShapeType="1"/>
          </p:cNvSpPr>
          <p:nvPr/>
        </p:nvSpPr>
        <p:spPr bwMode="auto">
          <a:xfrm>
            <a:off x="2468563" y="4127523"/>
            <a:ext cx="1447800" cy="0"/>
          </a:xfrm>
          <a:prstGeom prst="line">
            <a:avLst/>
          </a:prstGeom>
          <a:noFill/>
          <a:ln w="28575" cap="sq">
            <a:noFill/>
            <a:round/>
            <a:headEnd/>
            <a:tailEnd/>
          </a:ln>
        </p:spPr>
        <p:txBody>
          <a:bodyPr/>
          <a:lstStyle/>
          <a:p>
            <a:endParaRPr lang="zh-CN" altLang="en-US"/>
          </a:p>
        </p:txBody>
      </p:sp>
      <p:sp>
        <p:nvSpPr>
          <p:cNvPr id="31" name="Line 35"/>
          <p:cNvSpPr>
            <a:spLocks noChangeShapeType="1"/>
          </p:cNvSpPr>
          <p:nvPr/>
        </p:nvSpPr>
        <p:spPr bwMode="auto">
          <a:xfrm>
            <a:off x="4116388" y="4127523"/>
            <a:ext cx="766762" cy="0"/>
          </a:xfrm>
          <a:prstGeom prst="line">
            <a:avLst/>
          </a:prstGeom>
          <a:noFill/>
          <a:ln w="28575" cap="sq">
            <a:noFill/>
            <a:round/>
            <a:headEnd/>
            <a:tailEnd/>
          </a:ln>
        </p:spPr>
        <p:txBody>
          <a:bodyPr/>
          <a:lstStyle/>
          <a:p>
            <a:endParaRPr lang="zh-CN" altLang="en-US"/>
          </a:p>
        </p:txBody>
      </p:sp>
      <p:sp>
        <p:nvSpPr>
          <p:cNvPr id="32" name="Line 36"/>
          <p:cNvSpPr>
            <a:spLocks noChangeShapeType="1"/>
          </p:cNvSpPr>
          <p:nvPr/>
        </p:nvSpPr>
        <p:spPr bwMode="auto">
          <a:xfrm>
            <a:off x="4213225" y="4014810"/>
            <a:ext cx="935038" cy="1588"/>
          </a:xfrm>
          <a:prstGeom prst="line">
            <a:avLst/>
          </a:prstGeom>
          <a:noFill/>
          <a:ln w="38100" cmpd="dbl">
            <a:solidFill>
              <a:schemeClr val="accent2"/>
            </a:solidFill>
            <a:round/>
            <a:headEnd/>
            <a:tailEnd/>
          </a:ln>
        </p:spPr>
        <p:txBody>
          <a:bodyPr/>
          <a:lstStyle/>
          <a:p>
            <a:endParaRPr lang="zh-CN" altLang="en-US"/>
          </a:p>
        </p:txBody>
      </p:sp>
      <p:sp>
        <p:nvSpPr>
          <p:cNvPr id="33" name="AutoShape 38"/>
          <p:cNvSpPr>
            <a:spLocks noChangeArrowheads="1"/>
          </p:cNvSpPr>
          <p:nvPr/>
        </p:nvSpPr>
        <p:spPr bwMode="auto">
          <a:xfrm>
            <a:off x="4027488" y="2009798"/>
            <a:ext cx="1060450" cy="4762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市场份额</a:t>
            </a:r>
            <a:endParaRPr lang="en-US" altLang="zh-CN" sz="1300">
              <a:solidFill>
                <a:schemeClr val="bg1"/>
              </a:solidFill>
              <a:ea typeface="SC STKaiti"/>
              <a:cs typeface="SC STKaiti"/>
            </a:endParaRPr>
          </a:p>
        </p:txBody>
      </p:sp>
      <p:sp>
        <p:nvSpPr>
          <p:cNvPr id="34" name="AutoShape 40"/>
          <p:cNvSpPr>
            <a:spLocks noChangeArrowheads="1"/>
          </p:cNvSpPr>
          <p:nvPr/>
        </p:nvSpPr>
        <p:spPr bwMode="auto">
          <a:xfrm>
            <a:off x="3716338" y="4586310"/>
            <a:ext cx="1047750" cy="3619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品牌形象</a:t>
            </a:r>
            <a:endParaRPr lang="en-US" altLang="zh-CN" sz="1300">
              <a:solidFill>
                <a:schemeClr val="bg1"/>
              </a:solidFill>
              <a:ea typeface="SC STKaiti"/>
              <a:cs typeface="SC STKaiti"/>
            </a:endParaRPr>
          </a:p>
        </p:txBody>
      </p:sp>
      <p:sp>
        <p:nvSpPr>
          <p:cNvPr id="35" name="AutoShape 41"/>
          <p:cNvSpPr>
            <a:spLocks noChangeArrowheads="1"/>
          </p:cNvSpPr>
          <p:nvPr/>
        </p:nvSpPr>
        <p:spPr bwMode="auto">
          <a:xfrm>
            <a:off x="4791075" y="4586310"/>
            <a:ext cx="1049338" cy="3619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本地知识</a:t>
            </a:r>
            <a:endParaRPr lang="en-US" altLang="zh-CN" sz="1300">
              <a:solidFill>
                <a:schemeClr val="bg1"/>
              </a:solidFill>
              <a:ea typeface="SC STKaiti"/>
              <a:cs typeface="SC STKaiti"/>
            </a:endParaRPr>
          </a:p>
        </p:txBody>
      </p:sp>
      <p:sp>
        <p:nvSpPr>
          <p:cNvPr id="36" name="AutoShape 42"/>
          <p:cNvSpPr>
            <a:spLocks noChangeArrowheads="1"/>
          </p:cNvSpPr>
          <p:nvPr/>
        </p:nvSpPr>
        <p:spPr bwMode="auto">
          <a:xfrm>
            <a:off x="6943725" y="4586310"/>
            <a:ext cx="1049338" cy="3619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获取资本</a:t>
            </a:r>
            <a:endParaRPr lang="en-US" altLang="zh-CN" sz="1300">
              <a:solidFill>
                <a:schemeClr val="bg1"/>
              </a:solidFill>
              <a:ea typeface="SC STKaiti"/>
              <a:cs typeface="SC STKaiti"/>
            </a:endParaRPr>
          </a:p>
        </p:txBody>
      </p:sp>
      <p:sp>
        <p:nvSpPr>
          <p:cNvPr id="37" name="AutoShape 43"/>
          <p:cNvSpPr>
            <a:spLocks noChangeArrowheads="1"/>
          </p:cNvSpPr>
          <p:nvPr/>
        </p:nvSpPr>
        <p:spPr bwMode="auto">
          <a:xfrm>
            <a:off x="8021638" y="4586310"/>
            <a:ext cx="1047750" cy="3619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综合服务</a:t>
            </a:r>
            <a:endParaRPr lang="en-US" altLang="zh-CN" sz="1300">
              <a:solidFill>
                <a:schemeClr val="bg1"/>
              </a:solidFill>
              <a:ea typeface="SC STKaiti"/>
              <a:cs typeface="SC STKaiti"/>
            </a:endParaRPr>
          </a:p>
        </p:txBody>
      </p:sp>
      <p:sp>
        <p:nvSpPr>
          <p:cNvPr id="38" name="AutoShape 44"/>
          <p:cNvSpPr>
            <a:spLocks noChangeArrowheads="1"/>
          </p:cNvSpPr>
          <p:nvPr/>
        </p:nvSpPr>
        <p:spPr bwMode="auto">
          <a:xfrm>
            <a:off x="5867400" y="4586310"/>
            <a:ext cx="1049338" cy="3619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行业知识</a:t>
            </a:r>
            <a:endParaRPr lang="en-US" altLang="zh-CN" sz="1300">
              <a:solidFill>
                <a:schemeClr val="bg1"/>
              </a:solidFill>
              <a:ea typeface="SC STKaiti"/>
              <a:cs typeface="SC STKaiti"/>
            </a:endParaRPr>
          </a:p>
        </p:txBody>
      </p:sp>
      <p:pic>
        <p:nvPicPr>
          <p:cNvPr id="39" name="Picture 45"/>
          <p:cNvPicPr>
            <a:picLocks noChangeAspect="1" noChangeArrowheads="1"/>
          </p:cNvPicPr>
          <p:nvPr/>
        </p:nvPicPr>
        <p:blipFill>
          <a:blip r:embed="rId4" cstate="print"/>
          <a:srcRect/>
          <a:stretch>
            <a:fillRect/>
          </a:stretch>
        </p:blipFill>
        <p:spPr bwMode="auto">
          <a:xfrm>
            <a:off x="5734050" y="6245248"/>
            <a:ext cx="179388" cy="188912"/>
          </a:xfrm>
          <a:prstGeom prst="rect">
            <a:avLst/>
          </a:prstGeom>
          <a:noFill/>
          <a:ln w="9525">
            <a:noFill/>
            <a:miter lim="800000"/>
            <a:headEnd/>
            <a:tailEnd/>
          </a:ln>
        </p:spPr>
      </p:pic>
      <p:sp>
        <p:nvSpPr>
          <p:cNvPr id="40" name="Text Box 46"/>
          <p:cNvSpPr txBox="1">
            <a:spLocks noChangeArrowheads="1"/>
          </p:cNvSpPr>
          <p:nvPr/>
        </p:nvSpPr>
        <p:spPr bwMode="auto">
          <a:xfrm>
            <a:off x="2714625" y="5381648"/>
            <a:ext cx="955675" cy="274637"/>
          </a:xfrm>
          <a:prstGeom prst="rect">
            <a:avLst/>
          </a:prstGeom>
          <a:noFill/>
          <a:ln w="12700" algn="ctr">
            <a:noFill/>
            <a:miter lim="800000"/>
            <a:headEnd/>
            <a:tailEnd/>
          </a:ln>
        </p:spPr>
        <p:txBody>
          <a:bodyPr>
            <a:spAutoFit/>
          </a:bodyPr>
          <a:lstStyle/>
          <a:p>
            <a:r>
              <a:rPr lang="zh-CN" altLang="en-US" sz="1200">
                <a:ea typeface="SC STKaiti"/>
                <a:cs typeface="SC STKaiti"/>
              </a:rPr>
              <a:t>国际供商</a:t>
            </a:r>
          </a:p>
        </p:txBody>
      </p:sp>
      <p:pic>
        <p:nvPicPr>
          <p:cNvPr id="41" name="Picture 47"/>
          <p:cNvPicPr>
            <a:picLocks noChangeAspect="1" noChangeArrowheads="1"/>
          </p:cNvPicPr>
          <p:nvPr/>
        </p:nvPicPr>
        <p:blipFill>
          <a:blip r:embed="rId5" cstate="print"/>
          <a:srcRect/>
          <a:stretch>
            <a:fillRect/>
          </a:stretch>
        </p:blipFill>
        <p:spPr bwMode="auto">
          <a:xfrm>
            <a:off x="4295775" y="5395935"/>
            <a:ext cx="177800" cy="188913"/>
          </a:xfrm>
          <a:prstGeom prst="rect">
            <a:avLst/>
          </a:prstGeom>
          <a:noFill/>
          <a:ln w="9525">
            <a:noFill/>
            <a:miter lim="800000"/>
            <a:headEnd/>
            <a:tailEnd/>
          </a:ln>
        </p:spPr>
      </p:pic>
      <p:pic>
        <p:nvPicPr>
          <p:cNvPr id="42" name="Picture 48"/>
          <p:cNvPicPr>
            <a:picLocks noChangeAspect="1" noChangeArrowheads="1"/>
          </p:cNvPicPr>
          <p:nvPr/>
        </p:nvPicPr>
        <p:blipFill>
          <a:blip r:embed="rId6" cstate="print"/>
          <a:srcRect/>
          <a:stretch>
            <a:fillRect/>
          </a:stretch>
        </p:blipFill>
        <p:spPr bwMode="auto">
          <a:xfrm>
            <a:off x="7524750" y="5395935"/>
            <a:ext cx="177800" cy="188913"/>
          </a:xfrm>
          <a:prstGeom prst="rect">
            <a:avLst/>
          </a:prstGeom>
          <a:noFill/>
          <a:ln w="9525">
            <a:noFill/>
            <a:miter lim="800000"/>
            <a:headEnd/>
            <a:tailEnd/>
          </a:ln>
        </p:spPr>
      </p:pic>
      <p:pic>
        <p:nvPicPr>
          <p:cNvPr id="43" name="Picture 49"/>
          <p:cNvPicPr>
            <a:picLocks noChangeAspect="1" noChangeArrowheads="1"/>
          </p:cNvPicPr>
          <p:nvPr/>
        </p:nvPicPr>
        <p:blipFill>
          <a:blip r:embed="rId7" cstate="print"/>
          <a:srcRect/>
          <a:stretch>
            <a:fillRect/>
          </a:stretch>
        </p:blipFill>
        <p:spPr bwMode="auto">
          <a:xfrm>
            <a:off x="5372100" y="5395935"/>
            <a:ext cx="179388" cy="188913"/>
          </a:xfrm>
          <a:prstGeom prst="rect">
            <a:avLst/>
          </a:prstGeom>
          <a:noFill/>
          <a:ln w="9525">
            <a:noFill/>
            <a:miter lim="800000"/>
            <a:headEnd/>
            <a:tailEnd/>
          </a:ln>
        </p:spPr>
      </p:pic>
      <p:sp>
        <p:nvSpPr>
          <p:cNvPr id="44" name="Text Box 50"/>
          <p:cNvSpPr txBox="1">
            <a:spLocks noChangeArrowheads="1"/>
          </p:cNvSpPr>
          <p:nvPr/>
        </p:nvSpPr>
        <p:spPr bwMode="auto">
          <a:xfrm>
            <a:off x="2714625" y="5713435"/>
            <a:ext cx="1357313" cy="274638"/>
          </a:xfrm>
          <a:prstGeom prst="rect">
            <a:avLst/>
          </a:prstGeom>
          <a:noFill/>
          <a:ln w="12700" algn="ctr">
            <a:noFill/>
            <a:miter lim="800000"/>
            <a:headEnd/>
            <a:tailEnd/>
          </a:ln>
        </p:spPr>
        <p:txBody>
          <a:bodyPr>
            <a:spAutoFit/>
          </a:bodyPr>
          <a:lstStyle/>
          <a:p>
            <a:r>
              <a:rPr lang="zh-CN" altLang="en-US" sz="1200">
                <a:ea typeface="SC STKaiti"/>
                <a:cs typeface="SC STKaiti"/>
              </a:rPr>
              <a:t>中国本地供应商</a:t>
            </a:r>
          </a:p>
        </p:txBody>
      </p:sp>
      <p:pic>
        <p:nvPicPr>
          <p:cNvPr id="45" name="Picture 51"/>
          <p:cNvPicPr>
            <a:picLocks noChangeAspect="1" noChangeArrowheads="1"/>
          </p:cNvPicPr>
          <p:nvPr/>
        </p:nvPicPr>
        <p:blipFill>
          <a:blip r:embed="rId7" cstate="print"/>
          <a:srcRect/>
          <a:stretch>
            <a:fillRect/>
          </a:stretch>
        </p:blipFill>
        <p:spPr bwMode="auto">
          <a:xfrm>
            <a:off x="7524750" y="5727723"/>
            <a:ext cx="177800" cy="188912"/>
          </a:xfrm>
          <a:prstGeom prst="rect">
            <a:avLst/>
          </a:prstGeom>
          <a:noFill/>
          <a:ln w="9525">
            <a:noFill/>
            <a:miter lim="800000"/>
            <a:headEnd/>
            <a:tailEnd/>
          </a:ln>
        </p:spPr>
      </p:pic>
      <p:pic>
        <p:nvPicPr>
          <p:cNvPr id="46" name="Picture 52"/>
          <p:cNvPicPr>
            <a:picLocks noChangeAspect="1" noChangeArrowheads="1"/>
          </p:cNvPicPr>
          <p:nvPr/>
        </p:nvPicPr>
        <p:blipFill>
          <a:blip r:embed="rId8" cstate="print"/>
          <a:srcRect/>
          <a:stretch>
            <a:fillRect/>
          </a:stretch>
        </p:blipFill>
        <p:spPr bwMode="auto">
          <a:xfrm>
            <a:off x="6448425" y="5729310"/>
            <a:ext cx="179388" cy="188913"/>
          </a:xfrm>
          <a:prstGeom prst="rect">
            <a:avLst/>
          </a:prstGeom>
          <a:noFill/>
          <a:ln w="9525">
            <a:noFill/>
            <a:miter lim="800000"/>
            <a:headEnd/>
            <a:tailEnd/>
          </a:ln>
        </p:spPr>
      </p:pic>
      <p:pic>
        <p:nvPicPr>
          <p:cNvPr id="47" name="Picture 53"/>
          <p:cNvPicPr>
            <a:picLocks noChangeAspect="1" noChangeArrowheads="1"/>
          </p:cNvPicPr>
          <p:nvPr/>
        </p:nvPicPr>
        <p:blipFill>
          <a:blip r:embed="rId8" cstate="print"/>
          <a:srcRect/>
          <a:stretch>
            <a:fillRect/>
          </a:stretch>
        </p:blipFill>
        <p:spPr bwMode="auto">
          <a:xfrm>
            <a:off x="5372100" y="5729310"/>
            <a:ext cx="179388" cy="188913"/>
          </a:xfrm>
          <a:prstGeom prst="rect">
            <a:avLst/>
          </a:prstGeom>
          <a:noFill/>
          <a:ln w="9525">
            <a:noFill/>
            <a:miter lim="800000"/>
            <a:headEnd/>
            <a:tailEnd/>
          </a:ln>
        </p:spPr>
      </p:pic>
      <p:pic>
        <p:nvPicPr>
          <p:cNvPr id="48" name="Picture 54"/>
          <p:cNvPicPr>
            <a:picLocks noChangeAspect="1" noChangeArrowheads="1"/>
          </p:cNvPicPr>
          <p:nvPr/>
        </p:nvPicPr>
        <p:blipFill>
          <a:blip r:embed="rId9" cstate="print"/>
          <a:srcRect/>
          <a:stretch>
            <a:fillRect/>
          </a:stretch>
        </p:blipFill>
        <p:spPr bwMode="auto">
          <a:xfrm>
            <a:off x="4295775" y="5729310"/>
            <a:ext cx="177800" cy="188913"/>
          </a:xfrm>
          <a:prstGeom prst="rect">
            <a:avLst/>
          </a:prstGeom>
          <a:noFill/>
          <a:ln w="9525">
            <a:noFill/>
            <a:miter lim="800000"/>
            <a:headEnd/>
            <a:tailEnd/>
          </a:ln>
        </p:spPr>
      </p:pic>
      <p:sp>
        <p:nvSpPr>
          <p:cNvPr id="49" name="Text Box 55"/>
          <p:cNvSpPr txBox="1">
            <a:spLocks noChangeArrowheads="1"/>
          </p:cNvSpPr>
          <p:nvPr/>
        </p:nvSpPr>
        <p:spPr bwMode="auto">
          <a:xfrm>
            <a:off x="2714625" y="5029223"/>
            <a:ext cx="955675" cy="274637"/>
          </a:xfrm>
          <a:prstGeom prst="rect">
            <a:avLst/>
          </a:prstGeom>
          <a:noFill/>
          <a:ln w="12700" algn="ctr">
            <a:noFill/>
            <a:miter lim="800000"/>
            <a:headEnd/>
            <a:tailEnd/>
          </a:ln>
        </p:spPr>
        <p:txBody>
          <a:bodyPr>
            <a:spAutoFit/>
          </a:bodyPr>
          <a:lstStyle/>
          <a:p>
            <a:r>
              <a:rPr lang="zh-CN" altLang="en-US" sz="1200">
                <a:ea typeface="SC STKaiti"/>
                <a:cs typeface="SC STKaiti"/>
              </a:rPr>
              <a:t>东南融通</a:t>
            </a:r>
          </a:p>
        </p:txBody>
      </p:sp>
      <p:pic>
        <p:nvPicPr>
          <p:cNvPr id="50" name="Picture 56"/>
          <p:cNvPicPr>
            <a:picLocks noChangeAspect="1" noChangeArrowheads="1"/>
          </p:cNvPicPr>
          <p:nvPr/>
        </p:nvPicPr>
        <p:blipFill>
          <a:blip r:embed="rId8" cstate="print"/>
          <a:srcRect/>
          <a:stretch>
            <a:fillRect/>
          </a:stretch>
        </p:blipFill>
        <p:spPr bwMode="auto">
          <a:xfrm>
            <a:off x="4295775" y="5041923"/>
            <a:ext cx="177800" cy="188912"/>
          </a:xfrm>
          <a:prstGeom prst="rect">
            <a:avLst/>
          </a:prstGeom>
          <a:noFill/>
          <a:ln w="9525">
            <a:noFill/>
            <a:miter lim="800000"/>
            <a:headEnd/>
            <a:tailEnd/>
          </a:ln>
        </p:spPr>
      </p:pic>
      <p:pic>
        <p:nvPicPr>
          <p:cNvPr id="51" name="Picture 57"/>
          <p:cNvPicPr>
            <a:picLocks noChangeAspect="1" noChangeArrowheads="1"/>
          </p:cNvPicPr>
          <p:nvPr/>
        </p:nvPicPr>
        <p:blipFill>
          <a:blip r:embed="rId5" cstate="print"/>
          <a:srcRect/>
          <a:stretch>
            <a:fillRect/>
          </a:stretch>
        </p:blipFill>
        <p:spPr bwMode="auto">
          <a:xfrm>
            <a:off x="5372100" y="5041923"/>
            <a:ext cx="179388" cy="188912"/>
          </a:xfrm>
          <a:prstGeom prst="rect">
            <a:avLst/>
          </a:prstGeom>
          <a:noFill/>
          <a:ln w="9525">
            <a:noFill/>
            <a:miter lim="800000"/>
            <a:headEnd/>
            <a:tailEnd/>
          </a:ln>
        </p:spPr>
      </p:pic>
      <p:pic>
        <p:nvPicPr>
          <p:cNvPr id="52" name="Picture 58"/>
          <p:cNvPicPr>
            <a:picLocks noChangeAspect="1" noChangeArrowheads="1"/>
          </p:cNvPicPr>
          <p:nvPr/>
        </p:nvPicPr>
        <p:blipFill>
          <a:blip r:embed="rId5" cstate="print"/>
          <a:srcRect/>
          <a:stretch>
            <a:fillRect/>
          </a:stretch>
        </p:blipFill>
        <p:spPr bwMode="auto">
          <a:xfrm>
            <a:off x="6448425" y="5041923"/>
            <a:ext cx="179388" cy="188912"/>
          </a:xfrm>
          <a:prstGeom prst="rect">
            <a:avLst/>
          </a:prstGeom>
          <a:noFill/>
          <a:ln w="9525">
            <a:noFill/>
            <a:miter lim="800000"/>
            <a:headEnd/>
            <a:tailEnd/>
          </a:ln>
        </p:spPr>
      </p:pic>
      <p:pic>
        <p:nvPicPr>
          <p:cNvPr id="53" name="Picture 59"/>
          <p:cNvPicPr>
            <a:picLocks noChangeAspect="1" noChangeArrowheads="1"/>
          </p:cNvPicPr>
          <p:nvPr/>
        </p:nvPicPr>
        <p:blipFill>
          <a:blip r:embed="rId5" cstate="print"/>
          <a:srcRect/>
          <a:stretch>
            <a:fillRect/>
          </a:stretch>
        </p:blipFill>
        <p:spPr bwMode="auto">
          <a:xfrm>
            <a:off x="7524750" y="5041923"/>
            <a:ext cx="177800" cy="188912"/>
          </a:xfrm>
          <a:prstGeom prst="rect">
            <a:avLst/>
          </a:prstGeom>
          <a:noFill/>
          <a:ln w="9525">
            <a:noFill/>
            <a:miter lim="800000"/>
            <a:headEnd/>
            <a:tailEnd/>
          </a:ln>
        </p:spPr>
      </p:pic>
      <p:pic>
        <p:nvPicPr>
          <p:cNvPr id="54" name="Picture 60"/>
          <p:cNvPicPr>
            <a:picLocks noChangeAspect="1" noChangeArrowheads="1"/>
          </p:cNvPicPr>
          <p:nvPr/>
        </p:nvPicPr>
        <p:blipFill>
          <a:blip r:embed="rId8" cstate="print"/>
          <a:srcRect/>
          <a:stretch>
            <a:fillRect/>
          </a:stretch>
        </p:blipFill>
        <p:spPr bwMode="auto">
          <a:xfrm>
            <a:off x="8601075" y="5041923"/>
            <a:ext cx="179388" cy="188912"/>
          </a:xfrm>
          <a:prstGeom prst="rect">
            <a:avLst/>
          </a:prstGeom>
          <a:noFill/>
          <a:ln w="9525">
            <a:noFill/>
            <a:miter lim="800000"/>
            <a:headEnd/>
            <a:tailEnd/>
          </a:ln>
        </p:spPr>
      </p:pic>
      <p:pic>
        <p:nvPicPr>
          <p:cNvPr id="55" name="Picture 61"/>
          <p:cNvPicPr>
            <a:picLocks noChangeAspect="1" noChangeArrowheads="1"/>
          </p:cNvPicPr>
          <p:nvPr/>
        </p:nvPicPr>
        <p:blipFill>
          <a:blip r:embed="rId5" cstate="print"/>
          <a:srcRect/>
          <a:stretch>
            <a:fillRect/>
          </a:stretch>
        </p:blipFill>
        <p:spPr bwMode="auto">
          <a:xfrm>
            <a:off x="6907213" y="6246835"/>
            <a:ext cx="177800" cy="188913"/>
          </a:xfrm>
          <a:prstGeom prst="rect">
            <a:avLst/>
          </a:prstGeom>
          <a:noFill/>
          <a:ln w="9525">
            <a:noFill/>
            <a:miter lim="800000"/>
            <a:headEnd/>
            <a:tailEnd/>
          </a:ln>
        </p:spPr>
      </p:pic>
      <p:sp>
        <p:nvSpPr>
          <p:cNvPr id="56" name="Text Box 62"/>
          <p:cNvSpPr txBox="1">
            <a:spLocks noChangeArrowheads="1"/>
          </p:cNvSpPr>
          <p:nvPr/>
        </p:nvSpPr>
        <p:spPr bwMode="auto">
          <a:xfrm>
            <a:off x="5915025" y="6299223"/>
            <a:ext cx="860425" cy="274637"/>
          </a:xfrm>
          <a:prstGeom prst="rect">
            <a:avLst/>
          </a:prstGeom>
          <a:noFill/>
          <a:ln w="12700" algn="ctr">
            <a:noFill/>
            <a:miter lim="800000"/>
            <a:headEnd/>
            <a:tailEnd/>
          </a:ln>
        </p:spPr>
        <p:txBody>
          <a:bodyPr>
            <a:spAutoFit/>
          </a:bodyPr>
          <a:lstStyle/>
          <a:p>
            <a:r>
              <a:rPr lang="zh-CN" altLang="en-US" sz="1200">
                <a:ea typeface="SC STKaiti"/>
                <a:cs typeface="SC STKaiti"/>
              </a:rPr>
              <a:t>弱</a:t>
            </a:r>
          </a:p>
        </p:txBody>
      </p:sp>
      <p:sp>
        <p:nvSpPr>
          <p:cNvPr id="57" name="Text Box 63"/>
          <p:cNvSpPr txBox="1">
            <a:spLocks noChangeArrowheads="1"/>
          </p:cNvSpPr>
          <p:nvPr/>
        </p:nvSpPr>
        <p:spPr bwMode="auto">
          <a:xfrm>
            <a:off x="7094538" y="6299223"/>
            <a:ext cx="860425" cy="274637"/>
          </a:xfrm>
          <a:prstGeom prst="rect">
            <a:avLst/>
          </a:prstGeom>
          <a:noFill/>
          <a:ln w="12700" algn="ctr">
            <a:noFill/>
            <a:miter lim="800000"/>
            <a:headEnd/>
            <a:tailEnd/>
          </a:ln>
        </p:spPr>
        <p:txBody>
          <a:bodyPr>
            <a:spAutoFit/>
          </a:bodyPr>
          <a:lstStyle/>
          <a:p>
            <a:r>
              <a:rPr lang="zh-CN" altLang="en-US" sz="1200">
                <a:ea typeface="SC STKaiti"/>
                <a:cs typeface="SC STKaiti"/>
              </a:rPr>
              <a:t>强</a:t>
            </a:r>
          </a:p>
        </p:txBody>
      </p:sp>
      <p:pic>
        <p:nvPicPr>
          <p:cNvPr id="58" name="Picture 64"/>
          <p:cNvPicPr>
            <a:picLocks noChangeAspect="1" noChangeArrowheads="1"/>
          </p:cNvPicPr>
          <p:nvPr/>
        </p:nvPicPr>
        <p:blipFill>
          <a:blip r:embed="rId5" cstate="print"/>
          <a:srcRect/>
          <a:stretch>
            <a:fillRect/>
          </a:stretch>
        </p:blipFill>
        <p:spPr bwMode="auto">
          <a:xfrm>
            <a:off x="6450013" y="5407048"/>
            <a:ext cx="177800" cy="188912"/>
          </a:xfrm>
          <a:prstGeom prst="rect">
            <a:avLst/>
          </a:prstGeom>
          <a:noFill/>
          <a:ln w="9525">
            <a:noFill/>
            <a:miter lim="800000"/>
            <a:headEnd/>
            <a:tailEnd/>
          </a:ln>
        </p:spPr>
      </p:pic>
      <p:pic>
        <p:nvPicPr>
          <p:cNvPr id="59" name="Picture 65"/>
          <p:cNvPicPr>
            <a:picLocks noChangeAspect="1" noChangeArrowheads="1"/>
          </p:cNvPicPr>
          <p:nvPr/>
        </p:nvPicPr>
        <p:blipFill>
          <a:blip r:embed="rId9" cstate="print"/>
          <a:srcRect/>
          <a:stretch>
            <a:fillRect/>
          </a:stretch>
        </p:blipFill>
        <p:spPr bwMode="auto">
          <a:xfrm>
            <a:off x="8609013" y="5411810"/>
            <a:ext cx="177800" cy="188913"/>
          </a:xfrm>
          <a:prstGeom prst="rect">
            <a:avLst/>
          </a:prstGeom>
          <a:noFill/>
          <a:ln w="9525">
            <a:noFill/>
            <a:miter lim="800000"/>
            <a:headEnd/>
            <a:tailEnd/>
          </a:ln>
        </p:spPr>
      </p:pic>
      <p:pic>
        <p:nvPicPr>
          <p:cNvPr id="60" name="Picture 66"/>
          <p:cNvPicPr>
            <a:picLocks noChangeAspect="1" noChangeArrowheads="1"/>
          </p:cNvPicPr>
          <p:nvPr/>
        </p:nvPicPr>
        <p:blipFill>
          <a:blip r:embed="rId7" cstate="print"/>
          <a:srcRect/>
          <a:stretch>
            <a:fillRect/>
          </a:stretch>
        </p:blipFill>
        <p:spPr bwMode="auto">
          <a:xfrm>
            <a:off x="8609013" y="5722960"/>
            <a:ext cx="177800" cy="188913"/>
          </a:xfrm>
          <a:prstGeom prst="rect">
            <a:avLst/>
          </a:prstGeom>
          <a:noFill/>
          <a:ln w="9525">
            <a:noFill/>
            <a:miter lim="800000"/>
            <a:headEnd/>
            <a:tailEnd/>
          </a:ln>
        </p:spPr>
      </p:pic>
      <p:sp>
        <p:nvSpPr>
          <p:cNvPr id="61" name="Rectangle 70"/>
          <p:cNvSpPr>
            <a:spLocks noChangeArrowheads="1"/>
          </p:cNvSpPr>
          <p:nvPr/>
        </p:nvSpPr>
        <p:spPr bwMode="auto">
          <a:xfrm>
            <a:off x="2894013" y="3717948"/>
            <a:ext cx="881062" cy="273050"/>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zh-CN" altLang="en-US" sz="1200">
                <a:ea typeface="SC STKaiti"/>
                <a:cs typeface="SC STKaiti"/>
              </a:rPr>
              <a:t>其它</a:t>
            </a:r>
          </a:p>
        </p:txBody>
      </p:sp>
      <p:sp>
        <p:nvSpPr>
          <p:cNvPr id="62" name="Rectangle 72"/>
          <p:cNvSpPr>
            <a:spLocks noChangeArrowheads="1"/>
          </p:cNvSpPr>
          <p:nvPr/>
        </p:nvSpPr>
        <p:spPr bwMode="auto">
          <a:xfrm>
            <a:off x="4098925" y="3724298"/>
            <a:ext cx="1217613" cy="260350"/>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dirty="0">
                <a:ea typeface="SC STKaiti"/>
                <a:cs typeface="SC STKaiti"/>
              </a:rPr>
              <a:t>   </a:t>
            </a:r>
            <a:r>
              <a:rPr lang="en-US" altLang="zh-CN" sz="1200" dirty="0" smtClean="0">
                <a:ea typeface="SC STKaiti"/>
                <a:cs typeface="SC STKaiti"/>
              </a:rPr>
              <a:t>75.5%</a:t>
            </a:r>
            <a:endParaRPr lang="en-US" altLang="zh-CN" sz="1200" dirty="0">
              <a:ea typeface="SC STKaiti"/>
              <a:cs typeface="SC STKaiti"/>
            </a:endParaRPr>
          </a:p>
        </p:txBody>
      </p:sp>
      <p:sp>
        <p:nvSpPr>
          <p:cNvPr id="63" name="Rectangle 73"/>
          <p:cNvSpPr>
            <a:spLocks noChangeArrowheads="1"/>
          </p:cNvSpPr>
          <p:nvPr/>
        </p:nvSpPr>
        <p:spPr bwMode="auto">
          <a:xfrm>
            <a:off x="2886075" y="4010048"/>
            <a:ext cx="1012825" cy="261937"/>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zh-CN" altLang="en-US" sz="1200">
                <a:ea typeface="SC STKaiti"/>
                <a:cs typeface="SC STKaiti"/>
              </a:rPr>
              <a:t>合计</a:t>
            </a:r>
          </a:p>
        </p:txBody>
      </p:sp>
      <p:sp>
        <p:nvSpPr>
          <p:cNvPr id="64" name="Rectangle 75"/>
          <p:cNvSpPr>
            <a:spLocks noChangeArrowheads="1"/>
          </p:cNvSpPr>
          <p:nvPr/>
        </p:nvSpPr>
        <p:spPr bwMode="auto">
          <a:xfrm>
            <a:off x="4238625" y="4027510"/>
            <a:ext cx="833438" cy="265113"/>
          </a:xfrm>
          <a:prstGeom prst="rect">
            <a:avLst/>
          </a:prstGeom>
          <a:noFill/>
          <a:ln w="12700" algn="ctr">
            <a:noFill/>
            <a:miter lim="800000"/>
            <a:headEnd/>
            <a:tailEnd/>
          </a:ln>
        </p:spPr>
        <p:txBody>
          <a:bodyPr/>
          <a:lstStyle/>
          <a:p>
            <a:pPr eaLnBrk="0" hangingPunct="0">
              <a:buClr>
                <a:schemeClr val="accent1"/>
              </a:buClr>
              <a:buFont typeface="Wingdings" pitchFamily="2" charset="2"/>
              <a:buNone/>
            </a:pPr>
            <a:r>
              <a:rPr lang="en-US" altLang="zh-CN" sz="1200">
                <a:ea typeface="SC STKaiti"/>
                <a:cs typeface="SC STKaiti"/>
              </a:rPr>
              <a:t>100%</a:t>
            </a:r>
          </a:p>
        </p:txBody>
      </p:sp>
      <p:sp>
        <p:nvSpPr>
          <p:cNvPr id="65" name="Text Box 4"/>
          <p:cNvSpPr txBox="1">
            <a:spLocks noChangeArrowheads="1"/>
          </p:cNvSpPr>
          <p:nvPr/>
        </p:nvSpPr>
        <p:spPr bwMode="auto">
          <a:xfrm>
            <a:off x="119585" y="1768498"/>
            <a:ext cx="2444400" cy="1049337"/>
          </a:xfrm>
          <a:prstGeom prst="rect">
            <a:avLst/>
          </a:prstGeom>
          <a:noFill/>
          <a:ln w="9525" algn="ctr">
            <a:solidFill>
              <a:schemeClr val="accent1"/>
            </a:solidFill>
            <a:miter lim="800000"/>
            <a:headEnd/>
            <a:tailEnd/>
          </a:ln>
        </p:spPr>
        <p:txBody>
          <a:bodyPr lIns="45720" rIns="45720"/>
          <a:lstStyle/>
          <a:p>
            <a:pPr marL="174625" indent="-174625">
              <a:spcBef>
                <a:spcPct val="5000"/>
              </a:spcBef>
              <a:spcAft>
                <a:spcPct val="5000"/>
              </a:spcAft>
              <a:buClr>
                <a:schemeClr val="accent1"/>
              </a:buClr>
              <a:buFont typeface="Wingdings" pitchFamily="2" charset="2"/>
              <a:buChar char="n"/>
            </a:pPr>
            <a:r>
              <a:rPr lang="en-US" altLang="zh-CN" sz="1200" dirty="0">
                <a:ea typeface="SC STKaiti"/>
                <a:cs typeface="SC STKaiti"/>
              </a:rPr>
              <a:t>1996</a:t>
            </a:r>
            <a:r>
              <a:rPr lang="zh-CN" altLang="en-US" sz="1200" dirty="0">
                <a:ea typeface="SC STKaiti"/>
                <a:cs typeface="SC STKaiti"/>
              </a:rPr>
              <a:t>年成立，当时是一家银行系统集成提供商</a:t>
            </a: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在银行</a:t>
            </a:r>
            <a:r>
              <a:rPr lang="en-US" altLang="zh-CN" sz="1200" dirty="0">
                <a:ea typeface="SC STKaiti"/>
                <a:cs typeface="SC STKaiti"/>
              </a:rPr>
              <a:t>IT</a:t>
            </a:r>
            <a:r>
              <a:rPr lang="zh-CN" altLang="en-US" sz="1200" dirty="0">
                <a:ea typeface="SC STKaiti"/>
                <a:cs typeface="SC STKaiti"/>
              </a:rPr>
              <a:t>服务业拥有</a:t>
            </a:r>
            <a:r>
              <a:rPr lang="en-US" altLang="zh-CN" sz="1200" dirty="0">
                <a:ea typeface="SC STKaiti"/>
                <a:cs typeface="SC STKaiti"/>
              </a:rPr>
              <a:t>10</a:t>
            </a:r>
            <a:r>
              <a:rPr lang="zh-CN" altLang="en-US" sz="1200" dirty="0">
                <a:ea typeface="SC STKaiti"/>
                <a:cs typeface="SC STKaiti"/>
              </a:rPr>
              <a:t>多年经验</a:t>
            </a:r>
            <a:endParaRPr lang="en-US" altLang="zh-CN" sz="1200" dirty="0">
              <a:ea typeface="SC STKaiti"/>
              <a:cs typeface="SC STKaiti"/>
            </a:endParaRP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自</a:t>
            </a:r>
            <a:r>
              <a:rPr lang="en-US" altLang="zh-CN" sz="1200" dirty="0">
                <a:ea typeface="SC STKaiti"/>
                <a:cs typeface="SC STKaiti"/>
              </a:rPr>
              <a:t>2001</a:t>
            </a:r>
            <a:r>
              <a:rPr lang="zh-CN" altLang="en-US" sz="1200" dirty="0">
                <a:ea typeface="SC STKaiti"/>
                <a:cs typeface="SC STKaiti"/>
              </a:rPr>
              <a:t>年开始专注于软件业务</a:t>
            </a:r>
          </a:p>
          <a:p>
            <a:pPr marL="174625" indent="-174625">
              <a:spcBef>
                <a:spcPct val="5000"/>
              </a:spcBef>
              <a:spcAft>
                <a:spcPct val="5000"/>
              </a:spcAft>
              <a:buClr>
                <a:schemeClr val="accent1"/>
              </a:buClr>
              <a:buFont typeface="Wingdings" pitchFamily="2" charset="2"/>
              <a:buChar char="n"/>
            </a:pPr>
            <a:r>
              <a:rPr lang="en-US" altLang="zh-CN" sz="1200" dirty="0">
                <a:ea typeface="SC STKaiti"/>
                <a:cs typeface="SC STKaiti"/>
              </a:rPr>
              <a:t>2003</a:t>
            </a:r>
            <a:r>
              <a:rPr lang="zh-CN" altLang="en-US" sz="1200" dirty="0">
                <a:ea typeface="SC STKaiti"/>
                <a:cs typeface="SC STKaiti"/>
              </a:rPr>
              <a:t>年推出标准化软件产品</a:t>
            </a:r>
          </a:p>
        </p:txBody>
      </p:sp>
      <p:sp>
        <p:nvSpPr>
          <p:cNvPr id="66" name="Text Box 5"/>
          <p:cNvSpPr txBox="1">
            <a:spLocks noChangeArrowheads="1"/>
          </p:cNvSpPr>
          <p:nvPr/>
        </p:nvSpPr>
        <p:spPr bwMode="auto">
          <a:xfrm>
            <a:off x="132110" y="1389085"/>
            <a:ext cx="2444400" cy="3270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eaLnBrk="0" hangingPunct="0">
              <a:buClr>
                <a:srgbClr val="00337D"/>
              </a:buClr>
              <a:buFont typeface="Symbol" pitchFamily="18" charset="2"/>
              <a:buNone/>
            </a:pPr>
            <a:r>
              <a:rPr lang="zh-CN" altLang="en-US" sz="1300">
                <a:ea typeface="SC STKaiti"/>
                <a:cs typeface="SC STKaiti"/>
              </a:rPr>
              <a:t>持续专注</a:t>
            </a:r>
          </a:p>
        </p:txBody>
      </p:sp>
      <p:sp>
        <p:nvSpPr>
          <p:cNvPr id="67" name="Text Box 10"/>
          <p:cNvSpPr txBox="1">
            <a:spLocks noChangeArrowheads="1"/>
          </p:cNvSpPr>
          <p:nvPr/>
        </p:nvSpPr>
        <p:spPr bwMode="auto">
          <a:xfrm>
            <a:off x="128588" y="3257573"/>
            <a:ext cx="2443162" cy="1489075"/>
          </a:xfrm>
          <a:prstGeom prst="rect">
            <a:avLst/>
          </a:prstGeom>
          <a:noFill/>
          <a:ln w="9525" algn="ctr">
            <a:solidFill>
              <a:schemeClr val="accent1"/>
            </a:solidFill>
            <a:miter lim="800000"/>
            <a:headEnd/>
            <a:tailEnd/>
          </a:ln>
        </p:spPr>
        <p:txBody>
          <a:bodyPr lIns="45720" rIns="45720"/>
          <a:lstStyle/>
          <a:p>
            <a:pPr marL="174625" indent="-174625">
              <a:spcBef>
                <a:spcPct val="10000"/>
              </a:spcBef>
              <a:spcAft>
                <a:spcPct val="10000"/>
              </a:spcAft>
              <a:buClr>
                <a:schemeClr val="accent1"/>
              </a:buClr>
              <a:buFont typeface="Wingdings" pitchFamily="2" charset="2"/>
              <a:buChar char="n"/>
            </a:pPr>
            <a:r>
              <a:rPr lang="zh-CN" altLang="en-US" sz="1200" dirty="0">
                <a:ea typeface="SC STKaiti"/>
                <a:cs typeface="SC STKaiti"/>
              </a:rPr>
              <a:t>了解中国金融服务</a:t>
            </a:r>
            <a:r>
              <a:rPr lang="en-US" altLang="zh-CN" sz="1200" dirty="0">
                <a:ea typeface="SC STKaiti"/>
                <a:cs typeface="SC STKaiti"/>
              </a:rPr>
              <a:t>IT</a:t>
            </a:r>
            <a:r>
              <a:rPr lang="zh-CN" altLang="en-US" sz="1200" dirty="0">
                <a:ea typeface="SC STKaiti"/>
                <a:cs typeface="SC STKaiti"/>
              </a:rPr>
              <a:t>行业未来的走向</a:t>
            </a:r>
          </a:p>
          <a:p>
            <a:pPr marL="174625" indent="-174625">
              <a:spcBef>
                <a:spcPct val="10000"/>
              </a:spcBef>
              <a:spcAft>
                <a:spcPct val="10000"/>
              </a:spcAft>
              <a:buClr>
                <a:schemeClr val="accent1"/>
              </a:buClr>
              <a:buFont typeface="Wingdings" pitchFamily="2" charset="2"/>
              <a:buChar char="n"/>
            </a:pPr>
            <a:r>
              <a:rPr lang="zh-CN" altLang="en-US" sz="1200" dirty="0" smtClean="0">
                <a:ea typeface="SC STKaiti"/>
                <a:cs typeface="SC STKaiti"/>
              </a:rPr>
              <a:t>了解金融机构的</a:t>
            </a:r>
            <a:r>
              <a:rPr lang="en-US" altLang="zh-CN" sz="1200" dirty="0">
                <a:ea typeface="SC STKaiti"/>
                <a:cs typeface="SC STKaiti"/>
              </a:rPr>
              <a:t>IT</a:t>
            </a:r>
            <a:r>
              <a:rPr lang="zh-CN" altLang="en-US" sz="1200" dirty="0">
                <a:ea typeface="SC STKaiti"/>
                <a:cs typeface="SC STKaiti"/>
              </a:rPr>
              <a:t>支出历史</a:t>
            </a:r>
          </a:p>
          <a:p>
            <a:pPr marL="174625" indent="-174625">
              <a:spcBef>
                <a:spcPct val="10000"/>
              </a:spcBef>
              <a:spcAft>
                <a:spcPct val="10000"/>
              </a:spcAft>
              <a:buClr>
                <a:schemeClr val="accent1"/>
              </a:buClr>
              <a:buFont typeface="Wingdings" pitchFamily="2" charset="2"/>
              <a:buChar char="n"/>
            </a:pPr>
            <a:r>
              <a:rPr lang="zh-CN" altLang="en-US" sz="1200" dirty="0">
                <a:ea typeface="SC STKaiti"/>
                <a:cs typeface="SC STKaiti"/>
              </a:rPr>
              <a:t>了解监管环境</a:t>
            </a:r>
          </a:p>
          <a:p>
            <a:pPr marL="174625" indent="-174625">
              <a:spcBef>
                <a:spcPct val="10000"/>
              </a:spcBef>
              <a:spcAft>
                <a:spcPct val="10000"/>
              </a:spcAft>
              <a:buClr>
                <a:schemeClr val="accent1"/>
              </a:buClr>
              <a:buFont typeface="Wingdings" pitchFamily="2" charset="2"/>
              <a:buChar char="n"/>
            </a:pPr>
            <a:r>
              <a:rPr lang="zh-CN" altLang="en-US" sz="1200" dirty="0" smtClean="0">
                <a:ea typeface="SC STKaiti"/>
                <a:cs typeface="SC STKaiti"/>
              </a:rPr>
              <a:t>熟悉金融机构的</a:t>
            </a:r>
            <a:r>
              <a:rPr lang="zh-CN" altLang="en-US" sz="1200" dirty="0">
                <a:ea typeface="SC STKaiti"/>
                <a:cs typeface="SC STKaiti"/>
              </a:rPr>
              <a:t>业务和</a:t>
            </a:r>
            <a:r>
              <a:rPr lang="en-US" altLang="zh-CN" sz="1200" dirty="0">
                <a:ea typeface="SC STKaiti"/>
                <a:cs typeface="SC STKaiti"/>
              </a:rPr>
              <a:t>IT</a:t>
            </a:r>
            <a:r>
              <a:rPr lang="zh-CN" altLang="en-US" sz="1200" dirty="0">
                <a:ea typeface="SC STKaiti"/>
                <a:cs typeface="SC STKaiti"/>
              </a:rPr>
              <a:t>架构</a:t>
            </a:r>
          </a:p>
        </p:txBody>
      </p:sp>
      <p:sp>
        <p:nvSpPr>
          <p:cNvPr id="68" name="Text Box 11"/>
          <p:cNvSpPr txBox="1">
            <a:spLocks noChangeArrowheads="1"/>
          </p:cNvSpPr>
          <p:nvPr/>
        </p:nvSpPr>
        <p:spPr bwMode="auto">
          <a:xfrm>
            <a:off x="138113" y="2879748"/>
            <a:ext cx="2444750" cy="3254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eaLnBrk="0" hangingPunct="0">
              <a:buClr>
                <a:srgbClr val="00337D"/>
              </a:buClr>
              <a:buFont typeface="Symbol" pitchFamily="18" charset="2"/>
              <a:buNone/>
            </a:pPr>
            <a:r>
              <a:rPr lang="zh-CN" altLang="en-US" sz="1300">
                <a:ea typeface="SC STKaiti"/>
                <a:cs typeface="SC STKaiti"/>
              </a:rPr>
              <a:t>对行业的充分了解</a:t>
            </a:r>
            <a:endParaRPr lang="en-US" altLang="zh-CN" sz="1300">
              <a:ea typeface="SC STKaiti"/>
              <a:cs typeface="SC STKaiti"/>
            </a:endParaRPr>
          </a:p>
        </p:txBody>
      </p:sp>
      <p:sp>
        <p:nvSpPr>
          <p:cNvPr id="69" name="Text Box 8"/>
          <p:cNvSpPr txBox="1">
            <a:spLocks noChangeArrowheads="1"/>
          </p:cNvSpPr>
          <p:nvPr/>
        </p:nvSpPr>
        <p:spPr bwMode="auto">
          <a:xfrm>
            <a:off x="117475" y="5126060"/>
            <a:ext cx="2463800" cy="1589088"/>
          </a:xfrm>
          <a:prstGeom prst="rect">
            <a:avLst/>
          </a:prstGeom>
          <a:noFill/>
          <a:ln w="9525" algn="ctr">
            <a:solidFill>
              <a:schemeClr val="accent1"/>
            </a:solidFill>
            <a:miter lim="800000"/>
            <a:headEnd/>
            <a:tailEnd/>
          </a:ln>
        </p:spPr>
        <p:txBody>
          <a:bodyPr lIns="45720" rIns="45720"/>
          <a:lstStyle/>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专注于存在大量交叉销售的金融服务</a:t>
            </a:r>
            <a:r>
              <a:rPr lang="en-US" altLang="zh-CN" sz="1200" dirty="0">
                <a:ea typeface="SC STKaiti"/>
                <a:cs typeface="SC STKaiti"/>
              </a:rPr>
              <a:t>IT</a:t>
            </a:r>
            <a:r>
              <a:rPr lang="zh-CN" altLang="en-US" sz="1200" dirty="0">
                <a:ea typeface="SC STKaiti"/>
                <a:cs typeface="SC STKaiti"/>
              </a:rPr>
              <a:t>解决方案，同时具备进入相关市场的能力</a:t>
            </a: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定制产品专家</a:t>
            </a: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开发标准化软件的能力</a:t>
            </a: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一贯优秀的售后服务</a:t>
            </a:r>
          </a:p>
          <a:p>
            <a:pPr marL="174625" indent="-174625">
              <a:spcBef>
                <a:spcPct val="5000"/>
              </a:spcBef>
              <a:spcAft>
                <a:spcPct val="5000"/>
              </a:spcAft>
              <a:buClr>
                <a:schemeClr val="accent1"/>
              </a:buClr>
              <a:buFont typeface="Wingdings" pitchFamily="2" charset="2"/>
              <a:buChar char="n"/>
            </a:pPr>
            <a:r>
              <a:rPr lang="zh-CN" altLang="en-US" sz="1200" dirty="0">
                <a:ea typeface="SC STKaiti"/>
                <a:cs typeface="SC STKaiti"/>
              </a:rPr>
              <a:t>通过提供广泛的产品线，建立客户忠诚度</a:t>
            </a:r>
          </a:p>
        </p:txBody>
      </p:sp>
      <p:sp>
        <p:nvSpPr>
          <p:cNvPr id="70" name="Text Box 9"/>
          <p:cNvSpPr txBox="1">
            <a:spLocks noChangeArrowheads="1"/>
          </p:cNvSpPr>
          <p:nvPr/>
        </p:nvSpPr>
        <p:spPr bwMode="auto">
          <a:xfrm>
            <a:off x="130001" y="4811735"/>
            <a:ext cx="2463800" cy="30162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r>
              <a:rPr lang="zh-CN" altLang="en-US" sz="1300" dirty="0">
                <a:ea typeface="SC STKaiti"/>
                <a:cs typeface="SC STKaiti"/>
              </a:rPr>
              <a:t>全面的解决方案和服务</a:t>
            </a:r>
          </a:p>
        </p:txBody>
      </p:sp>
      <p:sp>
        <p:nvSpPr>
          <p:cNvPr id="71" name="AutoShape 38"/>
          <p:cNvSpPr>
            <a:spLocks noChangeArrowheads="1"/>
          </p:cNvSpPr>
          <p:nvPr/>
        </p:nvSpPr>
        <p:spPr bwMode="auto">
          <a:xfrm>
            <a:off x="2903538" y="2012973"/>
            <a:ext cx="1060450" cy="476250"/>
          </a:xfrm>
          <a:prstGeom prst="roundRect">
            <a:avLst>
              <a:gd name="adj" fmla="val 16667"/>
            </a:avLst>
          </a:prstGeom>
          <a:solidFill>
            <a:srgbClr val="A50021">
              <a:alpha val="59999"/>
            </a:srgbClr>
          </a:solidFill>
          <a:ln w="9525" algn="ctr">
            <a:solidFill>
              <a:srgbClr val="FFC000"/>
            </a:solidFill>
            <a:round/>
            <a:headEnd/>
            <a:tailEnd/>
          </a:ln>
        </p:spPr>
        <p:txBody>
          <a:bodyPr wrap="none" anchor="ctr"/>
          <a:lstStyle/>
          <a:p>
            <a:pPr algn="ctr"/>
            <a:r>
              <a:rPr lang="zh-CN" altLang="en-US" sz="1300">
                <a:solidFill>
                  <a:schemeClr val="bg1"/>
                </a:solidFill>
                <a:ea typeface="SC STKaiti"/>
                <a:cs typeface="SC STKaiti"/>
              </a:rPr>
              <a:t>供应商</a:t>
            </a:r>
            <a:endParaRPr lang="en-US" altLang="zh-CN" sz="1300">
              <a:solidFill>
                <a:schemeClr val="bg1"/>
              </a:solidFill>
              <a:ea typeface="SC STKaiti"/>
              <a:cs typeface="SC STKaiti"/>
            </a:endParaRPr>
          </a:p>
        </p:txBody>
      </p:sp>
    </p:spTree>
    <p:extLst>
      <p:ext uri="{BB962C8B-B14F-4D97-AF65-F5344CB8AC3E}">
        <p14:creationId xmlns:p14="http://schemas.microsoft.com/office/powerpoint/2010/main" val="156756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645F914E-0E82-4E5D-9BB2-D9478DE61F38}" type="slidenum">
              <a:rPr lang="zh-TW" altLang="en-GB" sz="1100" b="0">
                <a:latin typeface="Book Antiqua" pitchFamily="18" charset="0"/>
              </a:rPr>
              <a:pPr/>
              <a:t>90</a:t>
            </a:fld>
            <a:endParaRPr lang="en-GB" altLang="zh-TW" sz="1100" b="0">
              <a:latin typeface="Book Antiqua" pitchFamily="18" charset="0"/>
            </a:endParaRPr>
          </a:p>
        </p:txBody>
      </p:sp>
      <p:sp>
        <p:nvSpPr>
          <p:cNvPr id="159747" name="标题 1"/>
          <p:cNvSpPr>
            <a:spLocks noGrp="1"/>
          </p:cNvSpPr>
          <p:nvPr>
            <p:ph type="title" idx="4294967295"/>
          </p:nvPr>
        </p:nvSpPr>
        <p:spPr/>
        <p:txBody>
          <a:bodyPr/>
          <a:lstStyle/>
          <a:p>
            <a:pPr eaLnBrk="1" hangingPunct="1"/>
            <a:r>
              <a:rPr lang="en-US" altLang="zh-CN" smtClean="0"/>
              <a:t>ETL PLUS</a:t>
            </a:r>
            <a:r>
              <a:rPr lang="zh-CN" altLang="en-US" smtClean="0"/>
              <a:t>调度示例：配置作业</a:t>
            </a:r>
          </a:p>
        </p:txBody>
      </p:sp>
      <p:sp>
        <p:nvSpPr>
          <p:cNvPr id="15974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508A86C-7D9F-41F6-8F20-C5E140D51246}" type="slidenum">
              <a:rPr lang="zh-TW" altLang="en-GB" sz="1100" b="0">
                <a:latin typeface="Book Antiqua" pitchFamily="18" charset="0"/>
              </a:rPr>
              <a:pPr algn="r"/>
              <a:t>90</a:t>
            </a:fld>
            <a:endParaRPr lang="en-GB" altLang="zh-TW" sz="1100" b="0">
              <a:latin typeface="Book Antiqua" pitchFamily="18" charset="0"/>
            </a:endParaRPr>
          </a:p>
        </p:txBody>
      </p:sp>
      <p:sp>
        <p:nvSpPr>
          <p:cNvPr id="482306"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482308" name="Rectangle 4"/>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597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182" y="878899"/>
            <a:ext cx="4788477" cy="17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2" name="Rectangle 3"/>
          <p:cNvSpPr txBox="1">
            <a:spLocks noChangeArrowheads="1"/>
          </p:cNvSpPr>
          <p:nvPr/>
        </p:nvSpPr>
        <p:spPr bwMode="auto">
          <a:xfrm>
            <a:off x="695614" y="689841"/>
            <a:ext cx="2425989"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zh-CN" sz="1600" b="0">
                <a:latin typeface="Arial" pitchFamily="34" charset="0"/>
                <a:ea typeface="宋体" pitchFamily="2" charset="-122"/>
              </a:rPr>
              <a:t>加入一个新作业</a:t>
            </a:r>
            <a:endParaRPr lang="zh-CN" altLang="en-US"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Arial" pitchFamily="34" charset="0"/>
              <a:ea typeface="宋体" pitchFamily="2" charset="-122"/>
            </a:endParaRPr>
          </a:p>
          <a:p>
            <a:pPr>
              <a:lnSpc>
                <a:spcPct val="140000"/>
              </a:lnSpc>
              <a:spcBef>
                <a:spcPct val="50000"/>
              </a:spcBef>
              <a:buClr>
                <a:srgbClr val="FB7A13"/>
              </a:buClr>
              <a:buFont typeface="Wingdings" pitchFamily="2" charset="2"/>
              <a:buChar char="n"/>
            </a:pPr>
            <a:r>
              <a:rPr lang="zh-CN" altLang="zh-CN" sz="1600" b="0">
                <a:latin typeface="Arial" pitchFamily="34" charset="0"/>
                <a:ea typeface="宋体" pitchFamily="2" charset="-122"/>
              </a:rPr>
              <a:t>加入作业来源</a:t>
            </a:r>
            <a:endParaRPr lang="zh-CN" altLang="en-US" sz="1600" b="0">
              <a:latin typeface="Frutiger 45 Light"/>
              <a:ea typeface="黑体" pitchFamily="49" charset="-122"/>
            </a:endParaRPr>
          </a:p>
        </p:txBody>
      </p:sp>
      <p:pic>
        <p:nvPicPr>
          <p:cNvPr id="1597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4" y="2996045"/>
            <a:ext cx="3929785" cy="335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9754" name="Rectangle 3"/>
          <p:cNvSpPr txBox="1">
            <a:spLocks noChangeArrowheads="1"/>
          </p:cNvSpPr>
          <p:nvPr/>
        </p:nvSpPr>
        <p:spPr bwMode="auto">
          <a:xfrm>
            <a:off x="4300682" y="2584739"/>
            <a:ext cx="2425989"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zh-CN" sz="1600" b="0">
                <a:latin typeface="Arial" pitchFamily="34" charset="0"/>
                <a:ea typeface="宋体" pitchFamily="2" charset="-122"/>
              </a:rPr>
              <a:t>加入依赖作业</a:t>
            </a:r>
            <a:endParaRPr lang="zh-CN" altLang="en-US" sz="1600" b="0">
              <a:latin typeface="Frutiger 45 Light"/>
              <a:ea typeface="黑体" pitchFamily="49" charset="-122"/>
            </a:endParaRPr>
          </a:p>
        </p:txBody>
      </p:sp>
      <p:pic>
        <p:nvPicPr>
          <p:cNvPr id="15975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568" y="2987387"/>
            <a:ext cx="4064000" cy="343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438129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826B7A56-F92B-4998-A430-581FCD4123BC}" type="slidenum">
              <a:rPr lang="zh-TW" altLang="en-GB" sz="1100" b="0">
                <a:latin typeface="Book Antiqua" pitchFamily="18" charset="0"/>
              </a:rPr>
              <a:pPr/>
              <a:t>91</a:t>
            </a:fld>
            <a:endParaRPr lang="en-GB" altLang="zh-TW" sz="1100" b="0">
              <a:latin typeface="Book Antiqua" pitchFamily="18" charset="0"/>
            </a:endParaRPr>
          </a:p>
        </p:txBody>
      </p:sp>
      <p:sp>
        <p:nvSpPr>
          <p:cNvPr id="160771" name="标题 1"/>
          <p:cNvSpPr>
            <a:spLocks noGrp="1"/>
          </p:cNvSpPr>
          <p:nvPr>
            <p:ph type="title" idx="4294967295"/>
          </p:nvPr>
        </p:nvSpPr>
        <p:spPr/>
        <p:txBody>
          <a:bodyPr/>
          <a:lstStyle/>
          <a:p>
            <a:pPr eaLnBrk="1" hangingPunct="1"/>
            <a:r>
              <a:rPr lang="en-US" altLang="zh-CN" smtClean="0"/>
              <a:t>ETL PLUS</a:t>
            </a:r>
            <a:r>
              <a:rPr lang="zh-CN" altLang="en-US" smtClean="0"/>
              <a:t>调度示例：并发调度配置</a:t>
            </a:r>
          </a:p>
        </p:txBody>
      </p:sp>
      <p:sp>
        <p:nvSpPr>
          <p:cNvPr id="16077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4CBF3F38-726F-4180-8360-B6653ECB24F7}" type="slidenum">
              <a:rPr lang="zh-TW" altLang="en-GB" sz="1100" b="0">
                <a:latin typeface="Book Antiqua" pitchFamily="18" charset="0"/>
              </a:rPr>
              <a:pPr algn="r"/>
              <a:t>91</a:t>
            </a:fld>
            <a:endParaRPr lang="en-GB" altLang="zh-TW" sz="1100" b="0">
              <a:latin typeface="Book Antiqua" pitchFamily="18" charset="0"/>
            </a:endParaRPr>
          </a:p>
        </p:txBody>
      </p:sp>
      <p:sp>
        <p:nvSpPr>
          <p:cNvPr id="482306"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sp>
        <p:nvSpPr>
          <p:cNvPr id="482308" name="Rectangle 4"/>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607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77" y="909205"/>
            <a:ext cx="7723909" cy="2704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28" y="3747944"/>
            <a:ext cx="7709477"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17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14" y="3670012"/>
            <a:ext cx="4407477" cy="285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E63B8823-ABF4-4877-B7C8-D910ECE2A814}" type="slidenum">
              <a:rPr lang="zh-TW" altLang="en-GB" sz="1100" b="0">
                <a:latin typeface="Book Antiqua" pitchFamily="18" charset="0"/>
              </a:rPr>
              <a:pPr/>
              <a:t>92</a:t>
            </a:fld>
            <a:endParaRPr lang="en-GB" altLang="zh-TW" sz="1100" b="0">
              <a:latin typeface="Book Antiqua" pitchFamily="18" charset="0"/>
            </a:endParaRPr>
          </a:p>
        </p:txBody>
      </p:sp>
      <p:sp>
        <p:nvSpPr>
          <p:cNvPr id="161796" name="标题 1"/>
          <p:cNvSpPr>
            <a:spLocks noGrp="1"/>
          </p:cNvSpPr>
          <p:nvPr>
            <p:ph type="title" idx="4294967295"/>
          </p:nvPr>
        </p:nvSpPr>
        <p:spPr/>
        <p:txBody>
          <a:bodyPr/>
          <a:lstStyle/>
          <a:p>
            <a:pPr eaLnBrk="1" hangingPunct="1"/>
            <a:r>
              <a:rPr lang="en-US" altLang="zh-CN" smtClean="0"/>
              <a:t>ETL PLUS</a:t>
            </a:r>
            <a:r>
              <a:rPr lang="zh-CN" altLang="en-US" smtClean="0"/>
              <a:t>资源监控</a:t>
            </a:r>
          </a:p>
        </p:txBody>
      </p:sp>
      <p:sp>
        <p:nvSpPr>
          <p:cNvPr id="161797"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BB2F49F8-9592-4C09-9056-B29F563B8762}" type="slidenum">
              <a:rPr lang="zh-TW" altLang="en-GB" sz="1100" b="0">
                <a:latin typeface="Book Antiqua" pitchFamily="18" charset="0"/>
              </a:rPr>
              <a:pPr algn="r"/>
              <a:t>92</a:t>
            </a:fld>
            <a:endParaRPr lang="en-GB" altLang="zh-TW" sz="1100" b="0">
              <a:latin typeface="Book Antiqua" pitchFamily="18" charset="0"/>
            </a:endParaRPr>
          </a:p>
        </p:txBody>
      </p:sp>
      <p:pic>
        <p:nvPicPr>
          <p:cNvPr id="1617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558" y="1144444"/>
            <a:ext cx="4522932" cy="238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9" name="Rectangle 3"/>
          <p:cNvSpPr txBox="1">
            <a:spLocks noChangeArrowheads="1"/>
          </p:cNvSpPr>
          <p:nvPr/>
        </p:nvSpPr>
        <p:spPr bwMode="auto">
          <a:xfrm>
            <a:off x="695614" y="751898"/>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资源监控</a:t>
            </a: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zh-CN" sz="1600" b="0">
                <a:latin typeface="Arial" pitchFamily="34" charset="0"/>
                <a:ea typeface="宋体" pitchFamily="2" charset="-122"/>
              </a:rPr>
              <a:t>运行概况监控</a:t>
            </a:r>
            <a:endParaRPr lang="en-US" altLang="zh-CN" sz="1600" b="0">
              <a:latin typeface="Frutiger 45 Light"/>
              <a:ea typeface="黑体" pitchFamily="49" charset="-122"/>
            </a:endParaRPr>
          </a:p>
        </p:txBody>
      </p:sp>
      <p:sp>
        <p:nvSpPr>
          <p:cNvPr id="161800" name="Rectangle 3"/>
          <p:cNvSpPr txBox="1">
            <a:spLocks noChangeArrowheads="1"/>
          </p:cNvSpPr>
          <p:nvPr/>
        </p:nvSpPr>
        <p:spPr bwMode="auto">
          <a:xfrm>
            <a:off x="4755285" y="734580"/>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到数、供数监控</a:t>
            </a: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en-US" sz="1600" b="0">
                <a:latin typeface="Arial" pitchFamily="34" charset="0"/>
                <a:ea typeface="宋体" pitchFamily="2" charset="-122"/>
              </a:rPr>
              <a:t>作业</a:t>
            </a:r>
            <a:r>
              <a:rPr lang="zh-CN" altLang="zh-CN" sz="1600" b="0">
                <a:latin typeface="Arial" pitchFamily="34" charset="0"/>
                <a:ea typeface="宋体" pitchFamily="2" charset="-122"/>
              </a:rPr>
              <a:t>监控</a:t>
            </a:r>
            <a:endParaRPr lang="en-US" altLang="zh-CN" sz="1600" b="0">
              <a:latin typeface="Frutiger 45 Light"/>
              <a:ea typeface="黑体" pitchFamily="49" charset="-122"/>
            </a:endParaRPr>
          </a:p>
        </p:txBody>
      </p:sp>
      <p:pic>
        <p:nvPicPr>
          <p:cNvPr id="1618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466" y="1128568"/>
            <a:ext cx="4242955" cy="196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80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2398" y="3482399"/>
            <a:ext cx="4188114" cy="307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1123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254AD994-B09B-46F7-9A6D-62241722A587}" type="slidenum">
              <a:rPr lang="zh-TW" altLang="en-GB" sz="1100" b="0">
                <a:latin typeface="Book Antiqua" pitchFamily="18" charset="0"/>
              </a:rPr>
              <a:pPr/>
              <a:t>93</a:t>
            </a:fld>
            <a:endParaRPr lang="en-GB" altLang="zh-TW" sz="1100" b="0">
              <a:latin typeface="Book Antiqua" pitchFamily="18" charset="0"/>
            </a:endParaRPr>
          </a:p>
        </p:txBody>
      </p:sp>
      <p:sp>
        <p:nvSpPr>
          <p:cNvPr id="162819" name="标题 1"/>
          <p:cNvSpPr>
            <a:spLocks noGrp="1"/>
          </p:cNvSpPr>
          <p:nvPr>
            <p:ph type="title" idx="4294967295"/>
          </p:nvPr>
        </p:nvSpPr>
        <p:spPr/>
        <p:txBody>
          <a:bodyPr/>
          <a:lstStyle/>
          <a:p>
            <a:pPr eaLnBrk="1" hangingPunct="1"/>
            <a:r>
              <a:rPr lang="en-US" altLang="zh-CN" smtClean="0"/>
              <a:t>ETL PLUS</a:t>
            </a:r>
            <a:r>
              <a:rPr lang="zh-CN" altLang="en-US" smtClean="0"/>
              <a:t>故障干预与运维报表</a:t>
            </a:r>
          </a:p>
        </p:txBody>
      </p:sp>
      <p:sp>
        <p:nvSpPr>
          <p:cNvPr id="16282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71872000-9171-461B-AE46-BE67D150FD4B}" type="slidenum">
              <a:rPr lang="zh-TW" altLang="en-GB" sz="1100" b="0">
                <a:latin typeface="Book Antiqua" pitchFamily="18" charset="0"/>
              </a:rPr>
              <a:pPr algn="r"/>
              <a:t>93</a:t>
            </a:fld>
            <a:endParaRPr lang="en-GB" altLang="zh-TW" sz="1100" b="0">
              <a:latin typeface="Book Antiqua" pitchFamily="18" charset="0"/>
            </a:endParaRPr>
          </a:p>
        </p:txBody>
      </p:sp>
      <p:sp>
        <p:nvSpPr>
          <p:cNvPr id="162821" name="Rectangle 3"/>
          <p:cNvSpPr txBox="1">
            <a:spLocks noChangeArrowheads="1"/>
          </p:cNvSpPr>
          <p:nvPr/>
        </p:nvSpPr>
        <p:spPr bwMode="auto">
          <a:xfrm>
            <a:off x="695614" y="751898"/>
            <a:ext cx="2143125"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846138" indent="-34290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140000"/>
              </a:lnSpc>
              <a:spcBef>
                <a:spcPct val="50000"/>
              </a:spcBef>
              <a:buClr>
                <a:srgbClr val="FB7A13"/>
              </a:buClr>
              <a:buFont typeface="Wingdings" pitchFamily="2" charset="2"/>
              <a:buChar char="n"/>
            </a:pPr>
            <a:r>
              <a:rPr lang="zh-CN" altLang="en-US" sz="1600" b="0">
                <a:latin typeface="Frutiger 45 Light"/>
                <a:ea typeface="黑体" pitchFamily="49" charset="-122"/>
              </a:rPr>
              <a:t>故障干预</a:t>
            </a: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600" b="0">
              <a:latin typeface="Frutiger 45 Light"/>
              <a:ea typeface="黑体" pitchFamily="49" charset="-122"/>
            </a:endParaRPr>
          </a:p>
          <a:p>
            <a:pPr lvl="1">
              <a:lnSpc>
                <a:spcPct val="140000"/>
              </a:lnSpc>
              <a:spcBef>
                <a:spcPct val="50000"/>
              </a:spcBef>
              <a:buClr>
                <a:srgbClr val="FB7A13"/>
              </a:buClr>
              <a:buFont typeface="UBSHeadline"/>
              <a:buAutoNum type="arabicPeriod"/>
            </a:pPr>
            <a:endParaRPr lang="en-US" altLang="zh-CN" sz="1500" b="0">
              <a:latin typeface="Frutiger 45 Light"/>
              <a:ea typeface="黑体" pitchFamily="49" charset="-122"/>
            </a:endParaRPr>
          </a:p>
          <a:p>
            <a:pPr>
              <a:lnSpc>
                <a:spcPct val="140000"/>
              </a:lnSpc>
              <a:spcBef>
                <a:spcPct val="50000"/>
              </a:spcBef>
              <a:buClr>
                <a:srgbClr val="FB7A13"/>
              </a:buClr>
              <a:buFont typeface="Wingdings" pitchFamily="2" charset="2"/>
              <a:buChar char="n"/>
            </a:pPr>
            <a:endParaRPr lang="en-US" altLang="zh-CN" sz="1500">
              <a:latin typeface="Frutiger 45 Light"/>
              <a:ea typeface="黑体" pitchFamily="49" charset="-122"/>
            </a:endParaRPr>
          </a:p>
          <a:p>
            <a:pPr>
              <a:lnSpc>
                <a:spcPct val="140000"/>
              </a:lnSpc>
              <a:spcBef>
                <a:spcPct val="50000"/>
              </a:spcBef>
              <a:buClr>
                <a:srgbClr val="FB7A13"/>
              </a:buClr>
              <a:buFont typeface="Wingdings" pitchFamily="2" charset="2"/>
              <a:buChar char="n"/>
            </a:pPr>
            <a:r>
              <a:rPr lang="zh-CN" altLang="en-US" sz="1500">
                <a:latin typeface="Frutiger 45 Light"/>
                <a:ea typeface="黑体" pitchFamily="49" charset="-122"/>
              </a:rPr>
              <a:t>运维报表</a:t>
            </a:r>
            <a:endParaRPr lang="en-US" altLang="zh-CN" sz="1500">
              <a:latin typeface="Frutiger 45 Light"/>
              <a:ea typeface="黑体" pitchFamily="49" charset="-122"/>
            </a:endParaRPr>
          </a:p>
        </p:txBody>
      </p:sp>
      <p:pic>
        <p:nvPicPr>
          <p:cNvPr id="1628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863023"/>
            <a:ext cx="5661602" cy="227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823" name="Picture 3" descr="日常任务检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955" y="3167785"/>
            <a:ext cx="6412057" cy="324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4" name="圆角矩形 7"/>
          <p:cNvSpPr>
            <a:spLocks noChangeArrowheads="1"/>
          </p:cNvSpPr>
          <p:nvPr/>
        </p:nvSpPr>
        <p:spPr bwMode="auto">
          <a:xfrm>
            <a:off x="2806989" y="2055091"/>
            <a:ext cx="5067011" cy="251114"/>
          </a:xfrm>
          <a:prstGeom prst="roundRect">
            <a:avLst>
              <a:gd name="adj" fmla="val 16667"/>
            </a:avLst>
          </a:prstGeom>
          <a:noFill/>
          <a:ln w="317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3119" tIns="41559" rIns="83119" bIns="41559" anchor="ctr"/>
          <a:lstStyle/>
          <a:p>
            <a:pPr algn="ctr"/>
            <a:endParaRPr lang="zh-CN" altLang="en-US" sz="1600"/>
          </a:p>
        </p:txBody>
      </p:sp>
    </p:spTree>
    <p:extLst>
      <p:ext uri="{BB962C8B-B14F-4D97-AF65-F5344CB8AC3E}">
        <p14:creationId xmlns:p14="http://schemas.microsoft.com/office/powerpoint/2010/main" val="25890610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4"/>
          <p:cNvSpPr>
            <a:spLocks noChangeArrowheads="1"/>
          </p:cNvSpPr>
          <p:nvPr/>
        </p:nvSpPr>
        <p:spPr bwMode="gray">
          <a:xfrm>
            <a:off x="4907765" y="4178493"/>
            <a:ext cx="2280725" cy="323273"/>
          </a:xfrm>
          <a:prstGeom prst="roundRect">
            <a:avLst>
              <a:gd name="adj" fmla="val 16667"/>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solidFill>
                  <a:schemeClr val="bg1"/>
                </a:solidFill>
              </a:rPr>
              <a:t>BIOFFICE报表平台</a:t>
            </a:r>
            <a:endParaRPr lang="zh-CN" altLang="zh-CN" sz="1500">
              <a:solidFill>
                <a:schemeClr val="bg1"/>
              </a:solidFill>
            </a:endParaRPr>
          </a:p>
        </p:txBody>
      </p:sp>
      <p:sp>
        <p:nvSpPr>
          <p:cNvPr id="5" name="AutoShape 4"/>
          <p:cNvSpPr>
            <a:spLocks noChangeArrowheads="1"/>
          </p:cNvSpPr>
          <p:nvPr/>
        </p:nvSpPr>
        <p:spPr bwMode="gray">
          <a:xfrm>
            <a:off x="4903435" y="3669049"/>
            <a:ext cx="2280724" cy="323273"/>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ETLPLUS调度监控</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7" name="AutoShape 4"/>
          <p:cNvSpPr>
            <a:spLocks noChangeArrowheads="1"/>
          </p:cNvSpPr>
          <p:nvPr/>
        </p:nvSpPr>
        <p:spPr bwMode="gray">
          <a:xfrm>
            <a:off x="4903435" y="318583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数据加工</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0" name="AutoShape 16"/>
          <p:cNvSpPr>
            <a:spLocks noChangeArrowheads="1"/>
          </p:cNvSpPr>
          <p:nvPr/>
        </p:nvSpPr>
        <p:spPr bwMode="gray">
          <a:xfrm>
            <a:off x="483382" y="2899353"/>
            <a:ext cx="2753675" cy="434397"/>
          </a:xfrm>
          <a:prstGeom prst="roundRect">
            <a:avLst>
              <a:gd name="adj" fmla="val 50000"/>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solidFill>
                <a:effectLst>
                  <a:outerShdw blurRad="38100" dist="38100" dir="2700000" algn="tl">
                    <a:srgbClr val="C0C0C0"/>
                  </a:outerShdw>
                </a:effectLst>
                <a:latin typeface="Arial" charset="0"/>
              </a:rPr>
              <a:t>高阶设计</a:t>
            </a:r>
          </a:p>
        </p:txBody>
      </p:sp>
      <p:sp>
        <p:nvSpPr>
          <p:cNvPr id="22" name="Rectangle 13"/>
          <p:cNvSpPr>
            <a:spLocks noChangeArrowheads="1"/>
          </p:cNvSpPr>
          <p:nvPr/>
        </p:nvSpPr>
        <p:spPr bwMode="auto">
          <a:xfrm>
            <a:off x="1702955" y="1555750"/>
            <a:ext cx="1013114" cy="342035"/>
          </a:xfrm>
          <a:prstGeom prst="rect">
            <a:avLst/>
          </a:prstGeom>
          <a:noFill/>
          <a:ln w="9525">
            <a:noFill/>
            <a:miter lim="800000"/>
            <a:headEnd/>
            <a:tailEnd/>
          </a:ln>
          <a:effectLst/>
        </p:spPr>
        <p:txBody>
          <a:bodyPr wrap="none" lIns="91431" tIns="45715" rIns="91431" bIns="45715">
            <a:spAutoFit/>
          </a:bodyPr>
          <a:lstStyle/>
          <a:p>
            <a:pPr algn="ctr">
              <a:defRPr/>
            </a:pPr>
            <a:r>
              <a:rPr lang="zh-CN" altLang="en-US" sz="1600" dirty="0">
                <a:effectLst>
                  <a:outerShdw blurRad="38100" dist="38100" dir="2700000" algn="tl">
                    <a:srgbClr val="C0C0C0"/>
                  </a:outerShdw>
                </a:effectLst>
                <a:ea typeface="华文细黑" pitchFamily="2" charset="-122"/>
              </a:rPr>
              <a:t>公司介绍</a:t>
            </a:r>
          </a:p>
        </p:txBody>
      </p:sp>
      <p:sp>
        <p:nvSpPr>
          <p:cNvPr id="25" name="Oval 18"/>
          <p:cNvSpPr>
            <a:spLocks noChangeArrowheads="1"/>
          </p:cNvSpPr>
          <p:nvPr/>
        </p:nvSpPr>
        <p:spPr bwMode="gray">
          <a:xfrm flipV="1">
            <a:off x="402649" y="162790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39" name="AutoShape 16"/>
          <p:cNvSpPr>
            <a:spLocks noChangeArrowheads="1"/>
          </p:cNvSpPr>
          <p:nvPr/>
        </p:nvSpPr>
        <p:spPr bwMode="gray">
          <a:xfrm>
            <a:off x="467704" y="1555901"/>
            <a:ext cx="2754045" cy="433644"/>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公司介绍</a:t>
            </a:r>
          </a:p>
        </p:txBody>
      </p:sp>
      <p:sp>
        <p:nvSpPr>
          <p:cNvPr id="40" name="Oval 38"/>
          <p:cNvSpPr>
            <a:spLocks noChangeArrowheads="1"/>
          </p:cNvSpPr>
          <p:nvPr/>
        </p:nvSpPr>
        <p:spPr bwMode="gray">
          <a:xfrm flipV="1">
            <a:off x="402649" y="1659659"/>
            <a:ext cx="216477" cy="215035"/>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42" name="AutoShape 16"/>
          <p:cNvSpPr>
            <a:spLocks noChangeArrowheads="1"/>
          </p:cNvSpPr>
          <p:nvPr/>
        </p:nvSpPr>
        <p:spPr bwMode="gray">
          <a:xfrm>
            <a:off x="468314" y="2226830"/>
            <a:ext cx="2752868" cy="435841"/>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总体架构</a:t>
            </a:r>
          </a:p>
        </p:txBody>
      </p:sp>
      <p:sp>
        <p:nvSpPr>
          <p:cNvPr id="43" name="Oval 38"/>
          <p:cNvSpPr>
            <a:spLocks noChangeArrowheads="1"/>
          </p:cNvSpPr>
          <p:nvPr/>
        </p:nvSpPr>
        <p:spPr bwMode="gray">
          <a:xfrm flipV="1">
            <a:off x="402649" y="2330740"/>
            <a:ext cx="216477" cy="216477"/>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91431" tIns="45715" rIns="91431" bIns="45715" anchor="ctr"/>
          <a:lstStyle/>
          <a:p>
            <a:pPr algn="ctr">
              <a:defRPr/>
            </a:pPr>
            <a:endParaRPr lang="zh-CN" altLang="en-US" sz="1600">
              <a:latin typeface="Arial" charset="0"/>
            </a:endParaRPr>
          </a:p>
        </p:txBody>
      </p:sp>
      <p:sp>
        <p:nvSpPr>
          <p:cNvPr id="163864" name="标题 23"/>
          <p:cNvSpPr>
            <a:spLocks noGrp="1"/>
          </p:cNvSpPr>
          <p:nvPr>
            <p:ph type="title" idx="4294967295"/>
          </p:nvPr>
        </p:nvSpPr>
        <p:spPr/>
        <p:txBody>
          <a:bodyPr/>
          <a:lstStyle/>
          <a:p>
            <a:pPr eaLnBrk="1" hangingPunct="1"/>
            <a:r>
              <a:rPr lang="zh-CN" altLang="en-US" smtClean="0"/>
              <a:t>主题</a:t>
            </a:r>
          </a:p>
        </p:txBody>
      </p:sp>
      <p:grpSp>
        <p:nvGrpSpPr>
          <p:cNvPr id="163865" name="组合 47"/>
          <p:cNvGrpSpPr>
            <a:grpSpLocks/>
          </p:cNvGrpSpPr>
          <p:nvPr/>
        </p:nvGrpSpPr>
        <p:grpSpPr bwMode="auto">
          <a:xfrm>
            <a:off x="402648" y="4914035"/>
            <a:ext cx="2834409" cy="434397"/>
            <a:chOff x="471488" y="5579282"/>
            <a:chExt cx="3117069" cy="478473"/>
          </a:xfrm>
        </p:grpSpPr>
        <p:sp>
          <p:nvSpPr>
            <p:cNvPr id="2" name="Oval 38"/>
            <p:cNvSpPr>
              <a:spLocks noChangeArrowheads="1"/>
            </p:cNvSpPr>
            <p:nvPr/>
          </p:nvSpPr>
          <p:spPr bwMode="gray">
            <a:xfrm flipV="1">
              <a:off x="471488" y="5700093"/>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3"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a:solidFill>
                    <a:srgbClr val="000000"/>
                  </a:solidFill>
                  <a:effectLst>
                    <a:outerShdw blurRad="38100" dist="38100" dir="2700000" algn="tl">
                      <a:srgbClr val="C0C0C0"/>
                    </a:outerShdw>
                  </a:effectLst>
                </a:rPr>
                <a:t>方案小结</a:t>
              </a:r>
            </a:p>
          </p:txBody>
        </p:sp>
      </p:grpSp>
      <p:grpSp>
        <p:nvGrpSpPr>
          <p:cNvPr id="163866" name="组合 48"/>
          <p:cNvGrpSpPr>
            <a:grpSpLocks/>
          </p:cNvGrpSpPr>
          <p:nvPr/>
        </p:nvGrpSpPr>
        <p:grpSpPr bwMode="auto">
          <a:xfrm>
            <a:off x="402648" y="4241512"/>
            <a:ext cx="2834409" cy="435841"/>
            <a:chOff x="471488" y="5579282"/>
            <a:chExt cx="3117069" cy="478473"/>
          </a:xfrm>
        </p:grpSpPr>
        <p:sp>
          <p:nvSpPr>
            <p:cNvPr id="50" name="Oval 38"/>
            <p:cNvSpPr>
              <a:spLocks noChangeArrowheads="1"/>
            </p:cNvSpPr>
            <p:nvPr/>
          </p:nvSpPr>
          <p:spPr bwMode="gray">
            <a:xfrm flipV="1">
              <a:off x="471488" y="5699692"/>
              <a:ext cx="238065" cy="2376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1"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最佳实践</a:t>
              </a:r>
            </a:p>
          </p:txBody>
        </p:sp>
      </p:grpSp>
      <p:grpSp>
        <p:nvGrpSpPr>
          <p:cNvPr id="163867" name="组合 54"/>
          <p:cNvGrpSpPr>
            <a:grpSpLocks/>
          </p:cNvGrpSpPr>
          <p:nvPr/>
        </p:nvGrpSpPr>
        <p:grpSpPr bwMode="auto">
          <a:xfrm>
            <a:off x="402648" y="3570432"/>
            <a:ext cx="2834409" cy="434398"/>
            <a:chOff x="471488" y="5579282"/>
            <a:chExt cx="3117069" cy="478473"/>
          </a:xfrm>
        </p:grpSpPr>
        <p:sp>
          <p:nvSpPr>
            <p:cNvPr id="56"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57"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zh-CN" altLang="en-US" sz="1600" dirty="0">
                  <a:solidFill>
                    <a:srgbClr val="000000"/>
                  </a:solidFill>
                  <a:effectLst>
                    <a:outerShdw blurRad="38100" dist="38100" dir="2700000" algn="tl">
                      <a:srgbClr val="C0C0C0"/>
                    </a:outerShdw>
                  </a:effectLst>
                  <a:latin typeface="Arial" charset="0"/>
                </a:rPr>
                <a:t>实施方案</a:t>
              </a:r>
            </a:p>
          </p:txBody>
        </p:sp>
      </p:grpSp>
      <p:sp>
        <p:nvSpPr>
          <p:cNvPr id="59" name="Oval 38"/>
          <p:cNvSpPr>
            <a:spLocks noChangeArrowheads="1"/>
          </p:cNvSpPr>
          <p:nvPr/>
        </p:nvSpPr>
        <p:spPr bwMode="gray">
          <a:xfrm flipV="1">
            <a:off x="402649" y="3009035"/>
            <a:ext cx="216477" cy="215034"/>
          </a:xfrm>
          <a:prstGeom prst="ellipse">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solidFill>
              <a:effectLst>
                <a:outerShdw blurRad="38100" dist="38100" dir="2700000" algn="tl">
                  <a:srgbClr val="C0C0C0"/>
                </a:outerShdw>
              </a:effectLst>
              <a:latin typeface="Arial" charset="0"/>
            </a:endParaRPr>
          </a:p>
        </p:txBody>
      </p:sp>
      <p:cxnSp>
        <p:nvCxnSpPr>
          <p:cNvPr id="163871" name="直接连接符 63"/>
          <p:cNvCxnSpPr>
            <a:cxnSpLocks noChangeShapeType="1"/>
          </p:cNvCxnSpPr>
          <p:nvPr/>
        </p:nvCxnSpPr>
        <p:spPr bwMode="auto">
          <a:xfrm rot="5400000">
            <a:off x="1152381" y="3709699"/>
            <a:ext cx="5035262" cy="0"/>
          </a:xfrm>
          <a:prstGeom prst="line">
            <a:avLst/>
          </a:prstGeom>
          <a:noFill/>
          <a:ln w="127000" cmpd="tri" algn="ctr">
            <a:solidFill>
              <a:srgbClr val="CC3300"/>
            </a:solidFill>
            <a:round/>
            <a:headEnd/>
            <a:tailEnd/>
          </a:ln>
          <a:extLst>
            <a:ext uri="{909E8E84-426E-40DD-AFC4-6F175D3DCCD1}">
              <a14:hiddenFill xmlns:a14="http://schemas.microsoft.com/office/drawing/2010/main">
                <a:noFill/>
              </a14:hiddenFill>
            </a:ext>
          </a:extLst>
        </p:spPr>
      </p:cxnSp>
      <p:sp>
        <p:nvSpPr>
          <p:cNvPr id="65" name="AutoShape 4"/>
          <p:cNvSpPr>
            <a:spLocks noChangeArrowheads="1"/>
          </p:cNvSpPr>
          <p:nvPr/>
        </p:nvSpPr>
        <p:spPr bwMode="gray">
          <a:xfrm>
            <a:off x="4903435" y="2703811"/>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600" dirty="0">
                <a:solidFill>
                  <a:schemeClr val="bg1">
                    <a:lumMod val="65000"/>
                  </a:schemeClr>
                </a:solidFill>
                <a:effectLst>
                  <a:outerShdw blurRad="38100" dist="38100" dir="2700000" algn="tl">
                    <a:srgbClr val="C0C0C0"/>
                  </a:outerShdw>
                </a:effectLst>
                <a:latin typeface="Arial" charset="0"/>
              </a:rPr>
              <a:t>数据交换</a:t>
            </a:r>
            <a:endParaRPr lang="zh-CN" altLang="zh-CN" sz="1600" dirty="0">
              <a:solidFill>
                <a:schemeClr val="bg1">
                  <a:lumMod val="65000"/>
                </a:schemeClr>
              </a:solidFill>
              <a:effectLst>
                <a:outerShdw blurRad="38100" dist="38100" dir="2700000" algn="tl">
                  <a:srgbClr val="C0C0C0"/>
                </a:outerShdw>
              </a:effectLst>
              <a:latin typeface="Arial" charset="0"/>
            </a:endParaRPr>
          </a:p>
        </p:txBody>
      </p:sp>
      <p:sp>
        <p:nvSpPr>
          <p:cNvPr id="66" name="AutoShape 5"/>
          <p:cNvSpPr>
            <a:spLocks noChangeArrowheads="1"/>
          </p:cNvSpPr>
          <p:nvPr/>
        </p:nvSpPr>
        <p:spPr bwMode="gray">
          <a:xfrm>
            <a:off x="4735081" y="2619376"/>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68" name="AutoShape 5"/>
          <p:cNvSpPr>
            <a:spLocks noChangeArrowheads="1"/>
          </p:cNvSpPr>
          <p:nvPr/>
        </p:nvSpPr>
        <p:spPr bwMode="gray">
          <a:xfrm>
            <a:off x="4735081" y="3101399"/>
            <a:ext cx="378799" cy="486352"/>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4" name="AutoShape 5"/>
          <p:cNvSpPr>
            <a:spLocks noChangeArrowheads="1"/>
          </p:cNvSpPr>
          <p:nvPr/>
        </p:nvSpPr>
        <p:spPr bwMode="gray">
          <a:xfrm>
            <a:off x="4735081" y="3584864"/>
            <a:ext cx="378799" cy="484909"/>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600" dirty="0">
              <a:solidFill>
                <a:schemeClr val="bg1">
                  <a:lumMod val="65000"/>
                </a:schemeClr>
              </a:solidFill>
              <a:effectLst>
                <a:outerShdw blurRad="38100" dist="38100" dir="2700000" algn="tl">
                  <a:srgbClr val="C0C0C0"/>
                </a:outerShdw>
              </a:effectLst>
              <a:latin typeface="Arial" charset="0"/>
            </a:endParaRPr>
          </a:p>
        </p:txBody>
      </p:sp>
      <p:sp>
        <p:nvSpPr>
          <p:cNvPr id="75" name="AutoShape 5"/>
          <p:cNvSpPr>
            <a:spLocks noChangeArrowheads="1"/>
          </p:cNvSpPr>
          <p:nvPr/>
        </p:nvSpPr>
        <p:spPr bwMode="gray">
          <a:xfrm>
            <a:off x="4735081" y="4600864"/>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6" name="AutoShape 4"/>
          <p:cNvSpPr>
            <a:spLocks noChangeArrowheads="1"/>
          </p:cNvSpPr>
          <p:nvPr/>
        </p:nvSpPr>
        <p:spPr bwMode="gray">
          <a:xfrm>
            <a:off x="4903435" y="4685300"/>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综合报表应用</a:t>
            </a:r>
            <a:endParaRPr lang="zh-CN" altLang="zh-CN" sz="1500"/>
          </a:p>
        </p:txBody>
      </p:sp>
      <p:sp>
        <p:nvSpPr>
          <p:cNvPr id="78" name="AutoShape 5"/>
          <p:cNvSpPr>
            <a:spLocks noChangeArrowheads="1"/>
          </p:cNvSpPr>
          <p:nvPr/>
        </p:nvSpPr>
        <p:spPr bwMode="gray">
          <a:xfrm>
            <a:off x="4735081" y="5082886"/>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79" name="AutoShape 4"/>
          <p:cNvSpPr>
            <a:spLocks noChangeArrowheads="1"/>
          </p:cNvSpPr>
          <p:nvPr/>
        </p:nvSpPr>
        <p:spPr bwMode="gray">
          <a:xfrm>
            <a:off x="4903435" y="5167323"/>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实施工艺促进</a:t>
            </a:r>
            <a:endParaRPr lang="zh-CN" altLang="zh-CN" sz="1500"/>
          </a:p>
        </p:txBody>
      </p:sp>
      <p:sp>
        <p:nvSpPr>
          <p:cNvPr id="81" name="AutoShape 5"/>
          <p:cNvSpPr>
            <a:spLocks noChangeArrowheads="1"/>
          </p:cNvSpPr>
          <p:nvPr/>
        </p:nvSpPr>
        <p:spPr bwMode="gray">
          <a:xfrm>
            <a:off x="4735081" y="5564909"/>
            <a:ext cx="378799" cy="486353"/>
          </a:xfrm>
          <a:prstGeom prst="diamond">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latin typeface="Arial" charset="0"/>
            </a:endParaRPr>
          </a:p>
        </p:txBody>
      </p:sp>
      <p:sp>
        <p:nvSpPr>
          <p:cNvPr id="82" name="AutoShape 4"/>
          <p:cNvSpPr>
            <a:spLocks noChangeArrowheads="1"/>
          </p:cNvSpPr>
          <p:nvPr/>
        </p:nvSpPr>
        <p:spPr bwMode="gray">
          <a:xfrm>
            <a:off x="4903435" y="5649345"/>
            <a:ext cx="2280724" cy="324235"/>
          </a:xfrm>
          <a:prstGeom prst="roundRect">
            <a:avLst>
              <a:gd name="adj" fmla="val 16667"/>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r>
              <a:rPr lang="zh-CN" altLang="en-US" sz="1500"/>
              <a:t>非功能性</a:t>
            </a:r>
            <a:endParaRPr lang="zh-CN" altLang="zh-CN" sz="1500"/>
          </a:p>
        </p:txBody>
      </p:sp>
      <p:grpSp>
        <p:nvGrpSpPr>
          <p:cNvPr id="163902" name="组合 47"/>
          <p:cNvGrpSpPr>
            <a:grpSpLocks/>
          </p:cNvGrpSpPr>
          <p:nvPr/>
        </p:nvGrpSpPr>
        <p:grpSpPr bwMode="auto">
          <a:xfrm>
            <a:off x="421409" y="5567796"/>
            <a:ext cx="2834409" cy="434398"/>
            <a:chOff x="471488" y="5579282"/>
            <a:chExt cx="3117069" cy="478473"/>
          </a:xfrm>
        </p:grpSpPr>
        <p:sp>
          <p:nvSpPr>
            <p:cNvPr id="34" name="Oval 38"/>
            <p:cNvSpPr>
              <a:spLocks noChangeArrowheads="1"/>
            </p:cNvSpPr>
            <p:nvPr/>
          </p:nvSpPr>
          <p:spPr bwMode="gray">
            <a:xfrm flipV="1">
              <a:off x="471488" y="5700092"/>
              <a:ext cx="238065" cy="236852"/>
            </a:xfrm>
            <a:prstGeom prst="ellipse">
              <a:avLst/>
            </a:prstGeom>
            <a:gradFill rotWithShape="1">
              <a:gsLst>
                <a:gs pos="0">
                  <a:srgbClr val="FF6600"/>
                </a:gs>
                <a:gs pos="100000">
                  <a:srgbClr val="AA4400"/>
                </a:gs>
              </a:gsLst>
              <a:lin ang="2700000" scaled="1"/>
            </a:gradFill>
            <a:ln w="19050">
              <a:solidFill>
                <a:srgbClr val="FFFFFF"/>
              </a:solidFill>
              <a:round/>
              <a:headEnd/>
              <a:tailEnd/>
            </a:ln>
            <a:effectLst>
              <a:outerShdw dist="63500" dir="2212194" algn="ctr" rotWithShape="0">
                <a:schemeClr val="bg2">
                  <a:alpha val="50000"/>
                </a:schemeClr>
              </a:outerShdw>
            </a:effectLst>
          </p:spPr>
          <p:txBody>
            <a:bodyPr rot="10800000" wrap="none" lIns="100584" tIns="50292" rIns="100584" bIns="50292" anchor="ctr"/>
            <a:lstStyle/>
            <a:p>
              <a:pPr algn="ctr">
                <a:defRPr/>
              </a:pPr>
              <a:endParaRPr lang="zh-CN" altLang="en-US" sz="1600">
                <a:latin typeface="Arial" charset="0"/>
              </a:endParaRPr>
            </a:p>
          </p:txBody>
        </p:sp>
        <p:sp>
          <p:nvSpPr>
            <p:cNvPr id="45" name="AutoShape 16"/>
            <p:cNvSpPr>
              <a:spLocks noChangeArrowheads="1"/>
            </p:cNvSpPr>
            <p:nvPr/>
          </p:nvSpPr>
          <p:spPr bwMode="gray">
            <a:xfrm>
              <a:off x="560274" y="5579282"/>
              <a:ext cx="3028283" cy="478473"/>
            </a:xfrm>
            <a:prstGeom prst="roundRect">
              <a:avLst>
                <a:gd name="adj" fmla="val 50000"/>
              </a:avLst>
            </a:prstGeom>
            <a:gradFill flip="none" rotWithShape="1">
              <a:gsLst>
                <a:gs pos="0">
                  <a:srgbClr val="F8F8F8"/>
                </a:gs>
                <a:gs pos="100000">
                  <a:srgbClr val="F8F8F8">
                    <a:gamma/>
                    <a:shade val="76471"/>
                    <a:invGamma/>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100584" tIns="50292" rIns="100584" bIns="50292" anchor="ctr"/>
            <a:lstStyle/>
            <a:p>
              <a:pPr algn="ctr">
                <a:defRPr/>
              </a:pPr>
              <a:r>
                <a:rPr lang="en-US" altLang="zh-CN" sz="1600" dirty="0">
                  <a:solidFill>
                    <a:srgbClr val="000000"/>
                  </a:solidFill>
                  <a:effectLst>
                    <a:outerShdw blurRad="38100" dist="38100" dir="2700000" algn="tl">
                      <a:srgbClr val="C0C0C0"/>
                    </a:outerShdw>
                  </a:effectLst>
                  <a:latin typeface="Arial" charset="0"/>
                </a:rPr>
                <a:t>Q &amp; A</a:t>
              </a:r>
              <a:endParaRPr lang="zh-CN" altLang="en-US" sz="1600" dirty="0">
                <a:solidFill>
                  <a:srgbClr val="000000"/>
                </a:solidFill>
                <a:effectLst>
                  <a:outerShdw blurRad="38100" dist="38100" dir="2700000" algn="tl">
                    <a:srgbClr val="C0C0C0"/>
                  </a:outerShdw>
                </a:effectLst>
                <a:latin typeface="Arial" charset="0"/>
              </a:endParaRPr>
            </a:p>
          </p:txBody>
        </p:sp>
      </p:grpSp>
      <p:sp>
        <p:nvSpPr>
          <p:cNvPr id="70" name="AutoShape 5"/>
          <p:cNvSpPr>
            <a:spLocks noChangeArrowheads="1"/>
          </p:cNvSpPr>
          <p:nvPr/>
        </p:nvSpPr>
        <p:spPr bwMode="gray">
          <a:xfrm>
            <a:off x="4739410" y="4094307"/>
            <a:ext cx="378799" cy="484909"/>
          </a:xfrm>
          <a:prstGeom prst="diamond">
            <a:avLst/>
          </a:prstGeom>
          <a:gradFill flip="none" rotWithShape="1">
            <a:gsLst>
              <a:gs pos="0">
                <a:srgbClr val="F98817">
                  <a:shade val="30000"/>
                  <a:satMod val="115000"/>
                </a:srgbClr>
              </a:gs>
              <a:gs pos="50000">
                <a:srgbClr val="F98817">
                  <a:shade val="67500"/>
                  <a:satMod val="115000"/>
                </a:srgbClr>
              </a:gs>
              <a:gs pos="100000">
                <a:srgbClr val="F98817">
                  <a:shade val="100000"/>
                  <a:satMod val="115000"/>
                </a:srgbClr>
              </a:gs>
            </a:gsLst>
            <a:path path="circle">
              <a:fillToRect l="50000" t="50000" r="50000" b="50000"/>
            </a:path>
            <a:tileRect/>
          </a:gradFill>
          <a:ln w="19050">
            <a:solidFill>
              <a:srgbClr val="C0C0C0"/>
            </a:solidFill>
            <a:round/>
            <a:headEnd/>
            <a:tailEnd/>
          </a:ln>
          <a:effectLst>
            <a:outerShdw dist="53882" dir="2700000" algn="ctr" rotWithShape="0">
              <a:srgbClr val="292929">
                <a:alpha val="50000"/>
              </a:srgbClr>
            </a:outerShdw>
          </a:effectLst>
        </p:spPr>
        <p:txBody>
          <a:bodyPr wrap="none" lIns="91431" tIns="45715" rIns="91431" bIns="45715" anchor="ctr"/>
          <a:lstStyle/>
          <a:p>
            <a:pPr algn="ctr">
              <a:defRPr/>
            </a:pPr>
            <a:endParaRPr lang="zh-CN" altLang="en-US" sz="1500" dirty="0">
              <a:solidFill>
                <a:schemeClr val="bg1"/>
              </a:solidFill>
            </a:endParaRPr>
          </a:p>
        </p:txBody>
      </p:sp>
    </p:spTree>
    <p:extLst>
      <p:ext uri="{BB962C8B-B14F-4D97-AF65-F5344CB8AC3E}">
        <p14:creationId xmlns:p14="http://schemas.microsoft.com/office/powerpoint/2010/main" val="650645082"/>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14BE0B6C-8CC5-4DEE-8B22-BC40F648BD8D}" type="slidenum">
              <a:rPr lang="zh-TW" altLang="en-GB" sz="1100" b="0">
                <a:latin typeface="Book Antiqua" pitchFamily="18" charset="0"/>
              </a:rPr>
              <a:pPr/>
              <a:t>95</a:t>
            </a:fld>
            <a:endParaRPr lang="en-GB" altLang="zh-TW" sz="1100" b="0">
              <a:latin typeface="Book Antiqua" pitchFamily="18" charset="0"/>
            </a:endParaRPr>
          </a:p>
        </p:txBody>
      </p:sp>
      <p:sp>
        <p:nvSpPr>
          <p:cNvPr id="164867"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zh-CN" altLang="en-US" smtClean="0"/>
              <a:t>逻辑架构</a:t>
            </a:r>
          </a:p>
        </p:txBody>
      </p:sp>
      <p:sp>
        <p:nvSpPr>
          <p:cNvPr id="164868"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9D843EF9-0918-4D9D-BD0F-BC1451E6371F}" type="slidenum">
              <a:rPr lang="zh-TW" altLang="en-GB" sz="1100" b="0">
                <a:latin typeface="Book Antiqua" pitchFamily="18" charset="0"/>
              </a:rPr>
              <a:pPr algn="r"/>
              <a:t>95</a:t>
            </a:fld>
            <a:endParaRPr lang="en-GB" altLang="zh-TW" sz="1100" b="0">
              <a:latin typeface="Book Antiqua" pitchFamily="18" charset="0"/>
            </a:endParaRPr>
          </a:p>
        </p:txBody>
      </p:sp>
      <p:pic>
        <p:nvPicPr>
          <p:cNvPr id="16486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34" y="1192068"/>
            <a:ext cx="8283864" cy="4909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0378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9BBBEC7-03C3-4864-A1A7-0881C4494887}" type="slidenum">
              <a:rPr lang="zh-TW" altLang="en-GB" sz="1100" b="0">
                <a:latin typeface="Book Antiqua" pitchFamily="18" charset="0"/>
              </a:rPr>
              <a:pPr/>
              <a:t>96</a:t>
            </a:fld>
            <a:endParaRPr lang="en-GB" altLang="zh-TW" sz="1100" b="0">
              <a:latin typeface="Book Antiqua" pitchFamily="18" charset="0"/>
            </a:endParaRPr>
          </a:p>
        </p:txBody>
      </p:sp>
      <p:sp>
        <p:nvSpPr>
          <p:cNvPr id="165891"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zh-CN" altLang="en-US" smtClean="0"/>
              <a:t>功能架构</a:t>
            </a:r>
          </a:p>
        </p:txBody>
      </p:sp>
      <p:sp>
        <p:nvSpPr>
          <p:cNvPr id="165892"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A3131D25-22AA-41B6-927D-224231C5227A}" type="slidenum">
              <a:rPr lang="zh-TW" altLang="en-GB" sz="1100" b="0">
                <a:latin typeface="Book Antiqua" pitchFamily="18" charset="0"/>
              </a:rPr>
              <a:pPr algn="r"/>
              <a:t>96</a:t>
            </a:fld>
            <a:endParaRPr lang="en-GB" altLang="zh-TW" sz="1100" b="0">
              <a:latin typeface="Book Antiqua" pitchFamily="18" charset="0"/>
            </a:endParaRPr>
          </a:p>
        </p:txBody>
      </p:sp>
      <p:pic>
        <p:nvPicPr>
          <p:cNvPr id="16589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159" y="988581"/>
            <a:ext cx="7309716" cy="546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5531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967D5E84-B3AF-42D4-8559-F9EDC3389C0F}" type="slidenum">
              <a:rPr lang="zh-TW" altLang="en-GB" sz="1100" b="0">
                <a:latin typeface="Book Antiqua" pitchFamily="18" charset="0"/>
              </a:rPr>
              <a:pPr/>
              <a:t>97</a:t>
            </a:fld>
            <a:endParaRPr lang="en-GB" altLang="zh-TW" sz="1100" b="0">
              <a:latin typeface="Book Antiqua" pitchFamily="18" charset="0"/>
            </a:endParaRPr>
          </a:p>
        </p:txBody>
      </p:sp>
      <p:sp>
        <p:nvSpPr>
          <p:cNvPr id="166915"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zh-CN" altLang="en-US" smtClean="0"/>
              <a:t>功能</a:t>
            </a:r>
          </a:p>
        </p:txBody>
      </p:sp>
      <p:sp>
        <p:nvSpPr>
          <p:cNvPr id="166916"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5BC272C2-F884-4322-AB12-B9C714332A0F}" type="slidenum">
              <a:rPr lang="zh-TW" altLang="en-GB" sz="1100" b="0">
                <a:latin typeface="Book Antiqua" pitchFamily="18" charset="0"/>
              </a:rPr>
              <a:pPr algn="r"/>
              <a:t>97</a:t>
            </a:fld>
            <a:endParaRPr lang="en-GB" altLang="zh-TW" sz="1100" b="0">
              <a:latin typeface="Book Antiqua" pitchFamily="18" charset="0"/>
            </a:endParaRPr>
          </a:p>
        </p:txBody>
      </p:sp>
      <p:sp>
        <p:nvSpPr>
          <p:cNvPr id="166917" name="Rectangle 3"/>
          <p:cNvSpPr txBox="1">
            <a:spLocks noChangeArrowheads="1"/>
          </p:cNvSpPr>
          <p:nvPr/>
        </p:nvSpPr>
        <p:spPr bwMode="auto">
          <a:xfrm>
            <a:off x="695613" y="845705"/>
            <a:ext cx="7852353" cy="577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04" tIns="45702" rIns="91404" bIns="45702"/>
          <a:lstStyle>
            <a:lvl1pPr marL="377825" indent="-377825" defTabSz="1006475"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defTabSz="1006475"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defTabSz="1006475"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defTabSz="1006475"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defTabSz="1006475"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defTabSz="1006475"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选择报表模板浏览报表</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切换报表参数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获取报表原始数据刷新；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获取报表存档数据刷新；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数据回写（到用户指定的数据源）</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实现报表存档及其回退（在中间数据库中保存报表数据）</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实现审核及其回退</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权限许可条件下自由汇总</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数据转换（舍位问题的）</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表内校验</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表间校验</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全局校验规则执行</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表内取数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表间取数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全局取数规则执行</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展示汇总下级数据</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打印</a:t>
            </a:r>
          </a:p>
          <a:p>
            <a:pPr>
              <a:lnSpc>
                <a:spcPct val="80000"/>
              </a:lnSpc>
              <a:spcBef>
                <a:spcPct val="50000"/>
              </a:spcBef>
              <a:buClr>
                <a:srgbClr val="FB7A13"/>
              </a:buClr>
              <a:buFont typeface="Wingdings" pitchFamily="2" charset="2"/>
              <a:buChar char="n"/>
            </a:pPr>
            <a:r>
              <a:rPr lang="zh-CN" altLang="en-US" sz="1600" b="0">
                <a:latin typeface="Frutiger 45 Light"/>
                <a:ea typeface="黑体" pitchFamily="49" charset="-122"/>
              </a:rPr>
              <a:t>导出</a:t>
            </a:r>
            <a:r>
              <a:rPr lang="en-US" altLang="zh-CN" sz="1600" b="0">
                <a:latin typeface="Frutiger 45 Light"/>
                <a:ea typeface="黑体" pitchFamily="49" charset="-122"/>
              </a:rPr>
              <a:t>excel</a:t>
            </a:r>
            <a:r>
              <a:rPr lang="zh-CN" altLang="en-US" sz="1600" b="0">
                <a:latin typeface="Frutiger 45 Light"/>
                <a:ea typeface="黑体" pitchFamily="49" charset="-122"/>
              </a:rPr>
              <a:t>等格式</a:t>
            </a:r>
          </a:p>
        </p:txBody>
      </p:sp>
    </p:spTree>
    <p:extLst>
      <p:ext uri="{BB962C8B-B14F-4D97-AF65-F5344CB8AC3E}">
        <p14:creationId xmlns:p14="http://schemas.microsoft.com/office/powerpoint/2010/main" val="4159305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B63CD83B-9F5E-47E7-BB87-360A49E3E83E}" type="slidenum">
              <a:rPr lang="zh-TW" altLang="en-GB" sz="1100" b="0">
                <a:latin typeface="Book Antiqua" pitchFamily="18" charset="0"/>
              </a:rPr>
              <a:pPr/>
              <a:t>98</a:t>
            </a:fld>
            <a:endParaRPr lang="en-GB" altLang="zh-TW" sz="1100" b="0">
              <a:latin typeface="Book Antiqua" pitchFamily="18" charset="0"/>
            </a:endParaRPr>
          </a:p>
        </p:txBody>
      </p:sp>
      <p:sp>
        <p:nvSpPr>
          <p:cNvPr id="167939"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en-US" altLang="zh-CN" smtClean="0"/>
              <a:t>——</a:t>
            </a:r>
            <a:r>
              <a:rPr lang="zh-CN" altLang="en-US" smtClean="0"/>
              <a:t>报表开发</a:t>
            </a:r>
          </a:p>
        </p:txBody>
      </p:sp>
      <p:sp>
        <p:nvSpPr>
          <p:cNvPr id="167940"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6AD82D92-C2E8-4D2C-BEA3-967A6BD7D17C}" type="slidenum">
              <a:rPr lang="zh-TW" altLang="en-GB" sz="1100" b="0">
                <a:latin typeface="Book Antiqua" pitchFamily="18" charset="0"/>
              </a:rPr>
              <a:pPr algn="r"/>
              <a:t>98</a:t>
            </a:fld>
            <a:endParaRPr lang="en-GB" altLang="zh-TW" sz="1100" b="0">
              <a:latin typeface="Book Antiqua" pitchFamily="18" charset="0"/>
            </a:endParaRPr>
          </a:p>
        </p:txBody>
      </p:sp>
      <p:pic>
        <p:nvPicPr>
          <p:cNvPr id="1679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409" y="831273"/>
            <a:ext cx="8260773" cy="542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142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灯片编号占位符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119" tIns="41559" rIns="83119" bIns="41559"/>
          <a:lstStyle>
            <a:lvl1pPr defTabSz="914886" eaLnBrk="0" hangingPunct="0">
              <a:defRPr sz="900" b="1">
                <a:solidFill>
                  <a:schemeClr val="tx1"/>
                </a:solidFill>
                <a:latin typeface="宋体" pitchFamily="2" charset="-122"/>
                <a:ea typeface="Arial Unicode MS" pitchFamily="34" charset="-122"/>
                <a:cs typeface="Arial Unicode MS" pitchFamily="34" charset="-122"/>
              </a:defRPr>
            </a:lvl1pPr>
            <a:lvl2pPr marL="675342" indent="-259747" defTabSz="914886" eaLnBrk="0" hangingPunct="0">
              <a:defRPr sz="900" b="1">
                <a:solidFill>
                  <a:schemeClr val="tx1"/>
                </a:solidFill>
                <a:latin typeface="宋体" pitchFamily="2" charset="-122"/>
                <a:ea typeface="Arial Unicode MS" pitchFamily="34" charset="-122"/>
                <a:cs typeface="Arial Unicode MS" pitchFamily="34" charset="-122"/>
              </a:defRPr>
            </a:lvl2pPr>
            <a:lvl3pPr marL="1038987" indent="-207797" defTabSz="914886" eaLnBrk="0" hangingPunct="0">
              <a:defRPr sz="900" b="1">
                <a:solidFill>
                  <a:schemeClr val="tx1"/>
                </a:solidFill>
                <a:latin typeface="宋体" pitchFamily="2" charset="-122"/>
                <a:ea typeface="Arial Unicode MS" pitchFamily="34" charset="-122"/>
                <a:cs typeface="Arial Unicode MS" pitchFamily="34" charset="-122"/>
              </a:defRPr>
            </a:lvl3pPr>
            <a:lvl4pPr marL="1454582" indent="-207797" defTabSz="914886" eaLnBrk="0" hangingPunct="0">
              <a:defRPr sz="900" b="1">
                <a:solidFill>
                  <a:schemeClr val="tx1"/>
                </a:solidFill>
                <a:latin typeface="宋体" pitchFamily="2" charset="-122"/>
                <a:ea typeface="Arial Unicode MS" pitchFamily="34" charset="-122"/>
                <a:cs typeface="Arial Unicode MS" pitchFamily="34" charset="-122"/>
              </a:defRPr>
            </a:lvl4pPr>
            <a:lvl5pPr marL="1870177" indent="-207797" defTabSz="914886" eaLnBrk="0" hangingPunct="0">
              <a:defRPr sz="900" b="1">
                <a:solidFill>
                  <a:schemeClr val="tx1"/>
                </a:solidFill>
                <a:latin typeface="宋体" pitchFamily="2" charset="-122"/>
                <a:ea typeface="Arial Unicode MS" pitchFamily="34" charset="-122"/>
                <a:cs typeface="Arial Unicode MS" pitchFamily="34" charset="-122"/>
              </a:defRPr>
            </a:lvl5pPr>
            <a:lvl6pPr marL="228577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6pPr>
            <a:lvl7pPr marL="270136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7pPr>
            <a:lvl8pPr marL="3116961"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8pPr>
            <a:lvl9pPr marL="3532556" indent="-207797" defTabSz="914886" eaLnBrk="0" fontAlgn="base" hangingPunct="0">
              <a:spcBef>
                <a:spcPct val="0"/>
              </a:spcBef>
              <a:spcAft>
                <a:spcPct val="0"/>
              </a:spcAft>
              <a:defRPr sz="900" b="1">
                <a:solidFill>
                  <a:schemeClr val="tx1"/>
                </a:solidFill>
                <a:latin typeface="宋体" pitchFamily="2" charset="-122"/>
                <a:ea typeface="Arial Unicode MS" pitchFamily="34" charset="-122"/>
                <a:cs typeface="Arial Unicode MS" pitchFamily="34" charset="-122"/>
              </a:defRPr>
            </a:lvl9pPr>
          </a:lstStyle>
          <a:p>
            <a:fld id="{C12BB420-AF82-4B2B-BC73-04C8A5C9287C}" type="slidenum">
              <a:rPr lang="zh-TW" altLang="en-GB" sz="1100" b="0">
                <a:latin typeface="Book Antiqua" pitchFamily="18" charset="0"/>
              </a:rPr>
              <a:pPr/>
              <a:t>99</a:t>
            </a:fld>
            <a:endParaRPr lang="en-GB" altLang="zh-TW" sz="1100" b="0">
              <a:latin typeface="Book Antiqua" pitchFamily="18" charset="0"/>
            </a:endParaRPr>
          </a:p>
        </p:txBody>
      </p:sp>
      <p:sp>
        <p:nvSpPr>
          <p:cNvPr id="168963" name="标题 1"/>
          <p:cNvSpPr>
            <a:spLocks noGrp="1"/>
          </p:cNvSpPr>
          <p:nvPr>
            <p:ph type="title" idx="4294967295"/>
          </p:nvPr>
        </p:nvSpPr>
        <p:spPr/>
        <p:txBody>
          <a:bodyPr/>
          <a:lstStyle/>
          <a:p>
            <a:pPr eaLnBrk="1" hangingPunct="1"/>
            <a:r>
              <a:rPr lang="en-US" altLang="zh-CN" smtClean="0"/>
              <a:t>BI.Office</a:t>
            </a:r>
            <a:r>
              <a:rPr lang="zh-CN" altLang="zh-CN" smtClean="0"/>
              <a:t>报表平台</a:t>
            </a:r>
            <a:r>
              <a:rPr lang="en-US" altLang="zh-CN" smtClean="0"/>
              <a:t>——</a:t>
            </a:r>
            <a:r>
              <a:rPr lang="zh-CN" altLang="en-US" smtClean="0"/>
              <a:t>灵活查询定制</a:t>
            </a:r>
          </a:p>
        </p:txBody>
      </p:sp>
      <p:sp>
        <p:nvSpPr>
          <p:cNvPr id="168964" name="灯片编号占位符 3"/>
          <p:cNvSpPr txBox="1">
            <a:spLocks noGrp="1"/>
          </p:cNvSpPr>
          <p:nvPr/>
        </p:nvSpPr>
        <p:spPr bwMode="black">
          <a:xfrm>
            <a:off x="8618682" y="6501535"/>
            <a:ext cx="375227" cy="34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eaLnBrk="0" hangingPunct="0">
              <a:defRPr sz="1000" b="1">
                <a:solidFill>
                  <a:schemeClr val="tx1"/>
                </a:solidFill>
                <a:latin typeface="宋体" pitchFamily="2" charset="-122"/>
                <a:ea typeface="Arial Unicode MS" pitchFamily="34" charset="-122"/>
                <a:cs typeface="Arial Unicode MS" pitchFamily="34" charset="-122"/>
              </a:defRPr>
            </a:lvl1pPr>
            <a:lvl2pPr marL="742950" indent="-285750" eaLnBrk="0" hangingPunct="0">
              <a:defRPr sz="1000" b="1">
                <a:solidFill>
                  <a:schemeClr val="tx1"/>
                </a:solidFill>
                <a:latin typeface="宋体" pitchFamily="2" charset="-122"/>
                <a:ea typeface="Arial Unicode MS" pitchFamily="34" charset="-122"/>
                <a:cs typeface="Arial Unicode MS" pitchFamily="34" charset="-122"/>
              </a:defRPr>
            </a:lvl2pPr>
            <a:lvl3pPr marL="1143000" indent="-228600" eaLnBrk="0" hangingPunct="0">
              <a:defRPr sz="1000" b="1">
                <a:solidFill>
                  <a:schemeClr val="tx1"/>
                </a:solidFill>
                <a:latin typeface="宋体" pitchFamily="2" charset="-122"/>
                <a:ea typeface="Arial Unicode MS" pitchFamily="34" charset="-122"/>
                <a:cs typeface="Arial Unicode MS" pitchFamily="34" charset="-122"/>
              </a:defRPr>
            </a:lvl3pPr>
            <a:lvl4pPr marL="1600200" indent="-228600" eaLnBrk="0" hangingPunct="0">
              <a:defRPr sz="1000" b="1">
                <a:solidFill>
                  <a:schemeClr val="tx1"/>
                </a:solidFill>
                <a:latin typeface="宋体" pitchFamily="2" charset="-122"/>
                <a:ea typeface="Arial Unicode MS" pitchFamily="34" charset="-122"/>
                <a:cs typeface="Arial Unicode MS" pitchFamily="34" charset="-122"/>
              </a:defRPr>
            </a:lvl4pPr>
            <a:lvl5pPr marL="2057400" indent="-228600" eaLnBrk="0" hangingPunct="0">
              <a:defRPr sz="1000" b="1">
                <a:solidFill>
                  <a:schemeClr val="tx1"/>
                </a:solidFill>
                <a:latin typeface="宋体" pitchFamily="2" charset="-122"/>
                <a:ea typeface="Arial Unicode MS" pitchFamily="34" charset="-122"/>
                <a:cs typeface="Arial Unicode MS" pitchFamily="34" charset="-122"/>
              </a:defRPr>
            </a:lvl5pPr>
            <a:lvl6pPr marL="25146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6pPr>
            <a:lvl7pPr marL="29718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7pPr>
            <a:lvl8pPr marL="34290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8pPr>
            <a:lvl9pPr marL="3886200" indent="-228600" eaLnBrk="0" fontAlgn="base" hangingPunct="0">
              <a:spcBef>
                <a:spcPct val="0"/>
              </a:spcBef>
              <a:spcAft>
                <a:spcPct val="0"/>
              </a:spcAft>
              <a:defRPr sz="1000" b="1">
                <a:solidFill>
                  <a:schemeClr val="tx1"/>
                </a:solidFill>
                <a:latin typeface="宋体" pitchFamily="2" charset="-122"/>
                <a:ea typeface="Arial Unicode MS" pitchFamily="34" charset="-122"/>
                <a:cs typeface="Arial Unicode MS" pitchFamily="34" charset="-122"/>
              </a:defRPr>
            </a:lvl9pPr>
          </a:lstStyle>
          <a:p>
            <a:pPr algn="r"/>
            <a:fld id="{331C0C3B-2990-43EA-BEB1-3321F8B29F14}" type="slidenum">
              <a:rPr lang="zh-TW" altLang="en-GB" sz="1100" b="0">
                <a:latin typeface="Book Antiqua" pitchFamily="18" charset="0"/>
              </a:rPr>
              <a:pPr algn="r"/>
              <a:t>99</a:t>
            </a:fld>
            <a:endParaRPr lang="en-GB" altLang="zh-TW" sz="1100" b="0">
              <a:latin typeface="Book Antiqua" pitchFamily="18" charset="0"/>
            </a:endParaRPr>
          </a:p>
        </p:txBody>
      </p:sp>
      <p:sp>
        <p:nvSpPr>
          <p:cNvPr id="494594" name="Rectangle 2"/>
          <p:cNvSpPr>
            <a:spLocks noChangeArrowheads="1"/>
          </p:cNvSpPr>
          <p:nvPr/>
        </p:nvSpPr>
        <p:spPr bwMode="auto">
          <a:xfrm>
            <a:off x="4488037" y="-165075"/>
            <a:ext cx="167926" cy="330151"/>
          </a:xfrm>
          <a:prstGeom prst="rect">
            <a:avLst/>
          </a:prstGeom>
          <a:noFill/>
          <a:ln w="9525" cap="flat" cmpd="sng" algn="ctr">
            <a:noFill/>
            <a:prstDash val="solid"/>
            <a:miter lim="800000"/>
            <a:headEnd/>
            <a:tailEnd/>
          </a:ln>
          <a:effectLst>
            <a:prstShdw prst="shdw17" dist="17961" dir="2700000">
              <a:schemeClr val="accent1">
                <a:gamma/>
                <a:shade val="60000"/>
                <a:invGamma/>
              </a:schemeClr>
            </a:prstShdw>
          </a:effectLst>
        </p:spPr>
        <p:txBody>
          <a:bodyPr wrap="none" lIns="83119" tIns="41559" rIns="83119" bIns="41559" anchor="ctr">
            <a:spAutoFit/>
          </a:bodyPr>
          <a:lstStyle/>
          <a:p>
            <a:pPr algn="ctr">
              <a:defRPr/>
            </a:pPr>
            <a:endParaRPr lang="zh-CN" altLang="en-US" sz="1600"/>
          </a:p>
        </p:txBody>
      </p:sp>
      <p:pic>
        <p:nvPicPr>
          <p:cNvPr id="16896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03" y="909205"/>
            <a:ext cx="7892761" cy="559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48634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ONT STYLE" val="SANS SERIF"/>
</p:tagLst>
</file>

<file path=ppt/tags/tag2.xml><?xml version="1.0" encoding="utf-8"?>
<p:tagLst xmlns:a="http://schemas.openxmlformats.org/drawingml/2006/main" xmlns:r="http://schemas.openxmlformats.org/officeDocument/2006/relationships" xmlns:p="http://schemas.openxmlformats.org/presentationml/2006/main">
  <p:tag name="FONT STYLE" val="SANS SERIF"/>
</p:tagLst>
</file>

<file path=ppt/tags/tag3.xml><?xml version="1.0" encoding="utf-8"?>
<p:tagLst xmlns:a="http://schemas.openxmlformats.org/drawingml/2006/main" xmlns:r="http://schemas.openxmlformats.org/officeDocument/2006/relationships" xmlns:p="http://schemas.openxmlformats.org/presentationml/2006/main">
  <p:tag name="FONT STYLE" val="SANS SERIF"/>
</p:tagLst>
</file>

<file path=ppt/tags/tag4.xml><?xml version="1.0" encoding="utf-8"?>
<p:tagLst xmlns:a="http://schemas.openxmlformats.org/drawingml/2006/main" xmlns:r="http://schemas.openxmlformats.org/officeDocument/2006/relationships" xmlns:p="http://schemas.openxmlformats.org/presentationml/2006/main">
  <p:tag name="FONT STYLE" val="SANS SERIF"/>
</p:tagLst>
</file>

<file path=ppt/tags/tag5.xml><?xml version="1.0" encoding="utf-8"?>
<p:tagLst xmlns:a="http://schemas.openxmlformats.org/drawingml/2006/main" xmlns:r="http://schemas.openxmlformats.org/officeDocument/2006/relationships" xmlns:p="http://schemas.openxmlformats.org/presentationml/2006/main">
  <p:tag name="FONT STYLE" val="SANS SERIF"/>
</p:tagLst>
</file>

<file path=ppt/theme/theme1.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blank 16">
    <a:dk1>
      <a:srgbClr val="000000"/>
    </a:dk1>
    <a:lt1>
      <a:srgbClr val="FFFFFF"/>
    </a:lt1>
    <a:dk2>
      <a:srgbClr val="FF002A"/>
    </a:dk2>
    <a:lt2>
      <a:srgbClr val="B2B4B3"/>
    </a:lt2>
    <a:accent1>
      <a:srgbClr val="0072EA"/>
    </a:accent1>
    <a:accent2>
      <a:srgbClr val="B646B8"/>
    </a:accent2>
    <a:accent3>
      <a:srgbClr val="FFFFFF"/>
    </a:accent3>
    <a:accent4>
      <a:srgbClr val="000000"/>
    </a:accent4>
    <a:accent5>
      <a:srgbClr val="AABCF3"/>
    </a:accent5>
    <a:accent6>
      <a:srgbClr val="A53FA6"/>
    </a:accent6>
    <a:hlink>
      <a:srgbClr val="20C31E"/>
    </a:hlink>
    <a:folHlink>
      <a:srgbClr val="B2B4B3"/>
    </a:folHlink>
  </a:clrScheme>
  <a:fontScheme name="blank">
    <a:majorFont>
      <a:latin typeface="Arial"/>
      <a:ea typeface=""/>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lank 16">
    <a:dk1>
      <a:srgbClr val="000000"/>
    </a:dk1>
    <a:lt1>
      <a:srgbClr val="FFFFFF"/>
    </a:lt1>
    <a:dk2>
      <a:srgbClr val="FF002A"/>
    </a:dk2>
    <a:lt2>
      <a:srgbClr val="B2B4B3"/>
    </a:lt2>
    <a:accent1>
      <a:srgbClr val="0072EA"/>
    </a:accent1>
    <a:accent2>
      <a:srgbClr val="B646B8"/>
    </a:accent2>
    <a:accent3>
      <a:srgbClr val="FFFFFF"/>
    </a:accent3>
    <a:accent4>
      <a:srgbClr val="000000"/>
    </a:accent4>
    <a:accent5>
      <a:srgbClr val="AABCF3"/>
    </a:accent5>
    <a:accent6>
      <a:srgbClr val="A53FA6"/>
    </a:accent6>
    <a:hlink>
      <a:srgbClr val="20C31E"/>
    </a:hlink>
    <a:folHlink>
      <a:srgbClr val="B2B4B3"/>
    </a:folHlink>
  </a:clrScheme>
  <a:fontScheme name="blank">
    <a:majorFont>
      <a:latin typeface="Arial"/>
      <a:ea typeface=""/>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lank 16">
    <a:dk1>
      <a:srgbClr val="000000"/>
    </a:dk1>
    <a:lt1>
      <a:srgbClr val="FFFFFF"/>
    </a:lt1>
    <a:dk2>
      <a:srgbClr val="FF002A"/>
    </a:dk2>
    <a:lt2>
      <a:srgbClr val="B2B4B3"/>
    </a:lt2>
    <a:accent1>
      <a:srgbClr val="0072EA"/>
    </a:accent1>
    <a:accent2>
      <a:srgbClr val="B646B8"/>
    </a:accent2>
    <a:accent3>
      <a:srgbClr val="FFFFFF"/>
    </a:accent3>
    <a:accent4>
      <a:srgbClr val="000000"/>
    </a:accent4>
    <a:accent5>
      <a:srgbClr val="AABCF3"/>
    </a:accent5>
    <a:accent6>
      <a:srgbClr val="A53FA6"/>
    </a:accent6>
    <a:hlink>
      <a:srgbClr val="20C31E"/>
    </a:hlink>
    <a:folHlink>
      <a:srgbClr val="B2B4B3"/>
    </a:folHlink>
  </a:clrScheme>
  <a:fontScheme name="blank">
    <a:majorFont>
      <a:latin typeface="Arial"/>
      <a:ea typeface=""/>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3502</TotalTime>
  <Words>18073</Words>
  <Application>Microsoft Office PowerPoint</Application>
  <PresentationFormat>全屏显示(4:3)</PresentationFormat>
  <Paragraphs>3551</Paragraphs>
  <Slides>202</Slides>
  <Notes>80</Notes>
  <HiddenSlides>11</HiddenSlides>
  <MMClips>0</MMClips>
  <ScaleCrop>false</ScaleCrop>
  <HeadingPairs>
    <vt:vector size="6" baseType="variant">
      <vt:variant>
        <vt:lpstr>主题</vt:lpstr>
      </vt:variant>
      <vt:variant>
        <vt:i4>9</vt:i4>
      </vt:variant>
      <vt:variant>
        <vt:lpstr>嵌入 OLE 服务器</vt:lpstr>
      </vt:variant>
      <vt:variant>
        <vt:i4>5</vt:i4>
      </vt:variant>
      <vt:variant>
        <vt:lpstr>幻灯片标题</vt:lpstr>
      </vt:variant>
      <vt:variant>
        <vt:i4>202</vt:i4>
      </vt:variant>
    </vt:vector>
  </HeadingPairs>
  <TitlesOfParts>
    <vt:vector size="216" baseType="lpstr">
      <vt:lpstr>3_自定义设计方案</vt:lpstr>
      <vt:lpstr>自定义设计方案</vt:lpstr>
      <vt:lpstr>1_自定义设计方案</vt:lpstr>
      <vt:lpstr>2_自定义设计方案</vt:lpstr>
      <vt:lpstr>4_自定义设计方案</vt:lpstr>
      <vt:lpstr>5_自定义设计方案</vt:lpstr>
      <vt:lpstr>6_自定义设计方案</vt:lpstr>
      <vt:lpstr>7_自定义设计方案</vt:lpstr>
      <vt:lpstr>8_自定义设计方案</vt:lpstr>
      <vt:lpstr>PHOTO-PAINT</vt:lpstr>
      <vt:lpstr>Image</vt:lpstr>
      <vt:lpstr>Visio</vt:lpstr>
      <vt:lpstr>工作表</vt:lpstr>
      <vt:lpstr>位图图像</vt:lpstr>
      <vt:lpstr> 数据仓库系统</vt:lpstr>
      <vt:lpstr>讲标团队</vt:lpstr>
      <vt:lpstr>主题</vt:lpstr>
      <vt:lpstr>我们的公司</vt:lpstr>
      <vt:lpstr>我们的关键里程碑</vt:lpstr>
      <vt:lpstr>我们的客户</vt:lpstr>
      <vt:lpstr>我们的外部评价</vt:lpstr>
      <vt:lpstr>我们的外部评价</vt:lpstr>
      <vt:lpstr>我们的行业地位 – 银行</vt:lpstr>
      <vt:lpstr>东南融通BI的市场地位  – IDC 2010.7银行业统计</vt:lpstr>
      <vt:lpstr>我们的知识产权、资质和荣誉</vt:lpstr>
      <vt:lpstr>东南融通商业智能业务线 银行业主要客户</vt:lpstr>
      <vt:lpstr>Longtop BI 数据线客户案例（1） </vt:lpstr>
      <vt:lpstr>Longtop BI 数据线客户案例（2） </vt:lpstr>
      <vt:lpstr>Longtop BI 数据线客户案例（3） </vt:lpstr>
      <vt:lpstr>Longtop BI　基础数据平台－行业背景</vt:lpstr>
      <vt:lpstr>Longtop BI　基础数据平台典型案例分析</vt:lpstr>
      <vt:lpstr>本项目的相关经验</vt:lpstr>
      <vt:lpstr>主题</vt:lpstr>
      <vt:lpstr>主题</vt:lpstr>
      <vt:lpstr>背景与需求</vt:lpstr>
      <vt:lpstr>主题</vt:lpstr>
      <vt:lpstr>原则与目标</vt:lpstr>
      <vt:lpstr>系统规划－蓝图</vt:lpstr>
      <vt:lpstr>系统规划－线路图</vt:lpstr>
      <vt:lpstr>主题</vt:lpstr>
      <vt:lpstr>PowerPoint 演示文稿</vt:lpstr>
      <vt:lpstr>逻辑架构：系模块间关联</vt:lpstr>
      <vt:lpstr>逻辑架构：系统间数据流向</vt:lpstr>
      <vt:lpstr>主题</vt:lpstr>
      <vt:lpstr>技术架构</vt:lpstr>
      <vt:lpstr>主题</vt:lpstr>
      <vt:lpstr>数据架构</vt:lpstr>
      <vt:lpstr>数据模型：总体设计</vt:lpstr>
      <vt:lpstr>数据模型：源数据缓冲层</vt:lpstr>
      <vt:lpstr>数据模型：数据标准层</vt:lpstr>
      <vt:lpstr>数据模型：基础数据层</vt:lpstr>
      <vt:lpstr>模型设计概述－基础数据层</vt:lpstr>
      <vt:lpstr>模型设计概述－基础数据层（团体）</vt:lpstr>
      <vt:lpstr>模型设计概述－基础数据层（产品）</vt:lpstr>
      <vt:lpstr>模型设计概述－基础数据层（渠道）</vt:lpstr>
      <vt:lpstr>模型设计概述－基础数据层（协议）</vt:lpstr>
      <vt:lpstr>模型设计概述－基础数据层（事件）</vt:lpstr>
      <vt:lpstr>模型设计概述－基础数据层（总账）</vt:lpstr>
      <vt:lpstr>数据模型： 建总ODS模型示例</vt:lpstr>
      <vt:lpstr>数据模型：加工汇总层</vt:lpstr>
      <vt:lpstr>数据模型：物理化</vt:lpstr>
      <vt:lpstr>数据模型：模型设计工艺</vt:lpstr>
      <vt:lpstr>数据模型：模型设计工艺（示例）</vt:lpstr>
      <vt:lpstr>主题</vt:lpstr>
      <vt:lpstr>ETL架构</vt:lpstr>
      <vt:lpstr>ETL组件化</vt:lpstr>
      <vt:lpstr>ETL并发调度</vt:lpstr>
      <vt:lpstr>ETL处理集群</vt:lpstr>
      <vt:lpstr>《ETL最佳实践》</vt:lpstr>
      <vt:lpstr>主题</vt:lpstr>
      <vt:lpstr>总体物理架构</vt:lpstr>
      <vt:lpstr>软硬件配置：软件配置建议</vt:lpstr>
      <vt:lpstr>软硬件配置：硬件配置建议</vt:lpstr>
      <vt:lpstr>主题</vt:lpstr>
      <vt:lpstr>数据质量：度量标准</vt:lpstr>
      <vt:lpstr>数据质量：问题根源</vt:lpstr>
      <vt:lpstr>数据质量：解决框架</vt:lpstr>
      <vt:lpstr>主题</vt:lpstr>
      <vt:lpstr>系统运营管理：实施工艺</vt:lpstr>
      <vt:lpstr>运营管理：系统运行管理</vt:lpstr>
      <vt:lpstr>运营管理：安全管理</vt:lpstr>
      <vt:lpstr>运营管理：备份与恢复</vt:lpstr>
      <vt:lpstr>主题</vt:lpstr>
      <vt:lpstr>主题</vt:lpstr>
      <vt:lpstr>数据交换：整体架构</vt:lpstr>
      <vt:lpstr>数据交换：组件部署</vt:lpstr>
      <vt:lpstr>数据交换：数据采集</vt:lpstr>
      <vt:lpstr>数据交换：数据发布</vt:lpstr>
      <vt:lpstr>数据交换：全行数据交换通道</vt:lpstr>
      <vt:lpstr>数据交换：配置示例（1）</vt:lpstr>
      <vt:lpstr>数据交换：配置示例（2）</vt:lpstr>
      <vt:lpstr>主题</vt:lpstr>
      <vt:lpstr>正常处理流程－ETL过程框架</vt:lpstr>
      <vt:lpstr>异常处理流程</vt:lpstr>
      <vt:lpstr>ETL加工组件示例－常用组件</vt:lpstr>
      <vt:lpstr>ETL加工组件示例-通用检核规则</vt:lpstr>
      <vt:lpstr>ETL加工组件示例-成熟组件支持 </vt:lpstr>
      <vt:lpstr>主题</vt:lpstr>
      <vt:lpstr>ETL PLUS平台架构</vt:lpstr>
      <vt:lpstr>ETL PLUS调度逻辑架构</vt:lpstr>
      <vt:lpstr>ETL PLUS调度技术架构</vt:lpstr>
      <vt:lpstr>ETL PLUS调度功能</vt:lpstr>
      <vt:lpstr>ETL PLUS调度模式</vt:lpstr>
      <vt:lpstr>ETL PLUS调度示例：配置作业</vt:lpstr>
      <vt:lpstr>ETL PLUS调度示例：并发调度配置</vt:lpstr>
      <vt:lpstr>ETL PLUS资源监控</vt:lpstr>
      <vt:lpstr>ETL PLUS故障干预与运维报表</vt:lpstr>
      <vt:lpstr>主题</vt:lpstr>
      <vt:lpstr>BI.Office报表平台逻辑架构</vt:lpstr>
      <vt:lpstr>BI.Office报表平台功能架构</vt:lpstr>
      <vt:lpstr>BI.Office报表平台功能</vt:lpstr>
      <vt:lpstr>BI.Office报表平台——报表开发</vt:lpstr>
      <vt:lpstr>BI.Office报表平台——灵活查询定制</vt:lpstr>
      <vt:lpstr>BI.Office报表平台——仪表盘</vt:lpstr>
      <vt:lpstr>BI.Office报表平台——表内/表间校验</vt:lpstr>
      <vt:lpstr>BI.Office报表平台——补录回写</vt:lpstr>
      <vt:lpstr>BI.Office报表平台——汇总</vt:lpstr>
      <vt:lpstr>BI.Office报表平台——SQL查询定制</vt:lpstr>
      <vt:lpstr>BI.Office报表平台——存储过程查询定制</vt:lpstr>
      <vt:lpstr>BI.Office报表平台——跳转查询</vt:lpstr>
      <vt:lpstr>主题</vt:lpstr>
      <vt:lpstr>统一报表平台</vt:lpstr>
      <vt:lpstr>综合报表应用需求－行长报表</vt:lpstr>
      <vt:lpstr>综合报表应用需求－部门报表</vt:lpstr>
      <vt:lpstr>PowerPoint 演示文稿</vt:lpstr>
      <vt:lpstr>示例：某银行计财部报表</vt:lpstr>
      <vt:lpstr>示例—某国有银行计财部报表需求</vt:lpstr>
      <vt:lpstr>计财部需求示例—商业银行计财部报表需求</vt:lpstr>
      <vt:lpstr>主题</vt:lpstr>
      <vt:lpstr>实施工艺促进工具</vt:lpstr>
      <vt:lpstr>自动化开发工具支持</vt:lpstr>
      <vt:lpstr>主题</vt:lpstr>
      <vt:lpstr>非功能性设计：概述</vt:lpstr>
      <vt:lpstr>非功能性设计：高性能设计</vt:lpstr>
      <vt:lpstr>非功能性设计：可扩展性</vt:lpstr>
      <vt:lpstr>非功能性设计：可管理性</vt:lpstr>
      <vt:lpstr>非功能性设计：高可用性</vt:lpstr>
      <vt:lpstr>非功能性设计：安全性</vt:lpstr>
      <vt:lpstr>主题</vt:lpstr>
      <vt:lpstr>主题</vt:lpstr>
      <vt:lpstr>组织架构</vt:lpstr>
      <vt:lpstr>核心人员</vt:lpstr>
      <vt:lpstr>主题</vt:lpstr>
      <vt:lpstr>阶段及里程碑</vt:lpstr>
      <vt:lpstr>主题</vt:lpstr>
      <vt:lpstr>公司管理体系</vt:lpstr>
      <vt:lpstr>过程管理</vt:lpstr>
      <vt:lpstr>项目成果（包括阶段性成果）的交付与验收</vt:lpstr>
      <vt:lpstr>其他项目管理(1)</vt:lpstr>
      <vt:lpstr>其他项目管理（2）</vt:lpstr>
      <vt:lpstr>项目培训</vt:lpstr>
      <vt:lpstr>项目测试</vt:lpstr>
      <vt:lpstr>项目验收</vt:lpstr>
      <vt:lpstr>主题</vt:lpstr>
      <vt:lpstr>售后服务——服务承诺</vt:lpstr>
      <vt:lpstr>售后服务——服务内容</vt:lpstr>
      <vt:lpstr>售后服务——服务方式</vt:lpstr>
      <vt:lpstr>售后服务——故障级别及响应</vt:lpstr>
      <vt:lpstr>主题</vt:lpstr>
      <vt:lpstr>项目实施关键点</vt:lpstr>
      <vt:lpstr>主题</vt:lpstr>
      <vt:lpstr>案例清单</vt:lpstr>
      <vt:lpstr>主题</vt:lpstr>
      <vt:lpstr>管理驾驶舱会带来什么价值？</vt:lpstr>
      <vt:lpstr>如何展示仪表盘？</vt:lpstr>
      <vt:lpstr>完美仪表盘的选项</vt:lpstr>
      <vt:lpstr>某股份制银行管理驾驶舱系统总体目标</vt:lpstr>
      <vt:lpstr>一期报表范围</vt:lpstr>
      <vt:lpstr>逻辑架构</vt:lpstr>
      <vt:lpstr>                     系统集成关系及功能架构</vt:lpstr>
      <vt:lpstr>主题</vt:lpstr>
      <vt:lpstr>行长视图</vt:lpstr>
      <vt:lpstr>部门报表</vt:lpstr>
      <vt:lpstr>数据模型</vt:lpstr>
      <vt:lpstr>技术平台</vt:lpstr>
      <vt:lpstr>主题</vt:lpstr>
      <vt:lpstr>PowerPoint 演示文稿</vt:lpstr>
      <vt:lpstr>PowerPoint 演示文稿</vt:lpstr>
      <vt:lpstr>系统运行能力</vt:lpstr>
      <vt:lpstr>PowerPoint 演示文稿</vt:lpstr>
      <vt:lpstr>PowerPoint 演示文稿</vt:lpstr>
      <vt:lpstr>PowerPoint 演示文稿</vt:lpstr>
      <vt:lpstr>PowerPoint 演示文稿</vt:lpstr>
      <vt:lpstr>主题</vt:lpstr>
      <vt:lpstr>目标蓝图－整体规划</vt:lpstr>
      <vt:lpstr>目标蓝图－业务应用体系</vt:lpstr>
      <vt:lpstr>目标蓝图－服务运营体系2</vt:lpstr>
      <vt:lpstr>目标蓝图－技术平台体系1</vt:lpstr>
      <vt:lpstr>目标蓝图－技术平台体系2</vt:lpstr>
      <vt:lpstr>目标蓝图－实施路线图</vt:lpstr>
      <vt:lpstr>ODS一期之前状况</vt:lpstr>
      <vt:lpstr>ODS一期完成后架构</vt:lpstr>
      <vt:lpstr>ODS一期价值</vt:lpstr>
      <vt:lpstr>ODS二期架构</vt:lpstr>
      <vt:lpstr>ODS二期价值</vt:lpstr>
      <vt:lpstr>主题</vt:lpstr>
      <vt:lpstr>系统建设远景</vt:lpstr>
      <vt:lpstr>系统特点</vt:lpstr>
      <vt:lpstr>绩效考核的各层数据特征</vt:lpstr>
      <vt:lpstr>银行绩效管理应用功能</vt:lpstr>
      <vt:lpstr>示例：业绩分配</vt:lpstr>
      <vt:lpstr>示例：考核方案管理</vt:lpstr>
      <vt:lpstr>主题</vt:lpstr>
      <vt:lpstr>河北银行数据平台项目——系统架构</vt:lpstr>
      <vt:lpstr>北京银行数据集中处理平台——系统架构</vt:lpstr>
      <vt:lpstr>天津农商行数据仓库——系统架构</vt:lpstr>
      <vt:lpstr>国开行数据仓库一期——系统架构</vt:lpstr>
      <vt:lpstr>平安银行ODS——应用架构</vt:lpstr>
      <vt:lpstr>大连银行ODS&amp;ECIF——系统架构</vt:lpstr>
      <vt:lpstr>主题</vt:lpstr>
      <vt:lpstr>项目成功的关键因素</vt:lpstr>
      <vt:lpstr>实施保障－整体方案</vt:lpstr>
      <vt:lpstr>实施保障－实施团队</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miles.liu</dc:creator>
  <cp:lastModifiedBy>郭文胜</cp:lastModifiedBy>
  <cp:revision>272</cp:revision>
  <dcterms:created xsi:type="dcterms:W3CDTF">2010-01-11T06:54:01Z</dcterms:created>
  <dcterms:modified xsi:type="dcterms:W3CDTF">2011-07-19T02:40:54Z</dcterms:modified>
</cp:coreProperties>
</file>